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45"/>
  </p:notesMasterIdLst>
  <p:sldIdLst>
    <p:sldId id="256" r:id="rId2"/>
    <p:sldId id="266" r:id="rId3"/>
    <p:sldId id="262" r:id="rId4"/>
    <p:sldId id="272" r:id="rId5"/>
    <p:sldId id="267" r:id="rId6"/>
    <p:sldId id="271" r:id="rId7"/>
    <p:sldId id="268" r:id="rId8"/>
    <p:sldId id="275" r:id="rId9"/>
    <p:sldId id="273" r:id="rId10"/>
    <p:sldId id="279" r:id="rId11"/>
    <p:sldId id="278" r:id="rId12"/>
    <p:sldId id="276" r:id="rId13"/>
    <p:sldId id="277" r:id="rId14"/>
    <p:sldId id="274" r:id="rId15"/>
    <p:sldId id="284" r:id="rId16"/>
    <p:sldId id="280" r:id="rId17"/>
    <p:sldId id="281" r:id="rId18"/>
    <p:sldId id="282" r:id="rId19"/>
    <p:sldId id="283" r:id="rId20"/>
    <p:sldId id="311" r:id="rId21"/>
    <p:sldId id="312" r:id="rId22"/>
    <p:sldId id="287" r:id="rId23"/>
    <p:sldId id="301" r:id="rId24"/>
    <p:sldId id="313" r:id="rId25"/>
    <p:sldId id="299" r:id="rId26"/>
    <p:sldId id="298" r:id="rId27"/>
    <p:sldId id="288" r:id="rId28"/>
    <p:sldId id="297" r:id="rId29"/>
    <p:sldId id="290" r:id="rId30"/>
    <p:sldId id="291" r:id="rId31"/>
    <p:sldId id="292" r:id="rId32"/>
    <p:sldId id="293" r:id="rId33"/>
    <p:sldId id="294" r:id="rId34"/>
    <p:sldId id="296" r:id="rId35"/>
    <p:sldId id="295" r:id="rId36"/>
    <p:sldId id="310" r:id="rId37"/>
    <p:sldId id="309" r:id="rId38"/>
    <p:sldId id="307" r:id="rId39"/>
    <p:sldId id="308" r:id="rId40"/>
    <p:sldId id="305" r:id="rId41"/>
    <p:sldId id="303" r:id="rId42"/>
    <p:sldId id="304" r:id="rId43"/>
    <p:sldId id="300" r:id="rId4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5" autoAdjust="0"/>
    <p:restoredTop sz="94660"/>
  </p:normalViewPr>
  <p:slideViewPr>
    <p:cSldViewPr snapToGrid="0">
      <p:cViewPr varScale="1">
        <p:scale>
          <a:sx n="68" d="100"/>
          <a:sy n="68" d="100"/>
        </p:scale>
        <p:origin x="78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CDF6CE-697E-4A99-BCD2-287EFA06F446}" type="datetimeFigureOut">
              <a:rPr lang="it-IT" smtClean="0"/>
              <a:t>25/01/2019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9EBBCC-552C-448B-8817-DF2EB318A4FE}" type="slidenum">
              <a:rPr lang="it-IT" smtClean="0"/>
              <a:t>‹N›</a:t>
            </a:fld>
            <a:endParaRPr lang="it-IT"/>
          </a:p>
        </p:txBody>
      </p:sp>
    </p:spTree>
    <p:extLst>
      <p:ext uri="{BB962C8B-B14F-4D97-AF65-F5344CB8AC3E}">
        <p14:creationId xmlns:p14="http://schemas.microsoft.com/office/powerpoint/2010/main" val="2312593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AA9EBBCC-552C-448B-8817-DF2EB318A4FE}" type="slidenum">
              <a:rPr lang="it-IT" smtClean="0"/>
              <a:t>15</a:t>
            </a:fld>
            <a:endParaRPr lang="it-IT"/>
          </a:p>
        </p:txBody>
      </p:sp>
    </p:spTree>
    <p:extLst>
      <p:ext uri="{BB962C8B-B14F-4D97-AF65-F5344CB8AC3E}">
        <p14:creationId xmlns:p14="http://schemas.microsoft.com/office/powerpoint/2010/main" val="1127559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CEBB32E-6175-49DE-9575-06D9530830B3}"/>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CBDE67CC-7E3F-4C2C-85A0-65D7D53BCF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E19FA96E-766F-41C6-8270-E729C800F25A}"/>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5" name="Segnaposto piè di pagina 4">
            <a:extLst>
              <a:ext uri="{FF2B5EF4-FFF2-40B4-BE49-F238E27FC236}">
                <a16:creationId xmlns:a16="http://schemas.microsoft.com/office/drawing/2014/main" id="{C1F2B854-322E-43DA-A44D-CF5BF087F5BD}"/>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0FBBC32E-7498-43D5-9721-0BB53D2DF16C}"/>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3308307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0C4800-628A-4061-88D3-8426E8BE7A4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6D7459C5-535E-4910-AFFD-5C8E18BBBEEB}"/>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FD9B2A81-8920-4652-B2A8-8C1DF8BA9CB9}"/>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5" name="Segnaposto piè di pagina 4">
            <a:extLst>
              <a:ext uri="{FF2B5EF4-FFF2-40B4-BE49-F238E27FC236}">
                <a16:creationId xmlns:a16="http://schemas.microsoft.com/office/drawing/2014/main" id="{6FC5160D-2371-418A-A6C0-0C82818F6E33}"/>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DD2F4832-ED49-486F-9E7C-18A39A5D317E}"/>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8777126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58203E42-4788-4C5B-B19D-F2D93B13EBF0}"/>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7F77AD31-51C9-42B8-B245-0FCCB851F1BF}"/>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7C4E5AC-B0DB-4096-A330-8E39F6851A5E}"/>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5" name="Segnaposto piè di pagina 4">
            <a:extLst>
              <a:ext uri="{FF2B5EF4-FFF2-40B4-BE49-F238E27FC236}">
                <a16:creationId xmlns:a16="http://schemas.microsoft.com/office/drawing/2014/main" id="{2B2F30F2-D5DC-4EB1-8BC6-4A1BC018EF59}"/>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413EB883-1970-4B4E-8A3F-0E4A94B88ADD}"/>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3480209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362E8C-5078-4F2D-8525-36BA7653C30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46A0FDF-6958-418A-9678-530B80EF5684}"/>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69803282-2407-4FF4-A0F2-9DEF6F8D07F2}"/>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5" name="Segnaposto piè di pagina 4">
            <a:extLst>
              <a:ext uri="{FF2B5EF4-FFF2-40B4-BE49-F238E27FC236}">
                <a16:creationId xmlns:a16="http://schemas.microsoft.com/office/drawing/2014/main" id="{C5DCF2D4-1E71-4181-AA5E-D84AFEC4B678}"/>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81ED3E27-8D4D-45F8-8F76-9DCDB0A3DD0D}"/>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1516180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C480367-48C8-4C1F-9214-400430DA0474}"/>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A16271B8-8EF2-4EED-8667-0B6E386744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id="{056C8732-2655-4074-80BB-7A1811BA5E1E}"/>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5" name="Segnaposto piè di pagina 4">
            <a:extLst>
              <a:ext uri="{FF2B5EF4-FFF2-40B4-BE49-F238E27FC236}">
                <a16:creationId xmlns:a16="http://schemas.microsoft.com/office/drawing/2014/main" id="{DB7BB589-7DE4-4941-84EA-3E93ECF9EF8E}"/>
              </a:ext>
            </a:extLst>
          </p:cNvPr>
          <p:cNvSpPr>
            <a:spLocks noGrp="1"/>
          </p:cNvSpPr>
          <p:nvPr>
            <p:ph type="ftr" sz="quarter" idx="11"/>
          </p:nvPr>
        </p:nvSpPr>
        <p:spPr/>
        <p:txBody>
          <a:bodyPr/>
          <a:lstStyle/>
          <a:p>
            <a:endParaRPr lang="it-IT" dirty="0"/>
          </a:p>
        </p:txBody>
      </p:sp>
      <p:sp>
        <p:nvSpPr>
          <p:cNvPr id="6" name="Segnaposto numero diapositiva 5">
            <a:extLst>
              <a:ext uri="{FF2B5EF4-FFF2-40B4-BE49-F238E27FC236}">
                <a16:creationId xmlns:a16="http://schemas.microsoft.com/office/drawing/2014/main" id="{BC4F251C-E8E1-4DF2-A153-B3ADD3F1FDD5}"/>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3781646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098FBF3-6231-4695-9423-A5C8FBC41F1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C1F17AD-AF0E-4DA8-ADF0-752E3774B784}"/>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40F767E-D3C3-483B-8D51-8CE112B8EE76}"/>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5EB7FFE5-ACC9-4F1B-8E72-D9F4B976D3A9}"/>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6" name="Segnaposto piè di pagina 5">
            <a:extLst>
              <a:ext uri="{FF2B5EF4-FFF2-40B4-BE49-F238E27FC236}">
                <a16:creationId xmlns:a16="http://schemas.microsoft.com/office/drawing/2014/main" id="{F7237544-E5B8-46FC-ADE6-796E37873352}"/>
              </a:ext>
            </a:extLst>
          </p:cNvPr>
          <p:cNvSpPr>
            <a:spLocks noGrp="1"/>
          </p:cNvSpPr>
          <p:nvPr>
            <p:ph type="ftr" sz="quarter" idx="11"/>
          </p:nvPr>
        </p:nvSpPr>
        <p:spPr/>
        <p:txBody>
          <a:bodyPr/>
          <a:lstStyle/>
          <a:p>
            <a:endParaRPr lang="it-IT" dirty="0"/>
          </a:p>
        </p:txBody>
      </p:sp>
      <p:sp>
        <p:nvSpPr>
          <p:cNvPr id="7" name="Segnaposto numero diapositiva 6">
            <a:extLst>
              <a:ext uri="{FF2B5EF4-FFF2-40B4-BE49-F238E27FC236}">
                <a16:creationId xmlns:a16="http://schemas.microsoft.com/office/drawing/2014/main" id="{7DF27AB3-3037-488F-BBB8-B38150F07D0A}"/>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3145127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18F4BD8-314C-45F2-8AA5-AACDF2A79DBA}"/>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C0748BDB-E3DF-4B6F-85F1-565289B40D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id="{A462D36A-6CD1-4735-B965-162D33796B17}"/>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1C44FEE5-7C01-4FC3-BF05-81EED600C7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id="{07AD3A21-529B-4F28-A708-6B94223BCB89}"/>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9212AEB3-4851-4096-BF55-DC3548E4ACA4}"/>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8" name="Segnaposto piè di pagina 7">
            <a:extLst>
              <a:ext uri="{FF2B5EF4-FFF2-40B4-BE49-F238E27FC236}">
                <a16:creationId xmlns:a16="http://schemas.microsoft.com/office/drawing/2014/main" id="{AED64790-B5EE-41FE-BBC0-E6AE7E63032B}"/>
              </a:ext>
            </a:extLst>
          </p:cNvPr>
          <p:cNvSpPr>
            <a:spLocks noGrp="1"/>
          </p:cNvSpPr>
          <p:nvPr>
            <p:ph type="ftr" sz="quarter" idx="11"/>
          </p:nvPr>
        </p:nvSpPr>
        <p:spPr/>
        <p:txBody>
          <a:bodyPr/>
          <a:lstStyle/>
          <a:p>
            <a:endParaRPr lang="it-IT" dirty="0"/>
          </a:p>
        </p:txBody>
      </p:sp>
      <p:sp>
        <p:nvSpPr>
          <p:cNvPr id="9" name="Segnaposto numero diapositiva 8">
            <a:extLst>
              <a:ext uri="{FF2B5EF4-FFF2-40B4-BE49-F238E27FC236}">
                <a16:creationId xmlns:a16="http://schemas.microsoft.com/office/drawing/2014/main" id="{CA037A56-CA9A-4AA5-967C-0DD17F102C2F}"/>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1924872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FC8297B-2A69-45D9-981D-A139D8053E6E}"/>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156D9360-FF6D-4D17-BEE1-56DB69CC32E5}"/>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4" name="Segnaposto piè di pagina 3">
            <a:extLst>
              <a:ext uri="{FF2B5EF4-FFF2-40B4-BE49-F238E27FC236}">
                <a16:creationId xmlns:a16="http://schemas.microsoft.com/office/drawing/2014/main" id="{4F02FBD1-B18A-40E7-AC89-6EFC2EA8E978}"/>
              </a:ext>
            </a:extLst>
          </p:cNvPr>
          <p:cNvSpPr>
            <a:spLocks noGrp="1"/>
          </p:cNvSpPr>
          <p:nvPr>
            <p:ph type="ftr" sz="quarter" idx="11"/>
          </p:nvPr>
        </p:nvSpPr>
        <p:spPr/>
        <p:txBody>
          <a:bodyPr/>
          <a:lstStyle/>
          <a:p>
            <a:endParaRPr lang="it-IT" dirty="0"/>
          </a:p>
        </p:txBody>
      </p:sp>
      <p:sp>
        <p:nvSpPr>
          <p:cNvPr id="5" name="Segnaposto numero diapositiva 4">
            <a:extLst>
              <a:ext uri="{FF2B5EF4-FFF2-40B4-BE49-F238E27FC236}">
                <a16:creationId xmlns:a16="http://schemas.microsoft.com/office/drawing/2014/main" id="{05E47EA9-5039-4AE2-987D-67B8A9A3887C}"/>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725837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07F0CBD-2365-4B42-90AA-57C23529842D}"/>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3" name="Segnaposto piè di pagina 2">
            <a:extLst>
              <a:ext uri="{FF2B5EF4-FFF2-40B4-BE49-F238E27FC236}">
                <a16:creationId xmlns:a16="http://schemas.microsoft.com/office/drawing/2014/main" id="{79575997-6C3A-4CA6-9177-1919F67AFB20}"/>
              </a:ext>
            </a:extLst>
          </p:cNvPr>
          <p:cNvSpPr>
            <a:spLocks noGrp="1"/>
          </p:cNvSpPr>
          <p:nvPr>
            <p:ph type="ftr" sz="quarter" idx="11"/>
          </p:nvPr>
        </p:nvSpPr>
        <p:spPr/>
        <p:txBody>
          <a:bodyPr/>
          <a:lstStyle/>
          <a:p>
            <a:endParaRPr lang="it-IT" dirty="0"/>
          </a:p>
        </p:txBody>
      </p:sp>
      <p:sp>
        <p:nvSpPr>
          <p:cNvPr id="4" name="Segnaposto numero diapositiva 3">
            <a:extLst>
              <a:ext uri="{FF2B5EF4-FFF2-40B4-BE49-F238E27FC236}">
                <a16:creationId xmlns:a16="http://schemas.microsoft.com/office/drawing/2014/main" id="{DFB9FB12-891D-4AAA-9AA5-A9BF703C236D}"/>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2735674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38F0706-8690-419E-AE04-837ABE0B5E97}"/>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63BF76E-902A-4879-92A2-DE1FC1786D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1216035A-531A-4826-8F49-CAA23F8723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26A8B299-9139-4C88-8F15-6F17070C960A}"/>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6" name="Segnaposto piè di pagina 5">
            <a:extLst>
              <a:ext uri="{FF2B5EF4-FFF2-40B4-BE49-F238E27FC236}">
                <a16:creationId xmlns:a16="http://schemas.microsoft.com/office/drawing/2014/main" id="{94BF4674-6AD1-404F-8E92-614AE16EEF9D}"/>
              </a:ext>
            </a:extLst>
          </p:cNvPr>
          <p:cNvSpPr>
            <a:spLocks noGrp="1"/>
          </p:cNvSpPr>
          <p:nvPr>
            <p:ph type="ftr" sz="quarter" idx="11"/>
          </p:nvPr>
        </p:nvSpPr>
        <p:spPr/>
        <p:txBody>
          <a:bodyPr/>
          <a:lstStyle/>
          <a:p>
            <a:endParaRPr lang="it-IT" dirty="0"/>
          </a:p>
        </p:txBody>
      </p:sp>
      <p:sp>
        <p:nvSpPr>
          <p:cNvPr id="7" name="Segnaposto numero diapositiva 6">
            <a:extLst>
              <a:ext uri="{FF2B5EF4-FFF2-40B4-BE49-F238E27FC236}">
                <a16:creationId xmlns:a16="http://schemas.microsoft.com/office/drawing/2014/main" id="{A371964A-766A-4D52-9375-B1972BA65E7A}"/>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7863746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F4EA7C6-EEB3-45BD-943B-0D8E948A933D}"/>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980D0666-1EC8-48DF-96CA-9DC43C4E8AF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id="{385AC6C4-62FB-4F5F-A282-F9EFC8C0066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BED4EE01-7AF3-401B-BE54-31C15C778D23}"/>
              </a:ext>
            </a:extLst>
          </p:cNvPr>
          <p:cNvSpPr>
            <a:spLocks noGrp="1"/>
          </p:cNvSpPr>
          <p:nvPr>
            <p:ph type="dt" sz="half" idx="10"/>
          </p:nvPr>
        </p:nvSpPr>
        <p:spPr/>
        <p:txBody>
          <a:bodyPr/>
          <a:lstStyle/>
          <a:p>
            <a:fld id="{FFCB723E-50C7-48CC-8791-16EDC9DDA119}" type="datetimeFigureOut">
              <a:rPr lang="it-IT" smtClean="0"/>
              <a:t>25/01/2019</a:t>
            </a:fld>
            <a:endParaRPr lang="it-IT" dirty="0"/>
          </a:p>
        </p:txBody>
      </p:sp>
      <p:sp>
        <p:nvSpPr>
          <p:cNvPr id="6" name="Segnaposto piè di pagina 5">
            <a:extLst>
              <a:ext uri="{FF2B5EF4-FFF2-40B4-BE49-F238E27FC236}">
                <a16:creationId xmlns:a16="http://schemas.microsoft.com/office/drawing/2014/main" id="{8E4B6319-5042-4845-B9BE-C73961A33FB4}"/>
              </a:ext>
            </a:extLst>
          </p:cNvPr>
          <p:cNvSpPr>
            <a:spLocks noGrp="1"/>
          </p:cNvSpPr>
          <p:nvPr>
            <p:ph type="ftr" sz="quarter" idx="11"/>
          </p:nvPr>
        </p:nvSpPr>
        <p:spPr/>
        <p:txBody>
          <a:bodyPr/>
          <a:lstStyle/>
          <a:p>
            <a:endParaRPr lang="it-IT" dirty="0"/>
          </a:p>
        </p:txBody>
      </p:sp>
      <p:sp>
        <p:nvSpPr>
          <p:cNvPr id="7" name="Segnaposto numero diapositiva 6">
            <a:extLst>
              <a:ext uri="{FF2B5EF4-FFF2-40B4-BE49-F238E27FC236}">
                <a16:creationId xmlns:a16="http://schemas.microsoft.com/office/drawing/2014/main" id="{598CB641-49F0-4B6A-A372-705D39DA2B24}"/>
              </a:ext>
            </a:extLst>
          </p:cNvPr>
          <p:cNvSpPr>
            <a:spLocks noGrp="1"/>
          </p:cNvSpPr>
          <p:nvPr>
            <p:ph type="sldNum" sz="quarter" idx="12"/>
          </p:nvPr>
        </p:nvSpPr>
        <p:spPr/>
        <p:txBody>
          <a:bodyPr/>
          <a:lstStyle/>
          <a:p>
            <a:fld id="{6A4DC1C4-6890-4A08-AB09-9D82D01803C6}" type="slidenum">
              <a:rPr lang="it-IT" smtClean="0"/>
              <a:t>‹N›</a:t>
            </a:fld>
            <a:endParaRPr lang="it-IT" dirty="0"/>
          </a:p>
        </p:txBody>
      </p:sp>
    </p:spTree>
    <p:extLst>
      <p:ext uri="{BB962C8B-B14F-4D97-AF65-F5344CB8AC3E}">
        <p14:creationId xmlns:p14="http://schemas.microsoft.com/office/powerpoint/2010/main" val="210671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4A236527-0E96-45CB-9346-56DF5555B48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C79CA858-6B24-4E7A-9914-3EDD06F40D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D08D06D-2005-4052-A28B-530B3A56C6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CB723E-50C7-48CC-8791-16EDC9DDA119}" type="datetimeFigureOut">
              <a:rPr lang="it-IT" smtClean="0"/>
              <a:t>25/01/2019</a:t>
            </a:fld>
            <a:endParaRPr lang="it-IT" dirty="0"/>
          </a:p>
        </p:txBody>
      </p:sp>
      <p:sp>
        <p:nvSpPr>
          <p:cNvPr id="5" name="Segnaposto piè di pagina 4">
            <a:extLst>
              <a:ext uri="{FF2B5EF4-FFF2-40B4-BE49-F238E27FC236}">
                <a16:creationId xmlns:a16="http://schemas.microsoft.com/office/drawing/2014/main" id="{82C849C6-817E-4776-965F-B5CE84FF5D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a:extLst>
              <a:ext uri="{FF2B5EF4-FFF2-40B4-BE49-F238E27FC236}">
                <a16:creationId xmlns:a16="http://schemas.microsoft.com/office/drawing/2014/main" id="{C6FE8F1B-1B44-42B7-BC55-13666BE067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4DC1C4-6890-4A08-AB09-9D82D01803C6}" type="slidenum">
              <a:rPr lang="it-IT" smtClean="0"/>
              <a:t>‹N›</a:t>
            </a:fld>
            <a:endParaRPr lang="it-IT" dirty="0"/>
          </a:p>
        </p:txBody>
      </p:sp>
    </p:spTree>
    <p:extLst>
      <p:ext uri="{BB962C8B-B14F-4D97-AF65-F5344CB8AC3E}">
        <p14:creationId xmlns:p14="http://schemas.microsoft.com/office/powerpoint/2010/main" val="1833006685"/>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856958" y="1378634"/>
            <a:ext cx="10339754" cy="1378634"/>
          </a:xfrm>
        </p:spPr>
        <p:txBody>
          <a:bodyPr>
            <a:normAutofit/>
          </a:bodyPr>
          <a:lstStyle/>
          <a:p>
            <a:r>
              <a:rPr lang="it-IT" sz="4400" b="1" dirty="0"/>
              <a:t>La prima prova dell’Esame di Stato 2018/19:</a:t>
            </a:r>
            <a:br>
              <a:rPr lang="it-IT" sz="4400" b="1" dirty="0"/>
            </a:br>
            <a:r>
              <a:rPr lang="it-IT" sz="4400" b="1" dirty="0"/>
              <a:t>riflessioni, proposte operative, esercitazioni</a:t>
            </a:r>
          </a:p>
        </p:txBody>
      </p:sp>
      <p:sp>
        <p:nvSpPr>
          <p:cNvPr id="3" name="CasellaDiTesto 2">
            <a:extLst>
              <a:ext uri="{FF2B5EF4-FFF2-40B4-BE49-F238E27FC236}">
                <a16:creationId xmlns:a16="http://schemas.microsoft.com/office/drawing/2014/main" id="{D2BEA99E-8887-42FF-BE54-F63B4523CE3E}"/>
              </a:ext>
            </a:extLst>
          </p:cNvPr>
          <p:cNvSpPr txBox="1"/>
          <p:nvPr/>
        </p:nvSpPr>
        <p:spPr>
          <a:xfrm>
            <a:off x="856958" y="4100732"/>
            <a:ext cx="10735994" cy="1538883"/>
          </a:xfrm>
          <a:prstGeom prst="rect">
            <a:avLst/>
          </a:prstGeom>
          <a:noFill/>
        </p:spPr>
        <p:txBody>
          <a:bodyPr wrap="square" rtlCol="0">
            <a:spAutoFit/>
          </a:bodyPr>
          <a:lstStyle/>
          <a:p>
            <a:r>
              <a:rPr lang="it-IT" sz="3200" b="1" dirty="0"/>
              <a:t>Emiliano Picchiorri</a:t>
            </a:r>
            <a:r>
              <a:rPr lang="it-IT" sz="3200" dirty="0"/>
              <a:t> </a:t>
            </a:r>
          </a:p>
          <a:p>
            <a:r>
              <a:rPr lang="it-IT" sz="3200" dirty="0"/>
              <a:t>(Università degli Studi «G. d’Annunzio» di Chieti-Pescara) </a:t>
            </a:r>
          </a:p>
          <a:p>
            <a:r>
              <a:rPr lang="it-IT" sz="3000" dirty="0"/>
              <a:t>con la collaborazione di Nicoletta Della Penna e Marco Di Giacomo</a:t>
            </a:r>
          </a:p>
        </p:txBody>
      </p:sp>
    </p:spTree>
    <p:extLst>
      <p:ext uri="{BB962C8B-B14F-4D97-AF65-F5344CB8AC3E}">
        <p14:creationId xmlns:p14="http://schemas.microsoft.com/office/powerpoint/2010/main" val="42290540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62950" y="1614047"/>
            <a:ext cx="12029050" cy="3908762"/>
          </a:xfrm>
          <a:prstGeom prst="rect">
            <a:avLst/>
          </a:prstGeom>
          <a:noFill/>
        </p:spPr>
        <p:txBody>
          <a:bodyPr wrap="square" rtlCol="0">
            <a:spAutoFit/>
          </a:bodyPr>
          <a:lstStyle/>
          <a:p>
            <a:r>
              <a:rPr lang="it-IT" sz="2800" b="1" dirty="0"/>
              <a:t>Il documento fornisce indicazioni specifiche per la formulazione delle consegne</a:t>
            </a:r>
          </a:p>
          <a:p>
            <a:endParaRPr lang="it-IT" sz="1000" dirty="0"/>
          </a:p>
          <a:p>
            <a:pPr algn="just"/>
            <a:r>
              <a:rPr lang="it-IT" sz="3000" dirty="0"/>
              <a:t>1. indicare l’operazione di riscrittura (parafrasi, sintesi o altro) che eventualmente si richiede.</a:t>
            </a:r>
          </a:p>
          <a:p>
            <a:endParaRPr lang="it-IT" sz="1000" dirty="0"/>
          </a:p>
          <a:p>
            <a:r>
              <a:rPr lang="it-IT" sz="3000" dirty="0"/>
              <a:t>2. dare indicazioni di massima circa la lunghezza del commento da produrre. </a:t>
            </a:r>
          </a:p>
          <a:p>
            <a:endParaRPr lang="it-IT" sz="1000" dirty="0"/>
          </a:p>
          <a:p>
            <a:r>
              <a:rPr lang="it-IT" sz="3000" dirty="0"/>
              <a:t>3. specificare su quali aspetti sarà opportuno soffermarsi nel commento. </a:t>
            </a:r>
          </a:p>
          <a:p>
            <a:endParaRPr lang="it-IT" sz="1000" dirty="0"/>
          </a:p>
          <a:p>
            <a:r>
              <a:rPr lang="it-IT" sz="3000" dirty="0"/>
              <a:t>4. nella consegna è possibile fornire delle sintetiche informazioni sul testo e sull'autore. </a:t>
            </a:r>
          </a:p>
        </p:txBody>
      </p:sp>
      <p:sp>
        <p:nvSpPr>
          <p:cNvPr id="3" name="CasellaDiTesto 2">
            <a:extLst>
              <a:ext uri="{FF2B5EF4-FFF2-40B4-BE49-F238E27FC236}">
                <a16:creationId xmlns:a16="http://schemas.microsoft.com/office/drawing/2014/main" id="{905D4CFF-2D6F-412A-B86C-4B67F0428B79}"/>
              </a:ext>
            </a:extLst>
          </p:cNvPr>
          <p:cNvSpPr txBox="1"/>
          <p:nvPr/>
        </p:nvSpPr>
        <p:spPr>
          <a:xfrm>
            <a:off x="1631853" y="506437"/>
            <a:ext cx="8299938" cy="584775"/>
          </a:xfrm>
          <a:prstGeom prst="rect">
            <a:avLst/>
          </a:prstGeom>
          <a:noFill/>
        </p:spPr>
        <p:txBody>
          <a:bodyPr wrap="square" rtlCol="0">
            <a:spAutoFit/>
          </a:bodyPr>
          <a:lstStyle/>
          <a:p>
            <a:r>
              <a:rPr lang="it-IT" sz="3200" b="1" dirty="0"/>
              <a:t>FORMULAZIONE DELLE TRACCE: TIPOLOGIA A</a:t>
            </a:r>
          </a:p>
        </p:txBody>
      </p:sp>
    </p:spTree>
    <p:extLst>
      <p:ext uri="{BB962C8B-B14F-4D97-AF65-F5344CB8AC3E}">
        <p14:creationId xmlns:p14="http://schemas.microsoft.com/office/powerpoint/2010/main" val="37892314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531E6FFA-759D-46E3-81BC-EED242286CCB}"/>
              </a:ext>
            </a:extLst>
          </p:cNvPr>
          <p:cNvSpPr txBox="1"/>
          <p:nvPr/>
        </p:nvSpPr>
        <p:spPr>
          <a:xfrm>
            <a:off x="1645921" y="303755"/>
            <a:ext cx="8299938" cy="584775"/>
          </a:xfrm>
          <a:prstGeom prst="rect">
            <a:avLst/>
          </a:prstGeom>
          <a:noFill/>
        </p:spPr>
        <p:txBody>
          <a:bodyPr wrap="square" rtlCol="0">
            <a:spAutoFit/>
          </a:bodyPr>
          <a:lstStyle/>
          <a:p>
            <a:r>
              <a:rPr lang="it-IT" sz="3200" b="1" dirty="0"/>
              <a:t>FORMULAZIONE DELLE TRACCE: TIPOLOGIA B</a:t>
            </a:r>
          </a:p>
        </p:txBody>
      </p:sp>
      <p:sp>
        <p:nvSpPr>
          <p:cNvPr id="6" name="CasellaDiTesto 5">
            <a:extLst>
              <a:ext uri="{FF2B5EF4-FFF2-40B4-BE49-F238E27FC236}">
                <a16:creationId xmlns:a16="http://schemas.microsoft.com/office/drawing/2014/main" id="{CC829D1F-C869-41DE-AB48-E07C74798AB4}"/>
              </a:ext>
            </a:extLst>
          </p:cNvPr>
          <p:cNvSpPr txBox="1"/>
          <p:nvPr/>
        </p:nvSpPr>
        <p:spPr>
          <a:xfrm>
            <a:off x="161777" y="1008972"/>
            <a:ext cx="11868445" cy="2246769"/>
          </a:xfrm>
          <a:prstGeom prst="rect">
            <a:avLst/>
          </a:prstGeom>
          <a:noFill/>
        </p:spPr>
        <p:txBody>
          <a:bodyPr wrap="square" rtlCol="0">
            <a:spAutoFit/>
          </a:bodyPr>
          <a:lstStyle/>
          <a:p>
            <a:r>
              <a:rPr lang="it-IT" sz="2800" dirty="0"/>
              <a:t>1) Proporre un </a:t>
            </a:r>
            <a:r>
              <a:rPr lang="it-IT" sz="2800" b="1" dirty="0"/>
              <a:t>singolo testo </a:t>
            </a:r>
            <a:r>
              <a:rPr lang="it-IT" sz="2800" dirty="0"/>
              <a:t>compiuto, saggistico o giornalistico (editoriale).</a:t>
            </a:r>
          </a:p>
          <a:p>
            <a:pPr algn="just"/>
            <a:r>
              <a:rPr lang="it-IT" sz="2800" dirty="0"/>
              <a:t>Questa scelta vuole eliminare due difetti del saggio breve: i numerosi documenti spesso si trasformavano in un collage di citazioni che non permetteva di valutare la capacità di redigere un discorso autonomo e strutturato; spesso l’argomento proposto richiedeva competenze troppo specifiche.</a:t>
            </a:r>
          </a:p>
        </p:txBody>
      </p:sp>
      <p:sp>
        <p:nvSpPr>
          <p:cNvPr id="7" name="CasellaDiTesto 6">
            <a:extLst>
              <a:ext uri="{FF2B5EF4-FFF2-40B4-BE49-F238E27FC236}">
                <a16:creationId xmlns:a16="http://schemas.microsoft.com/office/drawing/2014/main" id="{D2D0FF80-52EA-4D74-A0C2-2D149DF1F886}"/>
              </a:ext>
            </a:extLst>
          </p:cNvPr>
          <p:cNvSpPr txBox="1"/>
          <p:nvPr/>
        </p:nvSpPr>
        <p:spPr>
          <a:xfrm>
            <a:off x="161777" y="3255741"/>
            <a:ext cx="11868445" cy="3539430"/>
          </a:xfrm>
          <a:prstGeom prst="rect">
            <a:avLst/>
          </a:prstGeom>
          <a:noFill/>
        </p:spPr>
        <p:txBody>
          <a:bodyPr wrap="square" rtlCol="0">
            <a:spAutoFit/>
          </a:bodyPr>
          <a:lstStyle/>
          <a:p>
            <a:r>
              <a:rPr lang="it-IT" sz="2800" dirty="0"/>
              <a:t>La prova dovrà essere bipartita:</a:t>
            </a:r>
          </a:p>
          <a:p>
            <a:endParaRPr lang="it-IT" sz="800" dirty="0"/>
          </a:p>
          <a:p>
            <a:pPr algn="just"/>
            <a:r>
              <a:rPr lang="it-IT" sz="2800" dirty="0"/>
              <a:t>1) </a:t>
            </a:r>
            <a:r>
              <a:rPr lang="it-IT" sz="2800" b="1" dirty="0"/>
              <a:t>Interpretazione e</a:t>
            </a:r>
            <a:r>
              <a:rPr lang="it-IT" sz="2800" dirty="0"/>
              <a:t> </a:t>
            </a:r>
            <a:r>
              <a:rPr lang="it-IT" sz="2800" b="1" dirty="0"/>
              <a:t>comprensione</a:t>
            </a:r>
            <a:r>
              <a:rPr lang="it-IT" sz="2800" dirty="0"/>
              <a:t> del testo, con domande specifiche anche sui singoli passaggi (quali sono le sequenze essenziali? Quale la tesi sostenuta? Quali risorse espressive sono usate per sostenere la tesi?).</a:t>
            </a:r>
          </a:p>
          <a:p>
            <a:pPr algn="just"/>
            <a:endParaRPr lang="it-IT" sz="2000" dirty="0"/>
          </a:p>
          <a:p>
            <a:pPr algn="just"/>
            <a:r>
              <a:rPr lang="it-IT" sz="2800" dirty="0"/>
              <a:t>2) </a:t>
            </a:r>
            <a:r>
              <a:rPr lang="it-IT" sz="2800" b="1" dirty="0"/>
              <a:t>Commento</a:t>
            </a:r>
            <a:r>
              <a:rPr lang="it-IT" sz="2800" dirty="0"/>
              <a:t> in forma discorsiva. Lo studente rifletterà, argomentando il suo pensiero, intorno alla tesi sostenuta dal testo di appoggio. La consegna potrà essere più o meno specifica nella richiesta delle strategie di argomentazione.</a:t>
            </a:r>
          </a:p>
        </p:txBody>
      </p:sp>
    </p:spTree>
    <p:extLst>
      <p:ext uri="{BB962C8B-B14F-4D97-AF65-F5344CB8AC3E}">
        <p14:creationId xmlns:p14="http://schemas.microsoft.com/office/powerpoint/2010/main" val="2535290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05507" y="1272394"/>
            <a:ext cx="11852032" cy="5509200"/>
          </a:xfrm>
          <a:prstGeom prst="rect">
            <a:avLst/>
          </a:prstGeom>
          <a:noFill/>
        </p:spPr>
        <p:txBody>
          <a:bodyPr wrap="square" rtlCol="0">
            <a:spAutoFit/>
          </a:bodyPr>
          <a:lstStyle/>
          <a:p>
            <a:r>
              <a:rPr lang="it-IT" sz="2800" b="1" dirty="0"/>
              <a:t>Il documento fornisce indicazioni specifiche per la formulazione delle consegne</a:t>
            </a:r>
            <a:endParaRPr lang="it-IT" sz="2800" dirty="0"/>
          </a:p>
          <a:p>
            <a:endParaRPr lang="it-IT" sz="1000" dirty="0"/>
          </a:p>
          <a:p>
            <a:pPr algn="just"/>
            <a:r>
              <a:rPr lang="it-IT" sz="2900" dirty="0"/>
              <a:t>1. specificare quali operazioni di analisi e interpretazione del testo si richiedono.</a:t>
            </a:r>
          </a:p>
          <a:p>
            <a:endParaRPr lang="it-IT" sz="800" dirty="0"/>
          </a:p>
          <a:p>
            <a:r>
              <a:rPr lang="it-IT" sz="2900" dirty="0"/>
              <a:t>2. indicare l’operazione di riscrittura (sintesi o altro) che si richiede.</a:t>
            </a:r>
          </a:p>
          <a:p>
            <a:endParaRPr lang="it-IT" sz="800" dirty="0"/>
          </a:p>
          <a:p>
            <a:r>
              <a:rPr lang="it-IT" sz="2900" dirty="0"/>
              <a:t>3. dare indicazioni di massima circa la lunghezza del commento da produrre.</a:t>
            </a:r>
          </a:p>
          <a:p>
            <a:endParaRPr lang="it-IT" sz="800" dirty="0"/>
          </a:p>
          <a:p>
            <a:pPr algn="just"/>
            <a:r>
              <a:rPr lang="it-IT" sz="2900" dirty="0"/>
              <a:t>4. dare indicazioni circa l’articolazione del commento, che può essere più o meno strutturato e vincolato a seconda dell’argomento. Si potranno prevedere diverse articolazioni come ad esempio la proposizione iniziale della tesi o sviluppo con esposizione finale della stessa. Si potranno fornire indicazioni sull’ordine nell’esposizione di argomenti e </a:t>
            </a:r>
            <a:r>
              <a:rPr lang="it-IT" sz="2900" dirty="0" err="1"/>
              <a:t>controargomenti</a:t>
            </a:r>
            <a:r>
              <a:rPr lang="it-IT" sz="2900" dirty="0"/>
              <a:t> a sostegno o a confutazione delle tesi sostenute nel testo d’appoggio. </a:t>
            </a:r>
          </a:p>
        </p:txBody>
      </p:sp>
      <p:sp>
        <p:nvSpPr>
          <p:cNvPr id="5" name="CasellaDiTesto 4">
            <a:extLst>
              <a:ext uri="{FF2B5EF4-FFF2-40B4-BE49-F238E27FC236}">
                <a16:creationId xmlns:a16="http://schemas.microsoft.com/office/drawing/2014/main" id="{531E6FFA-759D-46E3-81BC-EED242286CCB}"/>
              </a:ext>
            </a:extLst>
          </p:cNvPr>
          <p:cNvSpPr txBox="1"/>
          <p:nvPr/>
        </p:nvSpPr>
        <p:spPr>
          <a:xfrm>
            <a:off x="1631853" y="506437"/>
            <a:ext cx="8299938" cy="584775"/>
          </a:xfrm>
          <a:prstGeom prst="rect">
            <a:avLst/>
          </a:prstGeom>
          <a:noFill/>
        </p:spPr>
        <p:txBody>
          <a:bodyPr wrap="square" rtlCol="0">
            <a:spAutoFit/>
          </a:bodyPr>
          <a:lstStyle/>
          <a:p>
            <a:r>
              <a:rPr lang="it-IT" sz="3200" b="1" dirty="0"/>
              <a:t>FORMULAZIONE DELLE TRACCE: TIPOLOGIA B</a:t>
            </a:r>
          </a:p>
        </p:txBody>
      </p:sp>
    </p:spTree>
    <p:extLst>
      <p:ext uri="{BB962C8B-B14F-4D97-AF65-F5344CB8AC3E}">
        <p14:creationId xmlns:p14="http://schemas.microsoft.com/office/powerpoint/2010/main" val="34666387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00817" y="1062705"/>
            <a:ext cx="11990365" cy="1384995"/>
          </a:xfrm>
          <a:prstGeom prst="rect">
            <a:avLst/>
          </a:prstGeom>
          <a:noFill/>
        </p:spPr>
        <p:txBody>
          <a:bodyPr wrap="square" rtlCol="0">
            <a:spAutoFit/>
          </a:bodyPr>
          <a:lstStyle/>
          <a:p>
            <a:pPr algn="just"/>
            <a:r>
              <a:rPr lang="it-IT" sz="2800" dirty="0"/>
              <a:t>Si raccomanda che la traccia proponga problematiche vicine all’</a:t>
            </a:r>
            <a:r>
              <a:rPr lang="it-IT" sz="2800" b="1" dirty="0"/>
              <a:t>orizzonte degli studenti</a:t>
            </a:r>
            <a:r>
              <a:rPr lang="it-IT" sz="2800" dirty="0"/>
              <a:t>. Non si danno indicazioni specifiche per la formulazione delle consegne, ma si invita a fornire indicazioni sulle </a:t>
            </a:r>
            <a:r>
              <a:rPr lang="it-IT" sz="2800" b="1" dirty="0"/>
              <a:t>piste da seguire </a:t>
            </a:r>
            <a:r>
              <a:rPr lang="it-IT" sz="2800" dirty="0"/>
              <a:t>nello svolgimento. </a:t>
            </a:r>
          </a:p>
        </p:txBody>
      </p:sp>
      <p:sp>
        <p:nvSpPr>
          <p:cNvPr id="5" name="CasellaDiTesto 4">
            <a:extLst>
              <a:ext uri="{FF2B5EF4-FFF2-40B4-BE49-F238E27FC236}">
                <a16:creationId xmlns:a16="http://schemas.microsoft.com/office/drawing/2014/main" id="{0D471F0A-5F52-478D-AD28-C955C0281109}"/>
              </a:ext>
            </a:extLst>
          </p:cNvPr>
          <p:cNvSpPr txBox="1"/>
          <p:nvPr/>
        </p:nvSpPr>
        <p:spPr>
          <a:xfrm>
            <a:off x="1631853" y="506437"/>
            <a:ext cx="8299938" cy="584775"/>
          </a:xfrm>
          <a:prstGeom prst="rect">
            <a:avLst/>
          </a:prstGeom>
          <a:noFill/>
        </p:spPr>
        <p:txBody>
          <a:bodyPr wrap="square" rtlCol="0">
            <a:spAutoFit/>
          </a:bodyPr>
          <a:lstStyle/>
          <a:p>
            <a:r>
              <a:rPr lang="it-IT" sz="3200" b="1" dirty="0"/>
              <a:t>FORMULAZIONE DELLE TRACCE: TIPOLOGIA C</a:t>
            </a:r>
          </a:p>
        </p:txBody>
      </p:sp>
      <p:sp>
        <p:nvSpPr>
          <p:cNvPr id="6" name="CasellaDiTesto 5">
            <a:extLst>
              <a:ext uri="{FF2B5EF4-FFF2-40B4-BE49-F238E27FC236}">
                <a16:creationId xmlns:a16="http://schemas.microsoft.com/office/drawing/2014/main" id="{AA96459F-F40B-4E3D-9ACC-1C8A79349014}"/>
              </a:ext>
            </a:extLst>
          </p:cNvPr>
          <p:cNvSpPr txBox="1"/>
          <p:nvPr/>
        </p:nvSpPr>
        <p:spPr>
          <a:xfrm>
            <a:off x="100817" y="2433555"/>
            <a:ext cx="11990365" cy="4424446"/>
          </a:xfrm>
          <a:prstGeom prst="rect">
            <a:avLst/>
          </a:prstGeom>
          <a:noFill/>
        </p:spPr>
        <p:txBody>
          <a:bodyPr wrap="square" rtlCol="0">
            <a:spAutoFit/>
          </a:bodyPr>
          <a:lstStyle/>
          <a:p>
            <a:r>
              <a:rPr lang="it-IT" sz="2800" dirty="0"/>
              <a:t>Rispetto al tema tradizionale si danno una serie di possibilità (</a:t>
            </a:r>
            <a:r>
              <a:rPr lang="it-IT" sz="2800" b="1" dirty="0"/>
              <a:t>non obbligatorie</a:t>
            </a:r>
            <a:r>
              <a:rPr lang="it-IT" sz="2800" dirty="0"/>
              <a:t>), anche in questo caso in direzione della </a:t>
            </a:r>
            <a:r>
              <a:rPr lang="it-IT" sz="2800" b="1" dirty="0"/>
              <a:t>strutturazione</a:t>
            </a:r>
            <a:r>
              <a:rPr lang="it-IT" sz="2800" dirty="0"/>
              <a:t> della prova:</a:t>
            </a:r>
          </a:p>
          <a:p>
            <a:endParaRPr lang="it-IT" sz="1000" dirty="0"/>
          </a:p>
          <a:p>
            <a:r>
              <a:rPr lang="it-IT" sz="2800" dirty="0"/>
              <a:t>- Si può fornire un breve testo di appoggio che fornisca spunti di riflessione.</a:t>
            </a:r>
          </a:p>
          <a:p>
            <a:pPr marL="457200" indent="-457200">
              <a:buFontTx/>
              <a:buChar char="-"/>
            </a:pPr>
            <a:endParaRPr lang="it-IT" sz="1000" dirty="0"/>
          </a:p>
          <a:p>
            <a:r>
              <a:rPr lang="it-IT" sz="2800" dirty="0"/>
              <a:t>- Si può chiedere al candidato di inserire un </a:t>
            </a:r>
            <a:r>
              <a:rPr lang="it-IT" sz="2800" b="1" dirty="0"/>
              <a:t>titolo</a:t>
            </a:r>
            <a:r>
              <a:rPr lang="it-IT" sz="2800" dirty="0"/>
              <a:t> e di organizzare il commento attraverso una </a:t>
            </a:r>
            <a:r>
              <a:rPr lang="it-IT" sz="2800" b="1" dirty="0"/>
              <a:t>scansione interna </a:t>
            </a:r>
            <a:r>
              <a:rPr lang="it-IT" sz="2800" dirty="0"/>
              <a:t>(con paragrafi muniti di titolo).</a:t>
            </a:r>
          </a:p>
          <a:p>
            <a:endParaRPr lang="it-IT" sz="1200" dirty="0"/>
          </a:p>
          <a:p>
            <a:r>
              <a:rPr lang="it-IT" sz="2800" dirty="0"/>
              <a:t>Osservazioni:</a:t>
            </a:r>
          </a:p>
          <a:p>
            <a:r>
              <a:rPr lang="it-IT" sz="2800" dirty="0"/>
              <a:t>- anche in questa prova diventa importante la capacità </a:t>
            </a:r>
            <a:r>
              <a:rPr lang="it-IT" sz="2800" b="1" dirty="0"/>
              <a:t>argomentativa</a:t>
            </a:r>
            <a:r>
              <a:rPr lang="it-IT" sz="2800" dirty="0"/>
              <a:t>.</a:t>
            </a:r>
          </a:p>
          <a:p>
            <a:r>
              <a:rPr lang="it-IT" sz="2800" dirty="0"/>
              <a:t>- scompare la traccia storica, ma i temi possono riguardare gli ambiti artistico, letterario, filosofico, scientifico, storico, sociale, economico e tecnologico.</a:t>
            </a:r>
          </a:p>
        </p:txBody>
      </p:sp>
    </p:spTree>
    <p:extLst>
      <p:ext uri="{BB962C8B-B14F-4D97-AF65-F5344CB8AC3E}">
        <p14:creationId xmlns:p14="http://schemas.microsoft.com/office/powerpoint/2010/main" val="3309084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379370"/>
            <a:ext cx="11990365" cy="584775"/>
          </a:xfrm>
          <a:prstGeom prst="rect">
            <a:avLst/>
          </a:prstGeom>
          <a:noFill/>
        </p:spPr>
        <p:txBody>
          <a:bodyPr wrap="square" rtlCol="0">
            <a:spAutoFit/>
          </a:bodyPr>
          <a:lstStyle/>
          <a:p>
            <a:pPr algn="ctr"/>
            <a:r>
              <a:rPr lang="it-IT" sz="3200" b="1" dirty="0"/>
              <a:t>CRITERI DI VALUTAZIONE</a:t>
            </a:r>
          </a:p>
        </p:txBody>
      </p:sp>
      <p:sp>
        <p:nvSpPr>
          <p:cNvPr id="3" name="CasellaDiTesto 2">
            <a:extLst>
              <a:ext uri="{FF2B5EF4-FFF2-40B4-BE49-F238E27FC236}">
                <a16:creationId xmlns:a16="http://schemas.microsoft.com/office/drawing/2014/main" id="{17FD28EE-7563-4C6C-9054-961D54405778}"/>
              </a:ext>
            </a:extLst>
          </p:cNvPr>
          <p:cNvSpPr txBox="1"/>
          <p:nvPr/>
        </p:nvSpPr>
        <p:spPr>
          <a:xfrm>
            <a:off x="201635" y="2610750"/>
            <a:ext cx="11727768" cy="1815882"/>
          </a:xfrm>
          <a:prstGeom prst="rect">
            <a:avLst/>
          </a:prstGeom>
          <a:noFill/>
        </p:spPr>
        <p:txBody>
          <a:bodyPr wrap="square" rtlCol="0">
            <a:spAutoFit/>
          </a:bodyPr>
          <a:lstStyle/>
          <a:p>
            <a:pPr marL="514350" indent="-514350" algn="just">
              <a:buAutoNum type="arabicParenR"/>
            </a:pPr>
            <a:r>
              <a:rPr lang="it-IT" sz="2800" b="1" dirty="0"/>
              <a:t>Cosa si valuta? </a:t>
            </a:r>
          </a:p>
          <a:p>
            <a:pPr marL="457200" indent="-457200" algn="just">
              <a:buFontTx/>
              <a:buChar char="-"/>
            </a:pPr>
            <a:r>
              <a:rPr lang="it-IT" sz="2800" b="1" dirty="0"/>
              <a:t>A </a:t>
            </a:r>
            <a:r>
              <a:rPr lang="it-IT" sz="2800" dirty="0"/>
              <a:t>e</a:t>
            </a:r>
            <a:r>
              <a:rPr lang="it-IT" sz="2800" b="1" dirty="0"/>
              <a:t> B:</a:t>
            </a:r>
            <a:r>
              <a:rPr lang="it-IT" sz="2800" dirty="0"/>
              <a:t> </a:t>
            </a:r>
            <a:r>
              <a:rPr lang="it-IT" sz="2800" b="1" dirty="0"/>
              <a:t>comprensione </a:t>
            </a:r>
            <a:r>
              <a:rPr lang="it-IT" sz="2800" dirty="0"/>
              <a:t>(sintesi e analisi) e </a:t>
            </a:r>
            <a:r>
              <a:rPr lang="it-IT" sz="2800" b="1" dirty="0"/>
              <a:t>produzione</a:t>
            </a:r>
            <a:r>
              <a:rPr lang="it-IT" sz="2800" dirty="0"/>
              <a:t>.</a:t>
            </a:r>
          </a:p>
          <a:p>
            <a:pPr marL="457200" indent="-457200" algn="just">
              <a:buFontTx/>
              <a:buChar char="-"/>
            </a:pPr>
            <a:r>
              <a:rPr lang="it-IT" sz="2800" b="1" dirty="0"/>
              <a:t>C: produzione</a:t>
            </a:r>
            <a:r>
              <a:rPr lang="it-IT" sz="2800" dirty="0"/>
              <a:t>,</a:t>
            </a:r>
            <a:r>
              <a:rPr lang="it-IT" sz="2800" b="1" dirty="0"/>
              <a:t> </a:t>
            </a:r>
            <a:r>
              <a:rPr lang="it-IT" sz="2800" dirty="0"/>
              <a:t>tenendo conto della capacità di selezione delle argomentazioni e loro organizzazione.</a:t>
            </a:r>
          </a:p>
        </p:txBody>
      </p:sp>
      <p:sp>
        <p:nvSpPr>
          <p:cNvPr id="5" name="CasellaDiTesto 4">
            <a:extLst>
              <a:ext uri="{FF2B5EF4-FFF2-40B4-BE49-F238E27FC236}">
                <a16:creationId xmlns:a16="http://schemas.microsoft.com/office/drawing/2014/main" id="{B3D3D302-C623-4AFF-B5FE-98513DE25D2D}"/>
              </a:ext>
            </a:extLst>
          </p:cNvPr>
          <p:cNvSpPr txBox="1"/>
          <p:nvPr/>
        </p:nvSpPr>
        <p:spPr>
          <a:xfrm>
            <a:off x="201635" y="4595909"/>
            <a:ext cx="11727768" cy="2246769"/>
          </a:xfrm>
          <a:prstGeom prst="rect">
            <a:avLst/>
          </a:prstGeom>
          <a:noFill/>
        </p:spPr>
        <p:txBody>
          <a:bodyPr wrap="square" rtlCol="0">
            <a:spAutoFit/>
          </a:bodyPr>
          <a:lstStyle/>
          <a:p>
            <a:pPr algn="just"/>
            <a:r>
              <a:rPr lang="it-IT" sz="2800" b="1" dirty="0"/>
              <a:t>2) Come si valuta il contenuto?</a:t>
            </a:r>
          </a:p>
          <a:p>
            <a:pPr marL="457200" indent="-457200" algn="just">
              <a:buFontTx/>
              <a:buChar char="-"/>
            </a:pPr>
            <a:r>
              <a:rPr lang="it-IT" sz="2800" b="1" dirty="0"/>
              <a:t>A e B: </a:t>
            </a:r>
            <a:r>
              <a:rPr lang="it-IT" sz="2800" dirty="0"/>
              <a:t>pertinenza dell’analisi e del commento con il testo di partenza, selezione e gerarchizzazione degli argomenti, riferimenti culturali autonomi.</a:t>
            </a:r>
          </a:p>
          <a:p>
            <a:pPr marL="457200" indent="-457200" algn="just">
              <a:buFontTx/>
              <a:buChar char="-"/>
            </a:pPr>
            <a:r>
              <a:rPr lang="it-IT" sz="2800" b="1" dirty="0"/>
              <a:t>C: </a:t>
            </a:r>
            <a:r>
              <a:rPr lang="it-IT" sz="2800" dirty="0"/>
              <a:t>aderenza alla traccia, riferimenti culturali, strutturazione in temi e </a:t>
            </a:r>
            <a:r>
              <a:rPr lang="it-IT" sz="2800" dirty="0" err="1"/>
              <a:t>sottotemi</a:t>
            </a:r>
            <a:r>
              <a:rPr lang="it-IT" sz="2800" dirty="0"/>
              <a:t> e loro pianificazione.</a:t>
            </a:r>
          </a:p>
        </p:txBody>
      </p:sp>
      <p:sp>
        <p:nvSpPr>
          <p:cNvPr id="6" name="CasellaDiTesto 5">
            <a:extLst>
              <a:ext uri="{FF2B5EF4-FFF2-40B4-BE49-F238E27FC236}">
                <a16:creationId xmlns:a16="http://schemas.microsoft.com/office/drawing/2014/main" id="{3442323C-28B4-40E3-BEB7-EF6F3D40E2D3}"/>
              </a:ext>
            </a:extLst>
          </p:cNvPr>
          <p:cNvSpPr txBox="1"/>
          <p:nvPr/>
        </p:nvSpPr>
        <p:spPr>
          <a:xfrm>
            <a:off x="201635" y="964145"/>
            <a:ext cx="11727768" cy="1477328"/>
          </a:xfrm>
          <a:prstGeom prst="rect">
            <a:avLst/>
          </a:prstGeom>
          <a:noFill/>
        </p:spPr>
        <p:txBody>
          <a:bodyPr wrap="square" rtlCol="0">
            <a:spAutoFit/>
          </a:bodyPr>
          <a:lstStyle/>
          <a:p>
            <a:r>
              <a:rPr lang="it-IT" sz="3000" b="1" dirty="0"/>
              <a:t>Prova vincolata o svincolata?</a:t>
            </a:r>
          </a:p>
          <a:p>
            <a:pPr algn="just"/>
            <a:r>
              <a:rPr lang="it-IT" sz="3000" dirty="0"/>
              <a:t>Prima di fornire indicatori, il documento precisa il diverso modo di valutare una prova </a:t>
            </a:r>
            <a:r>
              <a:rPr lang="it-IT" sz="3000" b="1" dirty="0"/>
              <a:t>vincolata</a:t>
            </a:r>
            <a:r>
              <a:rPr lang="it-IT" sz="3000" dirty="0"/>
              <a:t> a un testo (tipologie A e B) e una prova </a:t>
            </a:r>
            <a:r>
              <a:rPr lang="it-IT" sz="3000" b="1" dirty="0"/>
              <a:t>svincolata</a:t>
            </a:r>
            <a:r>
              <a:rPr lang="it-IT" sz="3000" dirty="0"/>
              <a:t> (C).</a:t>
            </a:r>
          </a:p>
        </p:txBody>
      </p:sp>
    </p:spTree>
    <p:extLst>
      <p:ext uri="{BB962C8B-B14F-4D97-AF65-F5344CB8AC3E}">
        <p14:creationId xmlns:p14="http://schemas.microsoft.com/office/powerpoint/2010/main" val="26164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280897"/>
            <a:ext cx="11990365" cy="584775"/>
          </a:xfrm>
          <a:prstGeom prst="rect">
            <a:avLst/>
          </a:prstGeom>
          <a:noFill/>
        </p:spPr>
        <p:txBody>
          <a:bodyPr wrap="square" rtlCol="0">
            <a:spAutoFit/>
          </a:bodyPr>
          <a:lstStyle/>
          <a:p>
            <a:pPr algn="ctr"/>
            <a:r>
              <a:rPr lang="it-IT" sz="3200" b="1" dirty="0"/>
              <a:t>LA VALUTAZIONE DELLA PRIMA PROVA</a:t>
            </a:r>
          </a:p>
        </p:txBody>
      </p:sp>
      <p:sp>
        <p:nvSpPr>
          <p:cNvPr id="9" name="CasellaDiTesto 8">
            <a:extLst>
              <a:ext uri="{FF2B5EF4-FFF2-40B4-BE49-F238E27FC236}">
                <a16:creationId xmlns:a16="http://schemas.microsoft.com/office/drawing/2014/main" id="{D1FD893B-C48D-4643-A2FA-1F41D0ABDD95}"/>
              </a:ext>
            </a:extLst>
          </p:cNvPr>
          <p:cNvSpPr txBox="1"/>
          <p:nvPr/>
        </p:nvSpPr>
        <p:spPr>
          <a:xfrm>
            <a:off x="216310" y="865672"/>
            <a:ext cx="11774055" cy="3046988"/>
          </a:xfrm>
          <a:prstGeom prst="rect">
            <a:avLst/>
          </a:prstGeom>
          <a:noFill/>
        </p:spPr>
        <p:txBody>
          <a:bodyPr wrap="square" rtlCol="0">
            <a:spAutoFit/>
          </a:bodyPr>
          <a:lstStyle/>
          <a:p>
            <a:pPr algn="just"/>
            <a:r>
              <a:rPr lang="it-IT" sz="3200" dirty="0"/>
              <a:t>Il punteggio complessivo dell’Esame di Stato resta 100 (e lode), ma con una nuova ripartizione:</a:t>
            </a:r>
          </a:p>
          <a:p>
            <a:pPr algn="ctr"/>
            <a:r>
              <a:rPr lang="it-IT" sz="3200" dirty="0"/>
              <a:t>I prova </a:t>
            </a:r>
            <a:r>
              <a:rPr lang="it-IT" sz="3200" b="1" dirty="0"/>
              <a:t>20</a:t>
            </a:r>
            <a:r>
              <a:rPr lang="it-IT" sz="3200" dirty="0"/>
              <a:t> punti, II prova </a:t>
            </a:r>
            <a:r>
              <a:rPr lang="it-IT" sz="3200" b="1" dirty="0"/>
              <a:t>20</a:t>
            </a:r>
            <a:r>
              <a:rPr lang="it-IT" sz="3200" dirty="0"/>
              <a:t> punti, colloquio </a:t>
            </a:r>
            <a:r>
              <a:rPr lang="it-IT" sz="3200" b="1" dirty="0"/>
              <a:t>20</a:t>
            </a:r>
            <a:r>
              <a:rPr lang="it-IT" sz="3200" dirty="0"/>
              <a:t> punti, </a:t>
            </a:r>
          </a:p>
          <a:p>
            <a:pPr algn="ctr"/>
            <a:r>
              <a:rPr lang="it-IT" sz="3200" dirty="0"/>
              <a:t>carriera pregressa </a:t>
            </a:r>
            <a:r>
              <a:rPr lang="it-IT" sz="3200" b="1" dirty="0"/>
              <a:t>40</a:t>
            </a:r>
            <a:r>
              <a:rPr lang="it-IT" sz="3200" dirty="0"/>
              <a:t> punti.</a:t>
            </a:r>
          </a:p>
          <a:p>
            <a:pPr algn="ctr"/>
            <a:r>
              <a:rPr lang="it-IT" sz="3200" dirty="0"/>
              <a:t>La commissione può assegnare fino a </a:t>
            </a:r>
            <a:r>
              <a:rPr lang="it-IT" sz="3200" b="1" dirty="0"/>
              <a:t>5</a:t>
            </a:r>
            <a:r>
              <a:rPr lang="it-IT" sz="3200" dirty="0"/>
              <a:t> punti integrativi se il voto </a:t>
            </a:r>
          </a:p>
          <a:p>
            <a:pPr algn="ctr"/>
            <a:r>
              <a:rPr lang="it-IT" sz="3200" dirty="0"/>
              <a:t>raggiunge almeno 80 punti (30 carriera + 50 prove).</a:t>
            </a:r>
          </a:p>
        </p:txBody>
      </p:sp>
      <p:sp>
        <p:nvSpPr>
          <p:cNvPr id="3" name="CasellaDiTesto 2">
            <a:extLst>
              <a:ext uri="{FF2B5EF4-FFF2-40B4-BE49-F238E27FC236}">
                <a16:creationId xmlns:a16="http://schemas.microsoft.com/office/drawing/2014/main" id="{0C34EA5F-9509-4091-9980-4AFB48691AE7}"/>
              </a:ext>
            </a:extLst>
          </p:cNvPr>
          <p:cNvSpPr txBox="1"/>
          <p:nvPr/>
        </p:nvSpPr>
        <p:spPr>
          <a:xfrm>
            <a:off x="323557" y="4165370"/>
            <a:ext cx="11648047" cy="2554545"/>
          </a:xfrm>
          <a:prstGeom prst="rect">
            <a:avLst/>
          </a:prstGeom>
          <a:noFill/>
        </p:spPr>
        <p:txBody>
          <a:bodyPr wrap="square" rtlCol="0">
            <a:spAutoFit/>
          </a:bodyPr>
          <a:lstStyle/>
          <a:p>
            <a:pPr algn="just"/>
            <a:r>
              <a:rPr lang="it-IT" sz="3200" dirty="0"/>
              <a:t>La prima prova andrà valutata in centesimi: </a:t>
            </a:r>
            <a:r>
              <a:rPr lang="it-IT" sz="3200" b="1" dirty="0"/>
              <a:t>60 per indicatori generali</a:t>
            </a:r>
            <a:r>
              <a:rPr lang="it-IT" sz="3200" dirty="0"/>
              <a:t>, </a:t>
            </a:r>
            <a:r>
              <a:rPr lang="it-IT" sz="3200" b="1" dirty="0"/>
              <a:t>40 per indicatori specifici </a:t>
            </a:r>
            <a:r>
              <a:rPr lang="it-IT" sz="3200" dirty="0"/>
              <a:t>legati alla tipologia di prova. Il risultato sarà poi trasformato in ventesimi.</a:t>
            </a:r>
          </a:p>
          <a:p>
            <a:pPr algn="just"/>
            <a:r>
              <a:rPr lang="it-IT" sz="3200" dirty="0"/>
              <a:t>È lasciata alle singole commissioni la </a:t>
            </a:r>
            <a:r>
              <a:rPr lang="it-IT" sz="3200" b="1" dirty="0"/>
              <a:t>declinazione dei descrittori </a:t>
            </a:r>
            <a:r>
              <a:rPr lang="it-IT" sz="3200" dirty="0"/>
              <a:t>e </a:t>
            </a:r>
            <a:r>
              <a:rPr lang="it-IT" sz="3200" b="1" dirty="0"/>
              <a:t>la ripartizione dei punteggi </a:t>
            </a:r>
            <a:r>
              <a:rPr lang="it-IT" sz="3200" dirty="0"/>
              <a:t>fra gli indicatori.</a:t>
            </a:r>
          </a:p>
        </p:txBody>
      </p:sp>
    </p:spTree>
    <p:extLst>
      <p:ext uri="{BB962C8B-B14F-4D97-AF65-F5344CB8AC3E}">
        <p14:creationId xmlns:p14="http://schemas.microsoft.com/office/powerpoint/2010/main" val="2855029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463777"/>
            <a:ext cx="11990365" cy="584775"/>
          </a:xfrm>
          <a:prstGeom prst="rect">
            <a:avLst/>
          </a:prstGeom>
          <a:noFill/>
        </p:spPr>
        <p:txBody>
          <a:bodyPr wrap="square" rtlCol="0">
            <a:spAutoFit/>
          </a:bodyPr>
          <a:lstStyle/>
          <a:p>
            <a:pPr algn="ctr"/>
            <a:r>
              <a:rPr lang="it-IT" sz="3200" b="1" dirty="0"/>
              <a:t>INDICATORI GENERALI (60 PUNTI)</a:t>
            </a:r>
          </a:p>
        </p:txBody>
      </p:sp>
      <p:sp>
        <p:nvSpPr>
          <p:cNvPr id="4" name="CasellaDiTesto 3">
            <a:extLst>
              <a:ext uri="{FF2B5EF4-FFF2-40B4-BE49-F238E27FC236}">
                <a16:creationId xmlns:a16="http://schemas.microsoft.com/office/drawing/2014/main" id="{67657F58-58C8-4AA8-92E8-5AD3D62CBA04}"/>
              </a:ext>
            </a:extLst>
          </p:cNvPr>
          <p:cNvSpPr txBox="1"/>
          <p:nvPr/>
        </p:nvSpPr>
        <p:spPr>
          <a:xfrm>
            <a:off x="262597" y="1074982"/>
            <a:ext cx="11727768" cy="553998"/>
          </a:xfrm>
          <a:prstGeom prst="rect">
            <a:avLst/>
          </a:prstGeom>
          <a:noFill/>
        </p:spPr>
        <p:txBody>
          <a:bodyPr wrap="square" rtlCol="0">
            <a:spAutoFit/>
          </a:bodyPr>
          <a:lstStyle/>
          <a:p>
            <a:r>
              <a:rPr lang="it-IT" sz="3000" dirty="0"/>
              <a:t>Gli indicatori generali sono </a:t>
            </a:r>
            <a:r>
              <a:rPr lang="it-IT" sz="3000" b="1" dirty="0"/>
              <a:t>3</a:t>
            </a:r>
            <a:r>
              <a:rPr lang="it-IT" sz="3000" dirty="0"/>
              <a:t>, ma ognuno è bipartito:</a:t>
            </a:r>
          </a:p>
        </p:txBody>
      </p:sp>
      <p:sp>
        <p:nvSpPr>
          <p:cNvPr id="6" name="CasellaDiTesto 5">
            <a:extLst>
              <a:ext uri="{FF2B5EF4-FFF2-40B4-BE49-F238E27FC236}">
                <a16:creationId xmlns:a16="http://schemas.microsoft.com/office/drawing/2014/main" id="{2EBE7CF6-F3EC-4ED4-A06F-E4217F7ED286}"/>
              </a:ext>
            </a:extLst>
          </p:cNvPr>
          <p:cNvSpPr txBox="1"/>
          <p:nvPr/>
        </p:nvSpPr>
        <p:spPr>
          <a:xfrm>
            <a:off x="201634" y="3228472"/>
            <a:ext cx="11727768" cy="1877437"/>
          </a:xfrm>
          <a:prstGeom prst="rect">
            <a:avLst/>
          </a:prstGeom>
          <a:noFill/>
        </p:spPr>
        <p:txBody>
          <a:bodyPr wrap="square" rtlCol="0">
            <a:spAutoFit/>
          </a:bodyPr>
          <a:lstStyle/>
          <a:p>
            <a:r>
              <a:rPr lang="it-IT" sz="2600" b="1" dirty="0"/>
              <a:t>INDICATORE 2</a:t>
            </a:r>
          </a:p>
          <a:p>
            <a:pPr marL="457200" indent="-457200">
              <a:buFontTx/>
              <a:buChar char="-"/>
            </a:pPr>
            <a:r>
              <a:rPr lang="it-IT" sz="3000" dirty="0"/>
              <a:t>ricchezza e padronanza lessicale </a:t>
            </a:r>
          </a:p>
          <a:p>
            <a:pPr marL="457200" indent="-457200">
              <a:buFontTx/>
              <a:buChar char="-"/>
            </a:pPr>
            <a:r>
              <a:rPr lang="it-IT" sz="3000" dirty="0"/>
              <a:t>correttezza grammaticale (ortografia, morfologia, sintassi); uso corretto ed efficace della punteggiatura </a:t>
            </a:r>
          </a:p>
        </p:txBody>
      </p:sp>
      <p:sp>
        <p:nvSpPr>
          <p:cNvPr id="7" name="CasellaDiTesto 6">
            <a:extLst>
              <a:ext uri="{FF2B5EF4-FFF2-40B4-BE49-F238E27FC236}">
                <a16:creationId xmlns:a16="http://schemas.microsoft.com/office/drawing/2014/main" id="{46D08412-11C7-4D23-8701-1ABB77DAEACA}"/>
              </a:ext>
            </a:extLst>
          </p:cNvPr>
          <p:cNvSpPr txBox="1"/>
          <p:nvPr/>
        </p:nvSpPr>
        <p:spPr>
          <a:xfrm>
            <a:off x="201634" y="1692236"/>
            <a:ext cx="11697287" cy="1415772"/>
          </a:xfrm>
          <a:prstGeom prst="rect">
            <a:avLst/>
          </a:prstGeom>
          <a:noFill/>
        </p:spPr>
        <p:txBody>
          <a:bodyPr wrap="square" rtlCol="0">
            <a:spAutoFit/>
          </a:bodyPr>
          <a:lstStyle/>
          <a:p>
            <a:r>
              <a:rPr lang="it-IT" sz="2600" b="1" dirty="0"/>
              <a:t>INDICATORE 1</a:t>
            </a:r>
          </a:p>
          <a:p>
            <a:pPr marL="457200" indent="-457200">
              <a:buFontTx/>
              <a:buChar char="-"/>
            </a:pPr>
            <a:r>
              <a:rPr lang="it-IT" sz="3000" dirty="0"/>
              <a:t>ideazione, pianificazione e organizzazione del testo </a:t>
            </a:r>
          </a:p>
          <a:p>
            <a:pPr marL="457200" indent="-457200">
              <a:buFontTx/>
              <a:buChar char="-"/>
            </a:pPr>
            <a:r>
              <a:rPr lang="it-IT" sz="3000" dirty="0"/>
              <a:t>coesione e coerenza testuali </a:t>
            </a:r>
          </a:p>
        </p:txBody>
      </p:sp>
      <p:sp>
        <p:nvSpPr>
          <p:cNvPr id="8" name="CasellaDiTesto 7">
            <a:extLst>
              <a:ext uri="{FF2B5EF4-FFF2-40B4-BE49-F238E27FC236}">
                <a16:creationId xmlns:a16="http://schemas.microsoft.com/office/drawing/2014/main" id="{71CF8B56-39BB-4DBE-9825-ABB5706EA266}"/>
              </a:ext>
            </a:extLst>
          </p:cNvPr>
          <p:cNvSpPr txBox="1"/>
          <p:nvPr/>
        </p:nvSpPr>
        <p:spPr>
          <a:xfrm>
            <a:off x="232116" y="5226373"/>
            <a:ext cx="11727768" cy="1415772"/>
          </a:xfrm>
          <a:prstGeom prst="rect">
            <a:avLst/>
          </a:prstGeom>
          <a:noFill/>
        </p:spPr>
        <p:txBody>
          <a:bodyPr wrap="square" rtlCol="0">
            <a:spAutoFit/>
          </a:bodyPr>
          <a:lstStyle/>
          <a:p>
            <a:r>
              <a:rPr lang="it-IT" sz="2600" b="1" dirty="0"/>
              <a:t>INDICATORE 3</a:t>
            </a:r>
          </a:p>
          <a:p>
            <a:pPr marL="457200" indent="-457200">
              <a:buFontTx/>
              <a:buChar char="-"/>
            </a:pPr>
            <a:r>
              <a:rPr lang="it-IT" sz="3000" dirty="0"/>
              <a:t>ampiezza e precisione delle conoscenze e dei riferimenti culturali</a:t>
            </a:r>
          </a:p>
          <a:p>
            <a:pPr marL="457200" indent="-457200">
              <a:buFontTx/>
              <a:buChar char="-"/>
            </a:pPr>
            <a:r>
              <a:rPr lang="it-IT" sz="3000" dirty="0"/>
              <a:t>espressione di giudizi critici e valutazioni personali </a:t>
            </a:r>
          </a:p>
        </p:txBody>
      </p:sp>
    </p:spTree>
    <p:extLst>
      <p:ext uri="{BB962C8B-B14F-4D97-AF65-F5344CB8AC3E}">
        <p14:creationId xmlns:p14="http://schemas.microsoft.com/office/powerpoint/2010/main" val="2652164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463777"/>
            <a:ext cx="11990365" cy="1077218"/>
          </a:xfrm>
          <a:prstGeom prst="rect">
            <a:avLst/>
          </a:prstGeom>
          <a:noFill/>
        </p:spPr>
        <p:txBody>
          <a:bodyPr wrap="square" rtlCol="0">
            <a:spAutoFit/>
          </a:bodyPr>
          <a:lstStyle/>
          <a:p>
            <a:pPr algn="ctr"/>
            <a:r>
              <a:rPr lang="it-IT" sz="3200" b="1" dirty="0"/>
              <a:t>INDICATORI SPECIFICI (40 PUNTI): </a:t>
            </a:r>
          </a:p>
          <a:p>
            <a:pPr algn="ctr"/>
            <a:r>
              <a:rPr lang="it-IT" sz="3200" b="1" dirty="0"/>
              <a:t>TIPOLOGIA A</a:t>
            </a:r>
          </a:p>
        </p:txBody>
      </p:sp>
      <p:sp>
        <p:nvSpPr>
          <p:cNvPr id="3" name="CasellaDiTesto 2">
            <a:extLst>
              <a:ext uri="{FF2B5EF4-FFF2-40B4-BE49-F238E27FC236}">
                <a16:creationId xmlns:a16="http://schemas.microsoft.com/office/drawing/2014/main" id="{45B33646-D08C-41E9-B63C-4C0D8BAA4784}"/>
              </a:ext>
            </a:extLst>
          </p:cNvPr>
          <p:cNvSpPr txBox="1"/>
          <p:nvPr/>
        </p:nvSpPr>
        <p:spPr>
          <a:xfrm>
            <a:off x="201635" y="1740183"/>
            <a:ext cx="11727768" cy="1384995"/>
          </a:xfrm>
          <a:prstGeom prst="rect">
            <a:avLst/>
          </a:prstGeom>
          <a:noFill/>
        </p:spPr>
        <p:txBody>
          <a:bodyPr wrap="square" rtlCol="0">
            <a:spAutoFit/>
          </a:bodyPr>
          <a:lstStyle/>
          <a:p>
            <a:pPr algn="just"/>
            <a:r>
              <a:rPr lang="it-IT" sz="2800" dirty="0"/>
              <a:t>1) rispetto dei vincoli posti nella consegna (ad esempio, indicazioni di massima circa la lunghezza del testo – se presenti – o indicazioni circa la forma parafrasata o sintetica della rielaborazione).</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201635" y="3341023"/>
            <a:ext cx="11727768" cy="954107"/>
          </a:xfrm>
          <a:prstGeom prst="rect">
            <a:avLst/>
          </a:prstGeom>
          <a:noFill/>
        </p:spPr>
        <p:txBody>
          <a:bodyPr wrap="square" rtlCol="0">
            <a:spAutoFit/>
          </a:bodyPr>
          <a:lstStyle/>
          <a:p>
            <a:pPr algn="just"/>
            <a:r>
              <a:rPr lang="it-IT" sz="2800" dirty="0"/>
              <a:t>2) capacità di comprendere il testo nel suo senso complessivo e nei suoi snodi tematici e stilistici.</a:t>
            </a:r>
            <a:endParaRPr lang="it-IT" dirty="0"/>
          </a:p>
        </p:txBody>
      </p:sp>
      <p:sp>
        <p:nvSpPr>
          <p:cNvPr id="5" name="CasellaDiTesto 4">
            <a:extLst>
              <a:ext uri="{FF2B5EF4-FFF2-40B4-BE49-F238E27FC236}">
                <a16:creationId xmlns:a16="http://schemas.microsoft.com/office/drawing/2014/main" id="{9C454D4B-3D55-4440-A731-07EF846D6285}"/>
              </a:ext>
            </a:extLst>
          </p:cNvPr>
          <p:cNvSpPr txBox="1"/>
          <p:nvPr/>
        </p:nvSpPr>
        <p:spPr>
          <a:xfrm>
            <a:off x="201635" y="4510975"/>
            <a:ext cx="11727768" cy="523220"/>
          </a:xfrm>
          <a:prstGeom prst="rect">
            <a:avLst/>
          </a:prstGeom>
          <a:noFill/>
        </p:spPr>
        <p:txBody>
          <a:bodyPr wrap="square" rtlCol="0">
            <a:spAutoFit/>
          </a:bodyPr>
          <a:lstStyle/>
          <a:p>
            <a:r>
              <a:rPr lang="it-IT" sz="2800" dirty="0"/>
              <a:t>3) puntualità nell'</a:t>
            </a:r>
            <a:r>
              <a:rPr lang="it-IT" sz="2800" b="1" dirty="0"/>
              <a:t>analisi</a:t>
            </a:r>
            <a:r>
              <a:rPr lang="it-IT" sz="2800" dirty="0"/>
              <a:t> lessicale, sintattica, stilistica e retorica (se richiesta). </a:t>
            </a:r>
          </a:p>
        </p:txBody>
      </p:sp>
      <p:sp>
        <p:nvSpPr>
          <p:cNvPr id="6" name="CasellaDiTesto 5">
            <a:extLst>
              <a:ext uri="{FF2B5EF4-FFF2-40B4-BE49-F238E27FC236}">
                <a16:creationId xmlns:a16="http://schemas.microsoft.com/office/drawing/2014/main" id="{6303B71E-9564-4739-9604-B89E21DDE81A}"/>
              </a:ext>
            </a:extLst>
          </p:cNvPr>
          <p:cNvSpPr txBox="1"/>
          <p:nvPr/>
        </p:nvSpPr>
        <p:spPr>
          <a:xfrm>
            <a:off x="201634" y="5317005"/>
            <a:ext cx="11990365" cy="1538883"/>
          </a:xfrm>
          <a:prstGeom prst="rect">
            <a:avLst/>
          </a:prstGeom>
          <a:noFill/>
        </p:spPr>
        <p:txBody>
          <a:bodyPr wrap="square" rtlCol="0">
            <a:spAutoFit/>
          </a:bodyPr>
          <a:lstStyle/>
          <a:p>
            <a:r>
              <a:rPr lang="it-IT" sz="2800" dirty="0"/>
              <a:t>4) interpretazione corretta e articolata del testo. </a:t>
            </a:r>
          </a:p>
          <a:p>
            <a:endParaRPr lang="it-IT" sz="1600" dirty="0"/>
          </a:p>
          <a:p>
            <a:r>
              <a:rPr lang="it-IT" sz="2500" dirty="0"/>
              <a:t>[Si separa la comprensione letterale del testo (indicatore 2) dalla sua interpretazione critica</a:t>
            </a:r>
            <a:r>
              <a:rPr lang="it-IT" sz="2400" dirty="0"/>
              <a:t>]	</a:t>
            </a:r>
          </a:p>
        </p:txBody>
      </p:sp>
    </p:spTree>
    <p:extLst>
      <p:ext uri="{BB962C8B-B14F-4D97-AF65-F5344CB8AC3E}">
        <p14:creationId xmlns:p14="http://schemas.microsoft.com/office/powerpoint/2010/main" val="114639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463777"/>
            <a:ext cx="11990365" cy="1077218"/>
          </a:xfrm>
          <a:prstGeom prst="rect">
            <a:avLst/>
          </a:prstGeom>
          <a:noFill/>
        </p:spPr>
        <p:txBody>
          <a:bodyPr wrap="square" rtlCol="0">
            <a:spAutoFit/>
          </a:bodyPr>
          <a:lstStyle/>
          <a:p>
            <a:pPr algn="ctr"/>
            <a:r>
              <a:rPr lang="it-IT" sz="3200" b="1" dirty="0"/>
              <a:t>INDICATORI SPECIFICI (40 PUNTI): </a:t>
            </a:r>
          </a:p>
          <a:p>
            <a:pPr algn="ctr"/>
            <a:r>
              <a:rPr lang="it-IT" sz="3200" b="1" dirty="0"/>
              <a:t>TIPOLOGIA B</a:t>
            </a:r>
          </a:p>
        </p:txBody>
      </p:sp>
      <p:sp>
        <p:nvSpPr>
          <p:cNvPr id="3" name="CasellaDiTesto 2">
            <a:extLst>
              <a:ext uri="{FF2B5EF4-FFF2-40B4-BE49-F238E27FC236}">
                <a16:creationId xmlns:a16="http://schemas.microsoft.com/office/drawing/2014/main" id="{45B33646-D08C-41E9-B63C-4C0D8BAA4784}"/>
              </a:ext>
            </a:extLst>
          </p:cNvPr>
          <p:cNvSpPr txBox="1"/>
          <p:nvPr/>
        </p:nvSpPr>
        <p:spPr>
          <a:xfrm>
            <a:off x="201635" y="1598702"/>
            <a:ext cx="11727768" cy="1415772"/>
          </a:xfrm>
          <a:prstGeom prst="rect">
            <a:avLst/>
          </a:prstGeom>
          <a:noFill/>
        </p:spPr>
        <p:txBody>
          <a:bodyPr wrap="square" rtlCol="0">
            <a:spAutoFit/>
          </a:bodyPr>
          <a:lstStyle/>
          <a:p>
            <a:pPr algn="just"/>
            <a:r>
              <a:rPr lang="it-IT" sz="2800" dirty="0"/>
              <a:t>1) individuazione corretta di tesi e argomentazioni presenti nel testo proposto. </a:t>
            </a:r>
          </a:p>
          <a:p>
            <a:r>
              <a:rPr lang="it-IT" sz="1000" dirty="0"/>
              <a:t>	</a:t>
            </a:r>
          </a:p>
          <a:p>
            <a:pPr algn="just"/>
            <a:r>
              <a:rPr lang="it-IT" sz="2400" dirty="0"/>
              <a:t>[riconoscere la tesi sostenuta, anche spiegando gli snodi argomentativi, gli argomenti a favore e contrari, riconoscimento della struttura del testo]</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201635" y="3072182"/>
            <a:ext cx="11727768" cy="1877437"/>
          </a:xfrm>
          <a:prstGeom prst="rect">
            <a:avLst/>
          </a:prstGeom>
          <a:noFill/>
        </p:spPr>
        <p:txBody>
          <a:bodyPr wrap="square" rtlCol="0">
            <a:spAutoFit/>
          </a:bodyPr>
          <a:lstStyle/>
          <a:p>
            <a:pPr algn="just"/>
            <a:r>
              <a:rPr lang="it-IT" sz="2800" dirty="0"/>
              <a:t>2) capacità di sostenere con coerenza un percorso ragionativo adoperando </a:t>
            </a:r>
            <a:r>
              <a:rPr lang="it-IT" sz="2800" b="1" dirty="0"/>
              <a:t>connettivi</a:t>
            </a:r>
            <a:r>
              <a:rPr lang="it-IT" sz="2800" dirty="0"/>
              <a:t> pertinenti.</a:t>
            </a:r>
          </a:p>
          <a:p>
            <a:endParaRPr lang="it-IT" sz="1000" dirty="0"/>
          </a:p>
          <a:p>
            <a:pPr algn="just"/>
            <a:r>
              <a:rPr lang="it-IT" sz="2500" dirty="0"/>
              <a:t>[in apertura si è fatto riferimento ai </a:t>
            </a:r>
            <a:r>
              <a:rPr lang="it-IT" sz="2500" b="1" dirty="0"/>
              <a:t>connettivi</a:t>
            </a:r>
            <a:r>
              <a:rPr lang="it-IT" sz="2500" dirty="0"/>
              <a:t> </a:t>
            </a:r>
            <a:r>
              <a:rPr lang="it-IT" sz="2500" b="1" dirty="0"/>
              <a:t>testuali </a:t>
            </a:r>
            <a:r>
              <a:rPr lang="it-IT" sz="2500" dirty="0"/>
              <a:t>tipici dell’argomentazione (</a:t>
            </a:r>
            <a:r>
              <a:rPr lang="it-IT" sz="2500" i="1" dirty="0"/>
              <a:t>da un lato… dall’altro; se va riconosciuto che… d’altra parte è innegabile il fatto che….</a:t>
            </a:r>
            <a:r>
              <a:rPr lang="it-IT" sz="2500" dirty="0"/>
              <a:t>)]	</a:t>
            </a:r>
          </a:p>
        </p:txBody>
      </p:sp>
      <p:sp>
        <p:nvSpPr>
          <p:cNvPr id="6" name="CasellaDiTesto 5">
            <a:extLst>
              <a:ext uri="{FF2B5EF4-FFF2-40B4-BE49-F238E27FC236}">
                <a16:creationId xmlns:a16="http://schemas.microsoft.com/office/drawing/2014/main" id="{6303B71E-9564-4739-9604-B89E21DDE81A}"/>
              </a:ext>
            </a:extLst>
          </p:cNvPr>
          <p:cNvSpPr txBox="1"/>
          <p:nvPr/>
        </p:nvSpPr>
        <p:spPr>
          <a:xfrm>
            <a:off x="201634" y="5163356"/>
            <a:ext cx="11427659" cy="1492716"/>
          </a:xfrm>
          <a:prstGeom prst="rect">
            <a:avLst/>
          </a:prstGeom>
          <a:noFill/>
        </p:spPr>
        <p:txBody>
          <a:bodyPr wrap="square" rtlCol="0">
            <a:spAutoFit/>
          </a:bodyPr>
          <a:lstStyle/>
          <a:p>
            <a:pPr algn="just"/>
            <a:r>
              <a:rPr lang="it-IT" sz="2800" dirty="0"/>
              <a:t>3)  correttezza e congruenza dei riferimenti culturali utilizzati per sostenere l'argomentazione.</a:t>
            </a:r>
          </a:p>
          <a:p>
            <a:pPr algn="just"/>
            <a:endParaRPr lang="it-IT" sz="1000" dirty="0"/>
          </a:p>
          <a:p>
            <a:pPr algn="just"/>
            <a:r>
              <a:rPr lang="it-IT" sz="2500" dirty="0"/>
              <a:t>[un indicatore è relativo alla comprensione, due alla produzione]</a:t>
            </a:r>
          </a:p>
        </p:txBody>
      </p:sp>
    </p:spTree>
    <p:extLst>
      <p:ext uri="{BB962C8B-B14F-4D97-AF65-F5344CB8AC3E}">
        <p14:creationId xmlns:p14="http://schemas.microsoft.com/office/powerpoint/2010/main" val="2534319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00817" y="409746"/>
            <a:ext cx="11990365" cy="1077218"/>
          </a:xfrm>
          <a:prstGeom prst="rect">
            <a:avLst/>
          </a:prstGeom>
          <a:noFill/>
        </p:spPr>
        <p:txBody>
          <a:bodyPr wrap="square" rtlCol="0">
            <a:spAutoFit/>
          </a:bodyPr>
          <a:lstStyle/>
          <a:p>
            <a:pPr algn="ctr"/>
            <a:r>
              <a:rPr lang="it-IT" sz="3200" b="1" dirty="0"/>
              <a:t>INDICATORI SPECIFICI (40 PUNTI): </a:t>
            </a:r>
          </a:p>
          <a:p>
            <a:pPr algn="ctr"/>
            <a:r>
              <a:rPr lang="it-IT" sz="3200" b="1" dirty="0"/>
              <a:t>TIPOLOGIA C</a:t>
            </a:r>
          </a:p>
        </p:txBody>
      </p:sp>
      <p:sp>
        <p:nvSpPr>
          <p:cNvPr id="3" name="CasellaDiTesto 2">
            <a:extLst>
              <a:ext uri="{FF2B5EF4-FFF2-40B4-BE49-F238E27FC236}">
                <a16:creationId xmlns:a16="http://schemas.microsoft.com/office/drawing/2014/main" id="{45B33646-D08C-41E9-B63C-4C0D8BAA4784}"/>
              </a:ext>
            </a:extLst>
          </p:cNvPr>
          <p:cNvSpPr txBox="1"/>
          <p:nvPr/>
        </p:nvSpPr>
        <p:spPr>
          <a:xfrm>
            <a:off x="232115" y="1551563"/>
            <a:ext cx="11727768" cy="1877437"/>
          </a:xfrm>
          <a:prstGeom prst="rect">
            <a:avLst/>
          </a:prstGeom>
          <a:noFill/>
        </p:spPr>
        <p:txBody>
          <a:bodyPr wrap="square" rtlCol="0">
            <a:spAutoFit/>
          </a:bodyPr>
          <a:lstStyle/>
          <a:p>
            <a:pPr algn="just"/>
            <a:r>
              <a:rPr lang="it-IT" sz="2800" dirty="0"/>
              <a:t>1) pertinenza del testo rispetto alla traccia e coerenza nella formulazione del titolo e dell'eventuale </a:t>
            </a:r>
            <a:r>
              <a:rPr lang="it-IT" sz="2800" dirty="0" err="1"/>
              <a:t>paragrafazione</a:t>
            </a:r>
            <a:r>
              <a:rPr lang="it-IT" sz="2800" dirty="0"/>
              <a:t>.</a:t>
            </a:r>
          </a:p>
          <a:p>
            <a:pPr algn="just"/>
            <a:endParaRPr lang="it-IT" sz="1000" dirty="0"/>
          </a:p>
          <a:p>
            <a:pPr algn="just"/>
            <a:r>
              <a:rPr lang="it-IT" sz="2500" dirty="0"/>
              <a:t>[quella che nelle tipologie A e B è una vera valutazione della comprensione dei testi proposti, qui è una valutazione della comprensione e del rispetto delle consegne]</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232115" y="3729082"/>
            <a:ext cx="11727768" cy="1831271"/>
          </a:xfrm>
          <a:prstGeom prst="rect">
            <a:avLst/>
          </a:prstGeom>
          <a:noFill/>
        </p:spPr>
        <p:txBody>
          <a:bodyPr wrap="square" rtlCol="0">
            <a:spAutoFit/>
          </a:bodyPr>
          <a:lstStyle/>
          <a:p>
            <a:r>
              <a:rPr lang="it-IT" sz="2800" dirty="0"/>
              <a:t>2) sviluppo ordinato e lineare dell’esposizione. </a:t>
            </a:r>
          </a:p>
          <a:p>
            <a:r>
              <a:rPr lang="it-IT" sz="1000" dirty="0"/>
              <a:t>	</a:t>
            </a:r>
          </a:p>
          <a:p>
            <a:pPr algn="just"/>
            <a:r>
              <a:rPr lang="it-IT" sz="2500" dirty="0"/>
              <a:t>[l’esposizione e l’argomentazione devono avere una progressione graduale e coerente: un argomento non deve comparire in due punti diversi del testo, i temi trattati devono essere ben concatenati tra loro, ecc.]</a:t>
            </a:r>
            <a:r>
              <a:rPr lang="it-IT" sz="2400" dirty="0"/>
              <a:t>	</a:t>
            </a:r>
          </a:p>
        </p:txBody>
      </p:sp>
      <p:sp>
        <p:nvSpPr>
          <p:cNvPr id="6" name="CasellaDiTesto 5">
            <a:extLst>
              <a:ext uri="{FF2B5EF4-FFF2-40B4-BE49-F238E27FC236}">
                <a16:creationId xmlns:a16="http://schemas.microsoft.com/office/drawing/2014/main" id="{6303B71E-9564-4739-9604-B89E21DDE81A}"/>
              </a:ext>
            </a:extLst>
          </p:cNvPr>
          <p:cNvSpPr txBox="1"/>
          <p:nvPr/>
        </p:nvSpPr>
        <p:spPr>
          <a:xfrm>
            <a:off x="232115" y="5925034"/>
            <a:ext cx="11394831" cy="523220"/>
          </a:xfrm>
          <a:prstGeom prst="rect">
            <a:avLst/>
          </a:prstGeom>
          <a:noFill/>
        </p:spPr>
        <p:txBody>
          <a:bodyPr wrap="square" rtlCol="0">
            <a:spAutoFit/>
          </a:bodyPr>
          <a:lstStyle/>
          <a:p>
            <a:r>
              <a:rPr lang="it-IT" sz="2800" dirty="0"/>
              <a:t>3)  correttezza e articolazione delle conoscenze e dei riferimenti culturali.	</a:t>
            </a:r>
          </a:p>
        </p:txBody>
      </p:sp>
    </p:spTree>
    <p:extLst>
      <p:ext uri="{BB962C8B-B14F-4D97-AF65-F5344CB8AC3E}">
        <p14:creationId xmlns:p14="http://schemas.microsoft.com/office/powerpoint/2010/main" val="200386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43840" y="351234"/>
            <a:ext cx="11704320" cy="3108543"/>
          </a:xfrm>
          <a:prstGeom prst="rect">
            <a:avLst/>
          </a:prstGeom>
          <a:noFill/>
        </p:spPr>
        <p:txBody>
          <a:bodyPr wrap="square" rtlCol="0">
            <a:spAutoFit/>
          </a:bodyPr>
          <a:lstStyle/>
          <a:p>
            <a:pPr algn="ctr"/>
            <a:r>
              <a:rPr lang="it-IT" sz="3200" b="1" dirty="0"/>
              <a:t>GLI OBIETTIVI DI QUESTO CICLO SEMINARIALE</a:t>
            </a:r>
            <a:endParaRPr lang="it-IT" sz="3200" dirty="0"/>
          </a:p>
          <a:p>
            <a:pPr algn="ctr"/>
            <a:endParaRPr lang="it-IT" sz="2400" dirty="0"/>
          </a:p>
          <a:p>
            <a:pPr algn="just"/>
            <a:r>
              <a:rPr lang="it-IT" sz="2800" dirty="0"/>
              <a:t>Il decreto legislativo n. 62 del 13.4.17 ha modificato la prova finale dell’Esame di Stato. Un gruppo di lavoro guidato da Luca </a:t>
            </a:r>
            <a:r>
              <a:rPr lang="it-IT" sz="2800" dirty="0" err="1"/>
              <a:t>Serianni</a:t>
            </a:r>
            <a:r>
              <a:rPr lang="it-IT" sz="2800" dirty="0"/>
              <a:t> è stato incaricato di elaborare un </a:t>
            </a:r>
            <a:r>
              <a:rPr lang="it-IT" sz="2800" b="1" dirty="0"/>
              <a:t>documento</a:t>
            </a:r>
            <a:r>
              <a:rPr lang="it-IT" sz="2800" dirty="0"/>
              <a:t> per guidare le commissioni ministeriali nella </a:t>
            </a:r>
            <a:r>
              <a:rPr lang="it-IT" sz="2800" b="1" dirty="0"/>
              <a:t>preparazione delle tracce</a:t>
            </a:r>
            <a:r>
              <a:rPr lang="it-IT" sz="2800" dirty="0"/>
              <a:t> della prima prova e i docenti nella </a:t>
            </a:r>
            <a:r>
              <a:rPr lang="it-IT" sz="2800" b="1" dirty="0"/>
              <a:t>successiva valutazione degli elaborati</a:t>
            </a:r>
            <a:r>
              <a:rPr lang="it-IT" sz="2800" dirty="0"/>
              <a:t>. Il documento è allegato alla circ. min. del 4.10.18.</a:t>
            </a:r>
          </a:p>
        </p:txBody>
      </p:sp>
      <p:sp>
        <p:nvSpPr>
          <p:cNvPr id="3" name="CasellaDiTesto 2">
            <a:extLst>
              <a:ext uri="{FF2B5EF4-FFF2-40B4-BE49-F238E27FC236}">
                <a16:creationId xmlns:a16="http://schemas.microsoft.com/office/drawing/2014/main" id="{B7852256-C01F-451F-ACF5-64928D5FE4B2}"/>
              </a:ext>
            </a:extLst>
          </p:cNvPr>
          <p:cNvSpPr txBox="1"/>
          <p:nvPr/>
        </p:nvSpPr>
        <p:spPr>
          <a:xfrm>
            <a:off x="267286" y="3671668"/>
            <a:ext cx="11662117" cy="3108543"/>
          </a:xfrm>
          <a:prstGeom prst="rect">
            <a:avLst/>
          </a:prstGeom>
          <a:noFill/>
        </p:spPr>
        <p:txBody>
          <a:bodyPr wrap="square" rtlCol="0">
            <a:spAutoFit/>
          </a:bodyPr>
          <a:lstStyle/>
          <a:p>
            <a:pPr algn="just"/>
            <a:r>
              <a:rPr lang="it-IT" sz="2800" dirty="0"/>
              <a:t>Questo ciclo seminariale di 12 ore propone</a:t>
            </a:r>
          </a:p>
          <a:p>
            <a:pPr marL="457200" indent="-457200" algn="just">
              <a:buFontTx/>
              <a:buChar char="-"/>
            </a:pPr>
            <a:r>
              <a:rPr lang="it-IT" sz="2800" dirty="0"/>
              <a:t>Un’analisi del </a:t>
            </a:r>
            <a:r>
              <a:rPr lang="it-IT" sz="2800" b="1" dirty="0"/>
              <a:t>documento</a:t>
            </a:r>
            <a:r>
              <a:rPr lang="it-IT" sz="2800" dirty="0"/>
              <a:t> e una riflessione sui principi e gli orientamenti che lo caratterizzano.</a:t>
            </a:r>
          </a:p>
          <a:p>
            <a:pPr marL="457200" indent="-457200" algn="just">
              <a:buFontTx/>
              <a:buChar char="-"/>
            </a:pPr>
            <a:r>
              <a:rPr lang="it-IT" sz="2800" dirty="0"/>
              <a:t>L’individuazione delle </a:t>
            </a:r>
            <a:r>
              <a:rPr lang="it-IT" sz="2800" b="1" dirty="0"/>
              <a:t>abilità linguistiche </a:t>
            </a:r>
            <a:r>
              <a:rPr lang="it-IT" sz="2800" dirty="0"/>
              <a:t>che dovranno essere </a:t>
            </a:r>
            <a:r>
              <a:rPr lang="it-IT" sz="2800" b="1" dirty="0"/>
              <a:t>potenziate</a:t>
            </a:r>
            <a:r>
              <a:rPr lang="it-IT" sz="2800" dirty="0"/>
              <a:t> per la buona riuscita della prova.</a:t>
            </a:r>
          </a:p>
          <a:p>
            <a:pPr marL="457200" indent="-457200" algn="just">
              <a:buFontTx/>
              <a:buChar char="-"/>
            </a:pPr>
            <a:r>
              <a:rPr lang="it-IT" sz="2800" dirty="0"/>
              <a:t>Alcune </a:t>
            </a:r>
            <a:r>
              <a:rPr lang="it-IT" sz="2800" b="1" dirty="0"/>
              <a:t>proposte operative </a:t>
            </a:r>
            <a:r>
              <a:rPr lang="it-IT" sz="2800" dirty="0"/>
              <a:t>sul lavoro che i docenti potranno svolgere in classe </a:t>
            </a:r>
            <a:r>
              <a:rPr lang="it-IT" sz="2800" b="1" dirty="0"/>
              <a:t>in preparazione della prova</a:t>
            </a:r>
            <a:r>
              <a:rPr lang="it-IT" sz="2800" dirty="0"/>
              <a:t>.</a:t>
            </a:r>
          </a:p>
        </p:txBody>
      </p:sp>
    </p:spTree>
    <p:extLst>
      <p:ext uri="{BB962C8B-B14F-4D97-AF65-F5344CB8AC3E}">
        <p14:creationId xmlns:p14="http://schemas.microsoft.com/office/powerpoint/2010/main" val="372021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32115" y="389480"/>
            <a:ext cx="11990365" cy="584775"/>
          </a:xfrm>
          <a:prstGeom prst="rect">
            <a:avLst/>
          </a:prstGeom>
          <a:noFill/>
        </p:spPr>
        <p:txBody>
          <a:bodyPr wrap="square" rtlCol="0">
            <a:spAutoFit/>
          </a:bodyPr>
          <a:lstStyle/>
          <a:p>
            <a:pPr algn="ctr"/>
            <a:r>
              <a:rPr lang="it-IT" sz="3200" b="1" dirty="0"/>
              <a:t>L’INDICATORE 1 E LA LINGUISTICA TESTUALE</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232116" y="1160003"/>
            <a:ext cx="11727768" cy="1508105"/>
          </a:xfrm>
          <a:prstGeom prst="rect">
            <a:avLst/>
          </a:prstGeom>
          <a:noFill/>
        </p:spPr>
        <p:txBody>
          <a:bodyPr wrap="square" rtlCol="0">
            <a:spAutoFit/>
          </a:bodyPr>
          <a:lstStyle/>
          <a:p>
            <a:pPr algn="just"/>
            <a:r>
              <a:rPr lang="it-IT" sz="2800" dirty="0"/>
              <a:t>Il primo indicatore è strettamente legato alla linguistica testuale:</a:t>
            </a:r>
          </a:p>
          <a:p>
            <a:pPr algn="just"/>
            <a:endParaRPr lang="it-IT" sz="800" dirty="0"/>
          </a:p>
          <a:p>
            <a:pPr algn="just"/>
            <a:r>
              <a:rPr lang="it-IT" sz="2800" dirty="0"/>
              <a:t>Luca </a:t>
            </a:r>
            <a:r>
              <a:rPr lang="it-IT" sz="2800" dirty="0" err="1"/>
              <a:t>Serianni</a:t>
            </a:r>
            <a:r>
              <a:rPr lang="it-IT" sz="2800" dirty="0"/>
              <a:t>, </a:t>
            </a:r>
            <a:r>
              <a:rPr lang="it-IT" sz="2800" i="1" dirty="0"/>
              <a:t>Italiani scritti</a:t>
            </a:r>
            <a:r>
              <a:rPr lang="it-IT" sz="2800" dirty="0"/>
              <a:t>, Bologna, Il Mulino, 2012.</a:t>
            </a:r>
          </a:p>
          <a:p>
            <a:pPr algn="just"/>
            <a:r>
              <a:rPr lang="it-IT" sz="2800" dirty="0"/>
              <a:t>Massimo Palermo, </a:t>
            </a:r>
            <a:r>
              <a:rPr lang="it-IT" sz="2800" i="1" dirty="0"/>
              <a:t>La linguistica testuale dell’italiano</a:t>
            </a:r>
            <a:r>
              <a:rPr lang="it-IT" sz="2800" dirty="0"/>
              <a:t>, Bologna, Il Mulino, 2013.</a:t>
            </a:r>
          </a:p>
        </p:txBody>
      </p:sp>
      <p:sp>
        <p:nvSpPr>
          <p:cNvPr id="6" name="CasellaDiTesto 5">
            <a:extLst>
              <a:ext uri="{FF2B5EF4-FFF2-40B4-BE49-F238E27FC236}">
                <a16:creationId xmlns:a16="http://schemas.microsoft.com/office/drawing/2014/main" id="{6303B71E-9564-4739-9604-B89E21DDE81A}"/>
              </a:ext>
            </a:extLst>
          </p:cNvPr>
          <p:cNvSpPr txBox="1"/>
          <p:nvPr/>
        </p:nvSpPr>
        <p:spPr>
          <a:xfrm>
            <a:off x="1413802" y="2730746"/>
            <a:ext cx="10163908" cy="1015663"/>
          </a:xfrm>
          <a:prstGeom prst="rect">
            <a:avLst/>
          </a:prstGeom>
          <a:noFill/>
        </p:spPr>
        <p:txBody>
          <a:bodyPr wrap="square" rtlCol="0">
            <a:spAutoFit/>
          </a:bodyPr>
          <a:lstStyle/>
          <a:p>
            <a:pPr marL="457200" indent="-457200">
              <a:buFontTx/>
              <a:buChar char="-"/>
            </a:pPr>
            <a:r>
              <a:rPr lang="it-IT" sz="3000" dirty="0"/>
              <a:t>ideazione, pianificazione e organizzazione del testo </a:t>
            </a:r>
          </a:p>
          <a:p>
            <a:pPr marL="457200" indent="-457200">
              <a:buFontTx/>
              <a:buChar char="-"/>
            </a:pPr>
            <a:r>
              <a:rPr lang="it-IT" sz="3000" dirty="0"/>
              <a:t>coesione e coerenza testuali </a:t>
            </a:r>
          </a:p>
        </p:txBody>
      </p:sp>
      <p:sp>
        <p:nvSpPr>
          <p:cNvPr id="8" name="CasellaDiTesto 7">
            <a:extLst>
              <a:ext uri="{FF2B5EF4-FFF2-40B4-BE49-F238E27FC236}">
                <a16:creationId xmlns:a16="http://schemas.microsoft.com/office/drawing/2014/main" id="{49C12615-D8FC-475F-83BD-608BD16BD54F}"/>
              </a:ext>
            </a:extLst>
          </p:cNvPr>
          <p:cNvSpPr txBox="1"/>
          <p:nvPr/>
        </p:nvSpPr>
        <p:spPr>
          <a:xfrm>
            <a:off x="100817" y="3749457"/>
            <a:ext cx="11990365" cy="3108543"/>
          </a:xfrm>
          <a:prstGeom prst="rect">
            <a:avLst/>
          </a:prstGeom>
          <a:noFill/>
        </p:spPr>
        <p:txBody>
          <a:bodyPr wrap="square" rtlCol="0">
            <a:spAutoFit/>
          </a:bodyPr>
          <a:lstStyle/>
          <a:p>
            <a:pPr algn="just"/>
            <a:r>
              <a:rPr lang="it-IT" sz="2800" dirty="0"/>
              <a:t>Affinché il testo sia ben </a:t>
            </a:r>
            <a:r>
              <a:rPr lang="it-IT" sz="2800" b="1" dirty="0"/>
              <a:t>pianificato</a:t>
            </a:r>
            <a:r>
              <a:rPr lang="it-IT" sz="2800" dirty="0"/>
              <a:t> e </a:t>
            </a:r>
            <a:r>
              <a:rPr lang="it-IT" sz="2800" b="1" dirty="0"/>
              <a:t>organizzato</a:t>
            </a:r>
            <a:r>
              <a:rPr lang="it-IT" sz="2800" dirty="0"/>
              <a:t> occorre dedicare molto tempo alla </a:t>
            </a:r>
            <a:r>
              <a:rPr lang="it-IT" sz="2800" b="1" dirty="0"/>
              <a:t>fase preliminare</a:t>
            </a:r>
            <a:r>
              <a:rPr lang="it-IT" sz="2800" dirty="0"/>
              <a:t> alla scrittura:</a:t>
            </a:r>
          </a:p>
          <a:p>
            <a:pPr algn="just"/>
            <a:r>
              <a:rPr lang="it-IT" sz="2800" dirty="0"/>
              <a:t>-    lista delle idee (casuale e non ancora gerarchizzata)</a:t>
            </a:r>
          </a:p>
          <a:p>
            <a:pPr marL="457200" indent="-457200" algn="just">
              <a:buFontTx/>
              <a:buChar char="-"/>
            </a:pPr>
            <a:r>
              <a:rPr lang="it-IT" sz="2800" dirty="0"/>
              <a:t>mappa concettuale (le idee sono messe in relazione tra loro)</a:t>
            </a:r>
          </a:p>
          <a:p>
            <a:pPr marL="457200" indent="-457200" algn="just">
              <a:buFontTx/>
              <a:buChar char="-"/>
            </a:pPr>
            <a:r>
              <a:rPr lang="it-IT" sz="2800" dirty="0"/>
              <a:t>scaletta (la mappa, tridimensionale, va organizzata in una scaletta lineare, in cui siano già previste le concatenazioni logiche: </a:t>
            </a:r>
            <a:r>
              <a:rPr lang="it-IT" sz="2800" i="1" dirty="0"/>
              <a:t>infatti</a:t>
            </a:r>
            <a:r>
              <a:rPr lang="it-IT" sz="2800" dirty="0"/>
              <a:t>, </a:t>
            </a:r>
            <a:r>
              <a:rPr lang="it-IT" sz="2800" i="1" dirty="0"/>
              <a:t>quindi</a:t>
            </a:r>
            <a:r>
              <a:rPr lang="it-IT" sz="2800" dirty="0"/>
              <a:t>, </a:t>
            </a:r>
            <a:r>
              <a:rPr lang="it-IT" sz="2800" i="1" dirty="0"/>
              <a:t>tuttavia</a:t>
            </a:r>
            <a:r>
              <a:rPr lang="it-IT" sz="2800" dirty="0"/>
              <a:t>, </a:t>
            </a:r>
            <a:r>
              <a:rPr lang="it-IT" sz="2800" i="1" dirty="0"/>
              <a:t>dunque</a:t>
            </a:r>
            <a:r>
              <a:rPr lang="it-IT" sz="2800" dirty="0"/>
              <a:t>)</a:t>
            </a:r>
          </a:p>
        </p:txBody>
      </p:sp>
    </p:spTree>
    <p:extLst>
      <p:ext uri="{BB962C8B-B14F-4D97-AF65-F5344CB8AC3E}">
        <p14:creationId xmlns:p14="http://schemas.microsoft.com/office/powerpoint/2010/main" val="136811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32115" y="389480"/>
            <a:ext cx="11990365" cy="584775"/>
          </a:xfrm>
          <a:prstGeom prst="rect">
            <a:avLst/>
          </a:prstGeom>
          <a:noFill/>
        </p:spPr>
        <p:txBody>
          <a:bodyPr wrap="square" rtlCol="0">
            <a:spAutoFit/>
          </a:bodyPr>
          <a:lstStyle/>
          <a:p>
            <a:pPr algn="ctr"/>
            <a:r>
              <a:rPr lang="it-IT" sz="3200" b="1" dirty="0"/>
              <a:t>COERENZA TESTUALE</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106679" y="1160003"/>
            <a:ext cx="11727768" cy="2031325"/>
          </a:xfrm>
          <a:prstGeom prst="rect">
            <a:avLst/>
          </a:prstGeom>
          <a:noFill/>
        </p:spPr>
        <p:txBody>
          <a:bodyPr wrap="square" rtlCol="0">
            <a:spAutoFit/>
          </a:bodyPr>
          <a:lstStyle/>
          <a:p>
            <a:pPr algn="just"/>
            <a:r>
              <a:rPr lang="it-IT" sz="2800" b="1" dirty="0"/>
              <a:t>Coerenza testuale</a:t>
            </a:r>
            <a:r>
              <a:rPr lang="it-IT" sz="2800" dirty="0"/>
              <a:t>: la connessione logico-semantica tra le parti del testo che permetta al ricevente di individuare le caratteristiche dell’unitarietà, della continuità e della non-contraddittorietà.</a:t>
            </a:r>
          </a:p>
          <a:p>
            <a:pPr algn="just"/>
            <a:endParaRPr lang="it-IT" sz="1200" dirty="0"/>
          </a:p>
          <a:p>
            <a:pPr algn="ctr"/>
            <a:r>
              <a:rPr lang="it-IT" sz="2800" i="1" dirty="0"/>
              <a:t>Non sono uscito perché pioveva</a:t>
            </a:r>
            <a:r>
              <a:rPr lang="it-IT" sz="2800" dirty="0"/>
              <a:t>.</a:t>
            </a:r>
            <a:endParaRPr lang="it-IT" sz="2800" i="1" dirty="0"/>
          </a:p>
        </p:txBody>
      </p:sp>
      <p:sp>
        <p:nvSpPr>
          <p:cNvPr id="7" name="CasellaDiTesto 6">
            <a:extLst>
              <a:ext uri="{FF2B5EF4-FFF2-40B4-BE49-F238E27FC236}">
                <a16:creationId xmlns:a16="http://schemas.microsoft.com/office/drawing/2014/main" id="{02032E5A-37BC-4A75-9469-1185DE26384F}"/>
              </a:ext>
            </a:extLst>
          </p:cNvPr>
          <p:cNvSpPr txBox="1"/>
          <p:nvPr/>
        </p:nvSpPr>
        <p:spPr>
          <a:xfrm>
            <a:off x="106679" y="3339797"/>
            <a:ext cx="11727768" cy="1600438"/>
          </a:xfrm>
          <a:prstGeom prst="rect">
            <a:avLst/>
          </a:prstGeom>
          <a:noFill/>
        </p:spPr>
        <p:txBody>
          <a:bodyPr wrap="square" rtlCol="0">
            <a:spAutoFit/>
          </a:bodyPr>
          <a:lstStyle/>
          <a:p>
            <a:pPr algn="just"/>
            <a:r>
              <a:rPr lang="it-IT" sz="2800" dirty="0"/>
              <a:t>Una frase apparentemente non coerente può diventare perfettamente ammissibile in un contesto più ampio (la coerenza va valutata sull’intero testo):</a:t>
            </a:r>
          </a:p>
          <a:p>
            <a:pPr algn="just"/>
            <a:r>
              <a:rPr lang="it-IT" sz="1200" dirty="0"/>
              <a:t> </a:t>
            </a:r>
          </a:p>
          <a:p>
            <a:pPr algn="ctr"/>
            <a:r>
              <a:rPr lang="it-IT" sz="2800" i="1" dirty="0"/>
              <a:t>Sono uscito perché pioveva. Infatti mi piace molto camminare sotto la pioggia.</a:t>
            </a:r>
          </a:p>
        </p:txBody>
      </p:sp>
      <p:sp>
        <p:nvSpPr>
          <p:cNvPr id="9" name="CasellaDiTesto 8">
            <a:extLst>
              <a:ext uri="{FF2B5EF4-FFF2-40B4-BE49-F238E27FC236}">
                <a16:creationId xmlns:a16="http://schemas.microsoft.com/office/drawing/2014/main" id="{0BAC25A1-9637-4520-AC62-A0D9C12B4E7A}"/>
              </a:ext>
            </a:extLst>
          </p:cNvPr>
          <p:cNvSpPr txBox="1"/>
          <p:nvPr/>
        </p:nvSpPr>
        <p:spPr>
          <a:xfrm>
            <a:off x="100817" y="5268354"/>
            <a:ext cx="12091183" cy="1154162"/>
          </a:xfrm>
          <a:prstGeom prst="rect">
            <a:avLst/>
          </a:prstGeom>
          <a:noFill/>
        </p:spPr>
        <p:txBody>
          <a:bodyPr wrap="square" rtlCol="0">
            <a:spAutoFit/>
          </a:bodyPr>
          <a:lstStyle/>
          <a:p>
            <a:pPr algn="just"/>
            <a:r>
              <a:rPr lang="it-IT" sz="2800" dirty="0"/>
              <a:t>Un testo con finalità artistiche può violare la coerenza testuale:</a:t>
            </a:r>
          </a:p>
          <a:p>
            <a:pPr algn="just"/>
            <a:r>
              <a:rPr lang="it-IT" sz="1400" dirty="0"/>
              <a:t> </a:t>
            </a:r>
          </a:p>
          <a:p>
            <a:pPr algn="just"/>
            <a:r>
              <a:rPr lang="it-IT" sz="2700" i="1" dirty="0"/>
              <a:t>Mio fratello è figlio unico perché non ha mai trovato il coraggio di operarsi al fegato.</a:t>
            </a:r>
          </a:p>
        </p:txBody>
      </p:sp>
    </p:spTree>
    <p:extLst>
      <p:ext uri="{BB962C8B-B14F-4D97-AF65-F5344CB8AC3E}">
        <p14:creationId xmlns:p14="http://schemas.microsoft.com/office/powerpoint/2010/main" val="198839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32115" y="389480"/>
            <a:ext cx="11990365" cy="584775"/>
          </a:xfrm>
          <a:prstGeom prst="rect">
            <a:avLst/>
          </a:prstGeom>
          <a:noFill/>
        </p:spPr>
        <p:txBody>
          <a:bodyPr wrap="square" rtlCol="0">
            <a:spAutoFit/>
          </a:bodyPr>
          <a:lstStyle/>
          <a:p>
            <a:pPr algn="ctr"/>
            <a:r>
              <a:rPr lang="it-IT" sz="3200" b="1" dirty="0"/>
              <a:t>VALUTARE LA COERENZA: ESEMPI</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148882" y="3429000"/>
            <a:ext cx="11727768" cy="1015663"/>
          </a:xfrm>
          <a:prstGeom prst="rect">
            <a:avLst/>
          </a:prstGeom>
          <a:noFill/>
        </p:spPr>
        <p:txBody>
          <a:bodyPr wrap="square" rtlCol="0">
            <a:spAutoFit/>
          </a:bodyPr>
          <a:lstStyle/>
          <a:p>
            <a:pPr algn="just"/>
            <a:r>
              <a:rPr lang="it-IT" sz="3000" dirty="0"/>
              <a:t>[da un tema sulla morte] </a:t>
            </a:r>
            <a:r>
              <a:rPr lang="it-IT" sz="3000" i="1" dirty="0"/>
              <a:t>Purtroppo la morte è uno dei fenomeni più diffusi fin dalla preistoria.</a:t>
            </a:r>
          </a:p>
        </p:txBody>
      </p:sp>
      <p:sp>
        <p:nvSpPr>
          <p:cNvPr id="6" name="CasellaDiTesto 5">
            <a:extLst>
              <a:ext uri="{FF2B5EF4-FFF2-40B4-BE49-F238E27FC236}">
                <a16:creationId xmlns:a16="http://schemas.microsoft.com/office/drawing/2014/main" id="{6303B71E-9564-4739-9604-B89E21DDE81A}"/>
              </a:ext>
            </a:extLst>
          </p:cNvPr>
          <p:cNvSpPr txBox="1"/>
          <p:nvPr/>
        </p:nvSpPr>
        <p:spPr>
          <a:xfrm>
            <a:off x="148882" y="1213864"/>
            <a:ext cx="11727768" cy="1815882"/>
          </a:xfrm>
          <a:prstGeom prst="rect">
            <a:avLst/>
          </a:prstGeom>
          <a:noFill/>
        </p:spPr>
        <p:txBody>
          <a:bodyPr wrap="square" rtlCol="0">
            <a:spAutoFit/>
          </a:bodyPr>
          <a:lstStyle/>
          <a:p>
            <a:pPr marL="514350" indent="-514350" algn="just">
              <a:buAutoNum type="arabicParenR"/>
            </a:pPr>
            <a:r>
              <a:rPr lang="it-IT" sz="3200" dirty="0"/>
              <a:t>Violazione della </a:t>
            </a:r>
            <a:r>
              <a:rPr lang="it-IT" sz="3200" b="1" dirty="0"/>
              <a:t>coerenza logico-argomentativa</a:t>
            </a:r>
            <a:endParaRPr lang="it-IT" sz="3200" dirty="0"/>
          </a:p>
          <a:p>
            <a:pPr algn="just"/>
            <a:endParaRPr lang="it-IT" sz="2000" dirty="0"/>
          </a:p>
          <a:p>
            <a:pPr algn="just"/>
            <a:r>
              <a:rPr lang="it-IT" sz="3000" dirty="0"/>
              <a:t>[da un tema sull’Odissea] </a:t>
            </a:r>
            <a:r>
              <a:rPr lang="it-IT" sz="3000" i="1" dirty="0"/>
              <a:t>È strano però che Polifemo dedichi tutto il suo tempo a mungere, curare e allevare le pecore dato che lui è così malvagio.</a:t>
            </a:r>
          </a:p>
        </p:txBody>
      </p:sp>
      <p:sp>
        <p:nvSpPr>
          <p:cNvPr id="8" name="CasellaDiTesto 7">
            <a:extLst>
              <a:ext uri="{FF2B5EF4-FFF2-40B4-BE49-F238E27FC236}">
                <a16:creationId xmlns:a16="http://schemas.microsoft.com/office/drawing/2014/main" id="{49C12615-D8FC-475F-83BD-608BD16BD54F}"/>
              </a:ext>
            </a:extLst>
          </p:cNvPr>
          <p:cNvSpPr txBox="1"/>
          <p:nvPr/>
        </p:nvSpPr>
        <p:spPr>
          <a:xfrm>
            <a:off x="148882" y="4684272"/>
            <a:ext cx="11727768" cy="1938992"/>
          </a:xfrm>
          <a:prstGeom prst="rect">
            <a:avLst/>
          </a:prstGeom>
          <a:noFill/>
        </p:spPr>
        <p:txBody>
          <a:bodyPr wrap="square" rtlCol="0">
            <a:spAutoFit/>
          </a:bodyPr>
          <a:lstStyle/>
          <a:p>
            <a:pPr algn="just"/>
            <a:r>
              <a:rPr lang="it-IT" sz="3000" dirty="0"/>
              <a:t>[da un tema sull’adolescenza] </a:t>
            </a:r>
            <a:r>
              <a:rPr lang="it-IT" sz="3000" i="1" dirty="0"/>
              <a:t>Noi rispetto ai maschi cerchiamo sempre l’abbraccio, il bacetto, che ci fa sentire al sicuro da tutte le cose che ci sembrano brutte. Al contrario i maschi cercano di dare il meglio di loro ma poi alla fine non ci riescono.</a:t>
            </a:r>
            <a:endParaRPr lang="it-IT" sz="3000" dirty="0"/>
          </a:p>
        </p:txBody>
      </p:sp>
    </p:spTree>
    <p:extLst>
      <p:ext uri="{BB962C8B-B14F-4D97-AF65-F5344CB8AC3E}">
        <p14:creationId xmlns:p14="http://schemas.microsoft.com/office/powerpoint/2010/main" val="201397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32115" y="389480"/>
            <a:ext cx="11990365" cy="584775"/>
          </a:xfrm>
          <a:prstGeom prst="rect">
            <a:avLst/>
          </a:prstGeom>
          <a:noFill/>
        </p:spPr>
        <p:txBody>
          <a:bodyPr wrap="square" rtlCol="0">
            <a:spAutoFit/>
          </a:bodyPr>
          <a:lstStyle/>
          <a:p>
            <a:pPr algn="ctr"/>
            <a:r>
              <a:rPr lang="it-IT" sz="3200" b="1" dirty="0"/>
              <a:t>VALUTARE LA COERENZA: ESEMPI</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148882" y="1243786"/>
            <a:ext cx="11727768" cy="2708434"/>
          </a:xfrm>
          <a:prstGeom prst="rect">
            <a:avLst/>
          </a:prstGeom>
          <a:noFill/>
        </p:spPr>
        <p:txBody>
          <a:bodyPr wrap="square" rtlCol="0">
            <a:spAutoFit/>
          </a:bodyPr>
          <a:lstStyle/>
          <a:p>
            <a:pPr algn="just"/>
            <a:r>
              <a:rPr lang="it-IT" sz="3200" dirty="0"/>
              <a:t>2) Violazione della </a:t>
            </a:r>
            <a:r>
              <a:rPr lang="it-IT" sz="3200" b="1" dirty="0"/>
              <a:t>coerenza semantica</a:t>
            </a:r>
            <a:r>
              <a:rPr lang="it-IT" sz="3200" dirty="0"/>
              <a:t>, uso di una parola non pertinente in un contesto</a:t>
            </a:r>
          </a:p>
          <a:p>
            <a:pPr algn="just"/>
            <a:endParaRPr lang="it-IT" sz="800" dirty="0"/>
          </a:p>
          <a:p>
            <a:pPr algn="just"/>
            <a:r>
              <a:rPr lang="it-IT" sz="3000" i="1" dirty="0"/>
              <a:t>Frate Alberto si è macchiato di </a:t>
            </a:r>
            <a:r>
              <a:rPr lang="it-IT" sz="3000" i="1" u="sng" dirty="0"/>
              <a:t>ogni genere di crimine</a:t>
            </a:r>
            <a:r>
              <a:rPr lang="it-IT" sz="3000" i="1" dirty="0"/>
              <a:t> e ora si nasconde dietro l’abito monacale per continuare le sue </a:t>
            </a:r>
            <a:r>
              <a:rPr lang="it-IT" sz="3000" i="1" u="sng" dirty="0"/>
              <a:t>marachelle</a:t>
            </a:r>
            <a:r>
              <a:rPr lang="it-IT" sz="3000" i="1" dirty="0"/>
              <a:t>.</a:t>
            </a:r>
          </a:p>
          <a:p>
            <a:pPr algn="just"/>
            <a:endParaRPr lang="it-IT" sz="800" dirty="0"/>
          </a:p>
          <a:p>
            <a:pPr algn="just"/>
            <a:r>
              <a:rPr lang="it-IT" sz="3000" i="1" dirty="0"/>
              <a:t>Per conseguire gli </a:t>
            </a:r>
            <a:r>
              <a:rPr lang="it-IT" sz="3000" i="1" u="sng" dirty="0"/>
              <a:t>obiettivi</a:t>
            </a:r>
            <a:r>
              <a:rPr lang="it-IT" sz="3000" i="1" dirty="0"/>
              <a:t> che uno </a:t>
            </a:r>
            <a:r>
              <a:rPr lang="it-IT" sz="3000" i="1" u="sng" dirty="0"/>
              <a:t>si predispone</a:t>
            </a:r>
            <a:r>
              <a:rPr lang="it-IT" sz="3000" i="1" dirty="0"/>
              <a:t>.</a:t>
            </a:r>
          </a:p>
        </p:txBody>
      </p:sp>
      <p:sp>
        <p:nvSpPr>
          <p:cNvPr id="7" name="CasellaDiTesto 6">
            <a:extLst>
              <a:ext uri="{FF2B5EF4-FFF2-40B4-BE49-F238E27FC236}">
                <a16:creationId xmlns:a16="http://schemas.microsoft.com/office/drawing/2014/main" id="{BE05F6AD-367F-4672-99B6-6BA27A3C649C}"/>
              </a:ext>
            </a:extLst>
          </p:cNvPr>
          <p:cNvSpPr txBox="1"/>
          <p:nvPr/>
        </p:nvSpPr>
        <p:spPr>
          <a:xfrm>
            <a:off x="148882" y="4410851"/>
            <a:ext cx="11561300" cy="1815882"/>
          </a:xfrm>
          <a:prstGeom prst="rect">
            <a:avLst/>
          </a:prstGeom>
          <a:noFill/>
        </p:spPr>
        <p:txBody>
          <a:bodyPr wrap="square" rtlCol="0">
            <a:spAutoFit/>
          </a:bodyPr>
          <a:lstStyle/>
          <a:p>
            <a:pPr algn="just"/>
            <a:r>
              <a:rPr lang="it-IT" sz="3200" dirty="0"/>
              <a:t>3) Violazione della </a:t>
            </a:r>
            <a:r>
              <a:rPr lang="it-IT" sz="3200" b="1" dirty="0"/>
              <a:t>coerenza stilistica</a:t>
            </a:r>
          </a:p>
          <a:p>
            <a:pPr algn="just"/>
            <a:endParaRPr lang="it-IT" sz="1400" b="1" i="1" dirty="0"/>
          </a:p>
          <a:p>
            <a:pPr algn="just"/>
            <a:r>
              <a:rPr lang="it-IT" sz="3200" i="1" dirty="0"/>
              <a:t>Gli analisti ritengono che i mercati azionari saranno </a:t>
            </a:r>
            <a:r>
              <a:rPr lang="it-IT" sz="3200" i="1" u="sng" dirty="0"/>
              <a:t>un macello pazzesco</a:t>
            </a:r>
            <a:r>
              <a:rPr lang="it-IT" sz="3200" i="1" dirty="0"/>
              <a:t>.</a:t>
            </a:r>
          </a:p>
        </p:txBody>
      </p:sp>
    </p:spTree>
    <p:extLst>
      <p:ext uri="{BB962C8B-B14F-4D97-AF65-F5344CB8AC3E}">
        <p14:creationId xmlns:p14="http://schemas.microsoft.com/office/powerpoint/2010/main" val="127176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32115" y="389480"/>
            <a:ext cx="11990365" cy="584775"/>
          </a:xfrm>
          <a:prstGeom prst="rect">
            <a:avLst/>
          </a:prstGeom>
          <a:noFill/>
        </p:spPr>
        <p:txBody>
          <a:bodyPr wrap="square" rtlCol="0">
            <a:spAutoFit/>
          </a:bodyPr>
          <a:lstStyle/>
          <a:p>
            <a:pPr algn="ctr"/>
            <a:r>
              <a:rPr lang="it-IT" sz="3200" b="1" dirty="0"/>
              <a:t>COESIONE TESTUALE</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181705" y="1089665"/>
            <a:ext cx="11727768" cy="2646878"/>
          </a:xfrm>
          <a:prstGeom prst="rect">
            <a:avLst/>
          </a:prstGeom>
          <a:noFill/>
        </p:spPr>
        <p:txBody>
          <a:bodyPr wrap="square" rtlCol="0">
            <a:spAutoFit/>
          </a:bodyPr>
          <a:lstStyle/>
          <a:p>
            <a:pPr algn="just"/>
            <a:r>
              <a:rPr lang="it-IT" sz="2800" b="1" dirty="0"/>
              <a:t>Coesione testuale</a:t>
            </a:r>
            <a:r>
              <a:rPr lang="it-IT" sz="2800" dirty="0"/>
              <a:t>: l’insieme dei legami grammaticali che tiene unito il testo e guida il ricevente nella sua interpretazione. </a:t>
            </a:r>
          </a:p>
          <a:p>
            <a:pPr algn="just"/>
            <a:endParaRPr lang="it-IT" sz="1000" dirty="0"/>
          </a:p>
          <a:p>
            <a:pPr algn="ctr"/>
            <a:r>
              <a:rPr lang="it-IT" sz="2800" i="1" dirty="0"/>
              <a:t>Ho cercato Luigi, </a:t>
            </a:r>
            <a:r>
              <a:rPr lang="it-IT" sz="2800" b="1" i="1" dirty="0"/>
              <a:t>ma</a:t>
            </a:r>
            <a:r>
              <a:rPr lang="it-IT" sz="2800" i="1" dirty="0"/>
              <a:t> non </a:t>
            </a:r>
            <a:r>
              <a:rPr lang="it-IT" sz="2800" b="1" i="1" dirty="0"/>
              <a:t>l</a:t>
            </a:r>
            <a:r>
              <a:rPr lang="it-IT" sz="2800" i="1" dirty="0"/>
              <a:t>’ho trovato</a:t>
            </a:r>
            <a:r>
              <a:rPr lang="it-IT" sz="2800" dirty="0"/>
              <a:t>.</a:t>
            </a:r>
          </a:p>
          <a:p>
            <a:pPr algn="ctr"/>
            <a:endParaRPr lang="it-IT" sz="1400" dirty="0"/>
          </a:p>
          <a:p>
            <a:pPr algn="just"/>
            <a:r>
              <a:rPr lang="it-IT" sz="2800" dirty="0"/>
              <a:t>- I </a:t>
            </a:r>
            <a:r>
              <a:rPr lang="it-IT" sz="2800" b="1" dirty="0"/>
              <a:t>coesivi</a:t>
            </a:r>
            <a:r>
              <a:rPr lang="it-IT" sz="2800" dirty="0"/>
              <a:t> richiamano il già detto (il pronome </a:t>
            </a:r>
            <a:r>
              <a:rPr lang="it-IT" sz="2800" i="1" dirty="0"/>
              <a:t>lo </a:t>
            </a:r>
            <a:r>
              <a:rPr lang="it-IT" sz="2800" dirty="0"/>
              <a:t>richiama il sostantivo </a:t>
            </a:r>
            <a:r>
              <a:rPr lang="it-IT" sz="2800" i="1" dirty="0"/>
              <a:t>Luigi</a:t>
            </a:r>
            <a:r>
              <a:rPr lang="it-IT" sz="2800" dirty="0"/>
              <a:t>)</a:t>
            </a:r>
            <a:r>
              <a:rPr lang="it-IT" sz="2800" i="1" dirty="0"/>
              <a:t> </a:t>
            </a:r>
          </a:p>
          <a:p>
            <a:pPr algn="just"/>
            <a:r>
              <a:rPr lang="it-IT" sz="2800" dirty="0"/>
              <a:t>- I </a:t>
            </a:r>
            <a:r>
              <a:rPr lang="it-IT" sz="2800" b="1" dirty="0"/>
              <a:t>connettivi</a:t>
            </a:r>
            <a:r>
              <a:rPr lang="it-IT" sz="2800" dirty="0"/>
              <a:t> (la congiunzione </a:t>
            </a:r>
            <a:r>
              <a:rPr lang="it-IT" sz="2800" i="1" dirty="0"/>
              <a:t>ma</a:t>
            </a:r>
            <a:r>
              <a:rPr lang="it-IT" sz="2800" dirty="0"/>
              <a:t>)</a:t>
            </a:r>
            <a:r>
              <a:rPr lang="it-IT" sz="2800" i="1" dirty="0"/>
              <a:t> </a:t>
            </a:r>
            <a:r>
              <a:rPr lang="it-IT" sz="2800" dirty="0"/>
              <a:t>sottolineano i rapporti logico-sintattici</a:t>
            </a:r>
          </a:p>
        </p:txBody>
      </p:sp>
      <p:sp>
        <p:nvSpPr>
          <p:cNvPr id="9" name="CasellaDiTesto 8">
            <a:extLst>
              <a:ext uri="{FF2B5EF4-FFF2-40B4-BE49-F238E27FC236}">
                <a16:creationId xmlns:a16="http://schemas.microsoft.com/office/drawing/2014/main" id="{0BAC25A1-9637-4520-AC62-A0D9C12B4E7A}"/>
              </a:ext>
            </a:extLst>
          </p:cNvPr>
          <p:cNvSpPr txBox="1"/>
          <p:nvPr/>
        </p:nvSpPr>
        <p:spPr>
          <a:xfrm>
            <a:off x="0" y="3852419"/>
            <a:ext cx="12222480" cy="2616101"/>
          </a:xfrm>
          <a:prstGeom prst="rect">
            <a:avLst/>
          </a:prstGeom>
          <a:noFill/>
        </p:spPr>
        <p:txBody>
          <a:bodyPr wrap="square" rtlCol="0">
            <a:spAutoFit/>
          </a:bodyPr>
          <a:lstStyle/>
          <a:p>
            <a:pPr algn="just"/>
            <a:r>
              <a:rPr lang="it-IT" sz="2800" dirty="0"/>
              <a:t>Nel parlato violiamo la coesione testuale perché ci affidiamo al contesto oppure perché ci serviamo della semplice ripetizione:</a:t>
            </a:r>
          </a:p>
          <a:p>
            <a:pPr algn="just"/>
            <a:endParaRPr lang="it-IT" sz="800" i="1" dirty="0"/>
          </a:p>
          <a:p>
            <a:pPr algn="just"/>
            <a:r>
              <a:rPr lang="it-IT" sz="2800" i="1" dirty="0"/>
              <a:t>Hanno fatto una riunione a </a:t>
            </a:r>
            <a:r>
              <a:rPr lang="it-IT" sz="2800" b="1" i="1" dirty="0"/>
              <a:t>Napoli</a:t>
            </a:r>
            <a:r>
              <a:rPr lang="it-IT" sz="2800" i="1" dirty="0"/>
              <a:t> perché a </a:t>
            </a:r>
            <a:r>
              <a:rPr lang="it-IT" sz="2800" b="1" i="1" dirty="0"/>
              <a:t>Napoli</a:t>
            </a:r>
            <a:r>
              <a:rPr lang="it-IT" sz="2800" i="1" dirty="0"/>
              <a:t> c’è la sede nazionale…</a:t>
            </a:r>
          </a:p>
          <a:p>
            <a:pPr algn="just"/>
            <a:endParaRPr lang="it-IT" sz="800" i="1" dirty="0"/>
          </a:p>
          <a:p>
            <a:pPr algn="just"/>
            <a:r>
              <a:rPr lang="it-IT" sz="2800" dirty="0"/>
              <a:t>In un articolo di giornale troveremmo:</a:t>
            </a:r>
          </a:p>
          <a:p>
            <a:pPr algn="just"/>
            <a:endParaRPr lang="it-IT" sz="800" dirty="0"/>
          </a:p>
          <a:p>
            <a:pPr algn="just"/>
            <a:r>
              <a:rPr lang="it-IT" sz="2800" i="1" dirty="0"/>
              <a:t>La riunione si è tenuta a </a:t>
            </a:r>
            <a:r>
              <a:rPr lang="it-IT" sz="2800" b="1" i="1" dirty="0"/>
              <a:t>Napoli</a:t>
            </a:r>
            <a:r>
              <a:rPr lang="it-IT" sz="2800" i="1" dirty="0"/>
              <a:t> perché nel </a:t>
            </a:r>
            <a:r>
              <a:rPr lang="it-IT" sz="2800" b="1" i="1" dirty="0"/>
              <a:t>capoluogo partenopeo </a:t>
            </a:r>
            <a:r>
              <a:rPr lang="it-IT" sz="2800" i="1" dirty="0"/>
              <a:t>si trova la sede... </a:t>
            </a:r>
          </a:p>
        </p:txBody>
      </p:sp>
    </p:spTree>
    <p:extLst>
      <p:ext uri="{BB962C8B-B14F-4D97-AF65-F5344CB8AC3E}">
        <p14:creationId xmlns:p14="http://schemas.microsoft.com/office/powerpoint/2010/main" val="403893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32115" y="389480"/>
            <a:ext cx="11990365" cy="584775"/>
          </a:xfrm>
          <a:prstGeom prst="rect">
            <a:avLst/>
          </a:prstGeom>
          <a:noFill/>
        </p:spPr>
        <p:txBody>
          <a:bodyPr wrap="square" rtlCol="0">
            <a:spAutoFit/>
          </a:bodyPr>
          <a:lstStyle/>
          <a:p>
            <a:pPr algn="ctr"/>
            <a:r>
              <a:rPr lang="it-IT" sz="3200" b="1" dirty="0"/>
              <a:t>VALUTARE LA COESIONE: ESEMPI</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232116" y="4783722"/>
            <a:ext cx="11727768" cy="1692771"/>
          </a:xfrm>
          <a:prstGeom prst="rect">
            <a:avLst/>
          </a:prstGeom>
          <a:noFill/>
        </p:spPr>
        <p:txBody>
          <a:bodyPr wrap="square" rtlCol="0">
            <a:spAutoFit/>
          </a:bodyPr>
          <a:lstStyle/>
          <a:p>
            <a:pPr algn="just"/>
            <a:r>
              <a:rPr lang="it-IT" sz="3200" dirty="0"/>
              <a:t>2) Uso scorretto dei </a:t>
            </a:r>
            <a:r>
              <a:rPr lang="it-IT" sz="3200" b="1" dirty="0"/>
              <a:t>connettivi</a:t>
            </a:r>
          </a:p>
          <a:p>
            <a:pPr algn="just"/>
            <a:endParaRPr lang="it-IT" sz="800" dirty="0"/>
          </a:p>
          <a:p>
            <a:pPr marL="457200" indent="-457200" algn="just">
              <a:buFontTx/>
              <a:buChar char="-"/>
            </a:pPr>
            <a:r>
              <a:rPr lang="it-IT" sz="3200" i="1" dirty="0"/>
              <a:t>Hanno dovuto farli scendere dalle giostre, infatti hanno deciso di risarcirli con dei buoni pasto.</a:t>
            </a:r>
          </a:p>
        </p:txBody>
      </p:sp>
      <p:sp>
        <p:nvSpPr>
          <p:cNvPr id="6" name="CasellaDiTesto 5">
            <a:extLst>
              <a:ext uri="{FF2B5EF4-FFF2-40B4-BE49-F238E27FC236}">
                <a16:creationId xmlns:a16="http://schemas.microsoft.com/office/drawing/2014/main" id="{6303B71E-9564-4739-9604-B89E21DDE81A}"/>
              </a:ext>
            </a:extLst>
          </p:cNvPr>
          <p:cNvSpPr txBox="1"/>
          <p:nvPr/>
        </p:nvSpPr>
        <p:spPr>
          <a:xfrm>
            <a:off x="232115" y="1227892"/>
            <a:ext cx="11561300" cy="3262432"/>
          </a:xfrm>
          <a:prstGeom prst="rect">
            <a:avLst/>
          </a:prstGeom>
          <a:noFill/>
        </p:spPr>
        <p:txBody>
          <a:bodyPr wrap="square" rtlCol="0">
            <a:spAutoFit/>
          </a:bodyPr>
          <a:lstStyle/>
          <a:p>
            <a:pPr marL="514350" indent="-514350" algn="just">
              <a:buAutoNum type="arabicParenR"/>
            </a:pPr>
            <a:r>
              <a:rPr lang="it-IT" sz="3200" dirty="0"/>
              <a:t>Difficoltà nella gestione dei </a:t>
            </a:r>
            <a:r>
              <a:rPr lang="it-IT" sz="3200" b="1" dirty="0"/>
              <a:t>coesivi</a:t>
            </a:r>
          </a:p>
          <a:p>
            <a:pPr marL="514350" indent="-514350" algn="just">
              <a:buAutoNum type="arabicParenR"/>
            </a:pPr>
            <a:endParaRPr lang="it-IT" sz="800" dirty="0"/>
          </a:p>
          <a:p>
            <a:pPr algn="just"/>
            <a:r>
              <a:rPr lang="it-IT" sz="3000" dirty="0"/>
              <a:t>- </a:t>
            </a:r>
            <a:r>
              <a:rPr lang="it-IT" sz="3000" i="1" dirty="0"/>
              <a:t>Ho perso tutte quelle amicizie che avevo a danza perché ho avuto molto meno tempo da dedicargli.</a:t>
            </a:r>
          </a:p>
          <a:p>
            <a:pPr algn="just"/>
            <a:endParaRPr lang="it-IT" sz="800" i="1" dirty="0"/>
          </a:p>
          <a:p>
            <a:pPr algn="just"/>
            <a:r>
              <a:rPr lang="it-IT" sz="3000" i="1" dirty="0"/>
              <a:t>- Il vocabolario può essere utile allo scrittore per migliorare il proprio stile, ma nel fare questo deve conservare l’originalità</a:t>
            </a:r>
            <a:r>
              <a:rPr lang="it-IT" sz="3000" dirty="0"/>
              <a:t>.</a:t>
            </a:r>
          </a:p>
          <a:p>
            <a:pPr algn="just"/>
            <a:endParaRPr lang="it-IT" sz="800" dirty="0"/>
          </a:p>
          <a:p>
            <a:pPr algn="just"/>
            <a:r>
              <a:rPr lang="it-IT" sz="3000" dirty="0"/>
              <a:t>- </a:t>
            </a:r>
            <a:r>
              <a:rPr lang="it-IT" sz="3000" i="1" dirty="0"/>
              <a:t>Il mio amico chitarrista ne ha comprata una da duemila euro.</a:t>
            </a:r>
            <a:endParaRPr lang="it-IT" sz="3000" dirty="0"/>
          </a:p>
        </p:txBody>
      </p:sp>
    </p:spTree>
    <p:extLst>
      <p:ext uri="{BB962C8B-B14F-4D97-AF65-F5344CB8AC3E}">
        <p14:creationId xmlns:p14="http://schemas.microsoft.com/office/powerpoint/2010/main" val="1133488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463777"/>
            <a:ext cx="11990365" cy="584775"/>
          </a:xfrm>
          <a:prstGeom prst="rect">
            <a:avLst/>
          </a:prstGeom>
          <a:noFill/>
        </p:spPr>
        <p:txBody>
          <a:bodyPr wrap="square" rtlCol="0">
            <a:spAutoFit/>
          </a:bodyPr>
          <a:lstStyle/>
          <a:p>
            <a:pPr algn="ctr"/>
            <a:r>
              <a:rPr lang="it-IT" sz="3200" b="1" dirty="0"/>
              <a:t>QUALI ABILITÀ LINGUISTICHE POTENZIARE?</a:t>
            </a:r>
          </a:p>
        </p:txBody>
      </p:sp>
      <p:sp>
        <p:nvSpPr>
          <p:cNvPr id="3" name="CasellaDiTesto 2">
            <a:extLst>
              <a:ext uri="{FF2B5EF4-FFF2-40B4-BE49-F238E27FC236}">
                <a16:creationId xmlns:a16="http://schemas.microsoft.com/office/drawing/2014/main" id="{45B33646-D08C-41E9-B63C-4C0D8BAA4784}"/>
              </a:ext>
            </a:extLst>
          </p:cNvPr>
          <p:cNvSpPr txBox="1"/>
          <p:nvPr/>
        </p:nvSpPr>
        <p:spPr>
          <a:xfrm>
            <a:off x="201635" y="1680527"/>
            <a:ext cx="11591780" cy="1569660"/>
          </a:xfrm>
          <a:prstGeom prst="rect">
            <a:avLst/>
          </a:prstGeom>
          <a:noFill/>
        </p:spPr>
        <p:txBody>
          <a:bodyPr wrap="square" rtlCol="0">
            <a:spAutoFit/>
          </a:bodyPr>
          <a:lstStyle/>
          <a:p>
            <a:pPr marL="514350" indent="-514350" algn="just">
              <a:buAutoNum type="arabicParenR"/>
            </a:pPr>
            <a:r>
              <a:rPr lang="it-IT" sz="3200" dirty="0"/>
              <a:t>Capacità di </a:t>
            </a:r>
            <a:r>
              <a:rPr lang="it-IT" sz="3200" b="1" dirty="0"/>
              <a:t>argomentare</a:t>
            </a:r>
            <a:r>
              <a:rPr lang="it-IT" sz="3200" dirty="0"/>
              <a:t>: riconoscere la struttura argomentativa; usare coesivi e connettivi testuali; conoscere il ruolo sintattico della punteggiatura. </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201635" y="3635941"/>
            <a:ext cx="11727768" cy="1077218"/>
          </a:xfrm>
          <a:prstGeom prst="rect">
            <a:avLst/>
          </a:prstGeom>
          <a:noFill/>
        </p:spPr>
        <p:txBody>
          <a:bodyPr wrap="square" rtlCol="0">
            <a:spAutoFit/>
          </a:bodyPr>
          <a:lstStyle/>
          <a:p>
            <a:r>
              <a:rPr lang="it-IT" sz="3200" dirty="0"/>
              <a:t>2) Capacità di </a:t>
            </a:r>
            <a:r>
              <a:rPr lang="it-IT" sz="3200" b="1" dirty="0"/>
              <a:t>riassumere</a:t>
            </a:r>
            <a:r>
              <a:rPr lang="it-IT" sz="3200" dirty="0"/>
              <a:t>: gerarchizzare le informazioni e riformulare </a:t>
            </a:r>
          </a:p>
          <a:p>
            <a:r>
              <a:rPr lang="it-IT" sz="3200" dirty="0"/>
              <a:t>    un brano.</a:t>
            </a:r>
          </a:p>
        </p:txBody>
      </p:sp>
      <p:sp>
        <p:nvSpPr>
          <p:cNvPr id="6" name="CasellaDiTesto 5">
            <a:extLst>
              <a:ext uri="{FF2B5EF4-FFF2-40B4-BE49-F238E27FC236}">
                <a16:creationId xmlns:a16="http://schemas.microsoft.com/office/drawing/2014/main" id="{6303B71E-9564-4739-9604-B89E21DDE81A}"/>
              </a:ext>
            </a:extLst>
          </p:cNvPr>
          <p:cNvSpPr txBox="1"/>
          <p:nvPr/>
        </p:nvSpPr>
        <p:spPr>
          <a:xfrm>
            <a:off x="232115" y="5098914"/>
            <a:ext cx="11561300" cy="1077218"/>
          </a:xfrm>
          <a:prstGeom prst="rect">
            <a:avLst/>
          </a:prstGeom>
          <a:noFill/>
        </p:spPr>
        <p:txBody>
          <a:bodyPr wrap="square" rtlCol="0">
            <a:spAutoFit/>
          </a:bodyPr>
          <a:lstStyle/>
          <a:p>
            <a:pPr algn="just"/>
            <a:r>
              <a:rPr lang="it-IT" sz="3200" dirty="0"/>
              <a:t>3) Competenza </a:t>
            </a:r>
            <a:r>
              <a:rPr lang="it-IT" sz="3200" b="1" dirty="0"/>
              <a:t>lessicale</a:t>
            </a:r>
            <a:r>
              <a:rPr lang="it-IT" sz="3200" dirty="0"/>
              <a:t>: registri; appropriatezza semantica; lessico   </a:t>
            </a:r>
          </a:p>
          <a:p>
            <a:r>
              <a:rPr lang="it-IT" sz="3200" dirty="0"/>
              <a:t>    letterario e settoriale.</a:t>
            </a:r>
            <a:r>
              <a:rPr lang="it-IT" sz="2800" dirty="0"/>
              <a:t>	</a:t>
            </a:r>
          </a:p>
        </p:txBody>
      </p:sp>
    </p:spTree>
    <p:extLst>
      <p:ext uri="{BB962C8B-B14F-4D97-AF65-F5344CB8AC3E}">
        <p14:creationId xmlns:p14="http://schemas.microsoft.com/office/powerpoint/2010/main" val="210282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329716"/>
            <a:ext cx="11990365" cy="584775"/>
          </a:xfrm>
          <a:prstGeom prst="rect">
            <a:avLst/>
          </a:prstGeom>
          <a:noFill/>
        </p:spPr>
        <p:txBody>
          <a:bodyPr wrap="square" rtlCol="0">
            <a:spAutoFit/>
          </a:bodyPr>
          <a:lstStyle/>
          <a:p>
            <a:pPr algn="ctr"/>
            <a:r>
              <a:rPr lang="it-IT" sz="3200" b="1" dirty="0"/>
              <a:t>L’USO DEGLI ARTICOLI DI GIORNALE</a:t>
            </a:r>
          </a:p>
        </p:txBody>
      </p:sp>
      <p:sp>
        <p:nvSpPr>
          <p:cNvPr id="3" name="CasellaDiTesto 2">
            <a:extLst>
              <a:ext uri="{FF2B5EF4-FFF2-40B4-BE49-F238E27FC236}">
                <a16:creationId xmlns:a16="http://schemas.microsoft.com/office/drawing/2014/main" id="{45B33646-D08C-41E9-B63C-4C0D8BAA4784}"/>
              </a:ext>
            </a:extLst>
          </p:cNvPr>
          <p:cNvSpPr txBox="1"/>
          <p:nvPr/>
        </p:nvSpPr>
        <p:spPr>
          <a:xfrm>
            <a:off x="201635" y="914491"/>
            <a:ext cx="11591780" cy="1477328"/>
          </a:xfrm>
          <a:prstGeom prst="rect">
            <a:avLst/>
          </a:prstGeom>
          <a:noFill/>
        </p:spPr>
        <p:txBody>
          <a:bodyPr wrap="square" rtlCol="0">
            <a:spAutoFit/>
          </a:bodyPr>
          <a:lstStyle/>
          <a:p>
            <a:pPr algn="just"/>
            <a:r>
              <a:rPr lang="it-IT" sz="3000" dirty="0"/>
              <a:t>Il migliore strumento per insegnare ad analizzare e a produrre un testo argomentativo è l’articolo di giornale, in particolare l’editoriale di un quotidiano a diffusione nazionale.</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332933" y="5143289"/>
            <a:ext cx="11727768" cy="1477328"/>
          </a:xfrm>
          <a:prstGeom prst="rect">
            <a:avLst/>
          </a:prstGeom>
          <a:noFill/>
        </p:spPr>
        <p:txBody>
          <a:bodyPr wrap="square" rtlCol="0">
            <a:spAutoFit/>
          </a:bodyPr>
          <a:lstStyle/>
          <a:p>
            <a:pPr algn="just"/>
            <a:r>
              <a:rPr lang="it-IT" sz="3000" dirty="0"/>
              <a:t>Il testo scelto dovrebbe avere alcuni requisiti: </a:t>
            </a:r>
          </a:p>
          <a:p>
            <a:pPr algn="just"/>
            <a:r>
              <a:rPr lang="it-IT" sz="3000" dirty="0"/>
              <a:t>- non essere troppo esposto ideologicamente </a:t>
            </a:r>
          </a:p>
          <a:p>
            <a:pPr algn="just"/>
            <a:r>
              <a:rPr lang="it-IT" sz="3000" dirty="0"/>
              <a:t>- non presupporre conoscenze troppo specifiche </a:t>
            </a:r>
          </a:p>
        </p:txBody>
      </p:sp>
      <p:sp>
        <p:nvSpPr>
          <p:cNvPr id="7" name="CasellaDiTesto 6">
            <a:extLst>
              <a:ext uri="{FF2B5EF4-FFF2-40B4-BE49-F238E27FC236}">
                <a16:creationId xmlns:a16="http://schemas.microsoft.com/office/drawing/2014/main" id="{DA71870D-9A15-4F21-9C48-4A6F5BA3FE69}"/>
              </a:ext>
            </a:extLst>
          </p:cNvPr>
          <p:cNvSpPr txBox="1"/>
          <p:nvPr/>
        </p:nvSpPr>
        <p:spPr>
          <a:xfrm>
            <a:off x="201635" y="2485308"/>
            <a:ext cx="11591780" cy="2400657"/>
          </a:xfrm>
          <a:prstGeom prst="rect">
            <a:avLst/>
          </a:prstGeom>
          <a:noFill/>
        </p:spPr>
        <p:txBody>
          <a:bodyPr wrap="square" rtlCol="0">
            <a:spAutoFit/>
          </a:bodyPr>
          <a:lstStyle/>
          <a:p>
            <a:pPr algn="just"/>
            <a:r>
              <a:rPr lang="it-IT" sz="3000" dirty="0"/>
              <a:t>Un articolo di giornale permette</a:t>
            </a:r>
          </a:p>
          <a:p>
            <a:pPr algn="just"/>
            <a:r>
              <a:rPr lang="it-IT" sz="3000" dirty="0"/>
              <a:t>- l’esercizio di comprensione del testo (eventuale esercizio del riassunto) </a:t>
            </a:r>
          </a:p>
          <a:p>
            <a:pPr algn="just"/>
            <a:r>
              <a:rPr lang="it-IT" sz="3000" dirty="0"/>
              <a:t>- l’analisi della struttura argomentativa</a:t>
            </a:r>
          </a:p>
          <a:p>
            <a:pPr algn="just"/>
            <a:r>
              <a:rPr lang="it-IT" sz="3000" dirty="0"/>
              <a:t>- l’osservazione di un uso complesso della punteggiatura </a:t>
            </a:r>
          </a:p>
          <a:p>
            <a:pPr algn="just"/>
            <a:r>
              <a:rPr lang="it-IT" sz="3000" dirty="0"/>
              <a:t>- l’osservazione di un lessico non comune</a:t>
            </a:r>
          </a:p>
        </p:txBody>
      </p:sp>
    </p:spTree>
    <p:extLst>
      <p:ext uri="{BB962C8B-B14F-4D97-AF65-F5344CB8AC3E}">
        <p14:creationId xmlns:p14="http://schemas.microsoft.com/office/powerpoint/2010/main" val="3705416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329716"/>
            <a:ext cx="11990365" cy="584775"/>
          </a:xfrm>
          <a:prstGeom prst="rect">
            <a:avLst/>
          </a:prstGeom>
          <a:noFill/>
        </p:spPr>
        <p:txBody>
          <a:bodyPr wrap="square" rtlCol="0">
            <a:spAutoFit/>
          </a:bodyPr>
          <a:lstStyle/>
          <a:p>
            <a:pPr algn="ctr"/>
            <a:r>
              <a:rPr lang="it-IT" sz="3200" b="1" dirty="0"/>
              <a:t>RISCHI DEL TESTO LETTERARIO</a:t>
            </a:r>
          </a:p>
        </p:txBody>
      </p:sp>
      <p:sp>
        <p:nvSpPr>
          <p:cNvPr id="3" name="CasellaDiTesto 2">
            <a:extLst>
              <a:ext uri="{FF2B5EF4-FFF2-40B4-BE49-F238E27FC236}">
                <a16:creationId xmlns:a16="http://schemas.microsoft.com/office/drawing/2014/main" id="{45B33646-D08C-41E9-B63C-4C0D8BAA4784}"/>
              </a:ext>
            </a:extLst>
          </p:cNvPr>
          <p:cNvSpPr txBox="1"/>
          <p:nvPr/>
        </p:nvSpPr>
        <p:spPr>
          <a:xfrm>
            <a:off x="201635" y="914491"/>
            <a:ext cx="11591780" cy="1015663"/>
          </a:xfrm>
          <a:prstGeom prst="rect">
            <a:avLst/>
          </a:prstGeom>
          <a:noFill/>
        </p:spPr>
        <p:txBody>
          <a:bodyPr wrap="square" rtlCol="0">
            <a:spAutoFit/>
          </a:bodyPr>
          <a:lstStyle/>
          <a:p>
            <a:pPr algn="just"/>
            <a:r>
              <a:rPr lang="it-IT" sz="3000" dirty="0"/>
              <a:t>Perché il testo letterario si presta meno all’insegnamento della </a:t>
            </a:r>
            <a:r>
              <a:rPr lang="it-IT" sz="3000" b="1" dirty="0"/>
              <a:t>scrittura</a:t>
            </a:r>
            <a:r>
              <a:rPr lang="it-IT" sz="3000" dirty="0"/>
              <a:t> </a:t>
            </a:r>
            <a:r>
              <a:rPr lang="it-IT" sz="3000" b="1" dirty="0"/>
              <a:t>argomentativa</a:t>
            </a:r>
            <a:r>
              <a:rPr lang="it-IT" sz="3000" dirty="0"/>
              <a:t>?</a:t>
            </a:r>
          </a:p>
        </p:txBody>
      </p:sp>
      <p:sp>
        <p:nvSpPr>
          <p:cNvPr id="4" name="CasellaDiTesto 3">
            <a:extLst>
              <a:ext uri="{FF2B5EF4-FFF2-40B4-BE49-F238E27FC236}">
                <a16:creationId xmlns:a16="http://schemas.microsoft.com/office/drawing/2014/main" id="{38A88ED0-9575-47BE-8B69-A90D81CD2020}"/>
              </a:ext>
            </a:extLst>
          </p:cNvPr>
          <p:cNvSpPr txBox="1"/>
          <p:nvPr/>
        </p:nvSpPr>
        <p:spPr>
          <a:xfrm>
            <a:off x="133641" y="5127901"/>
            <a:ext cx="11727768" cy="1631216"/>
          </a:xfrm>
          <a:prstGeom prst="rect">
            <a:avLst/>
          </a:prstGeom>
          <a:noFill/>
        </p:spPr>
        <p:txBody>
          <a:bodyPr wrap="square" rtlCol="0">
            <a:spAutoFit/>
          </a:bodyPr>
          <a:lstStyle/>
          <a:p>
            <a:pPr algn="just"/>
            <a:r>
              <a:rPr lang="it-IT" sz="3000" dirty="0"/>
              <a:t>3) Se è un testo del passato, può presentare norme non più accettate:</a:t>
            </a:r>
          </a:p>
          <a:p>
            <a:pPr algn="just"/>
            <a:endParaRPr lang="it-IT" sz="1200" dirty="0"/>
          </a:p>
          <a:p>
            <a:pPr algn="just"/>
            <a:r>
              <a:rPr lang="it-IT" sz="2800" dirty="0"/>
              <a:t>    «Ma la causa vera di tutti i nostri mali, di questa tristezza nostra, sai </a:t>
            </a:r>
            <a:r>
              <a:rPr lang="it-IT" sz="2800" b="1" dirty="0" err="1"/>
              <a:t>qual’è</a:t>
            </a:r>
            <a:r>
              <a:rPr lang="it-IT" sz="2800" dirty="0"/>
              <a:t>?» </a:t>
            </a:r>
          </a:p>
          <a:p>
            <a:pPr algn="just"/>
            <a:r>
              <a:rPr lang="it-IT" sz="2800" dirty="0"/>
              <a:t>    (Pirandello, </a:t>
            </a:r>
            <a:r>
              <a:rPr lang="it-IT" sz="2800" i="1" dirty="0"/>
              <a:t>Il fu Mattia Pascal</a:t>
            </a:r>
            <a:r>
              <a:rPr lang="it-IT" sz="2800" dirty="0"/>
              <a:t>).</a:t>
            </a:r>
          </a:p>
        </p:txBody>
      </p:sp>
      <p:sp>
        <p:nvSpPr>
          <p:cNvPr id="7" name="CasellaDiTesto 6">
            <a:extLst>
              <a:ext uri="{FF2B5EF4-FFF2-40B4-BE49-F238E27FC236}">
                <a16:creationId xmlns:a16="http://schemas.microsoft.com/office/drawing/2014/main" id="{DA71870D-9A15-4F21-9C48-4A6F5BA3FE69}"/>
              </a:ext>
            </a:extLst>
          </p:cNvPr>
          <p:cNvSpPr txBox="1"/>
          <p:nvPr/>
        </p:nvSpPr>
        <p:spPr>
          <a:xfrm>
            <a:off x="201634" y="2028616"/>
            <a:ext cx="11854377" cy="1661993"/>
          </a:xfrm>
          <a:prstGeom prst="rect">
            <a:avLst/>
          </a:prstGeom>
          <a:noFill/>
        </p:spPr>
        <p:txBody>
          <a:bodyPr wrap="square" rtlCol="0">
            <a:spAutoFit/>
          </a:bodyPr>
          <a:lstStyle/>
          <a:p>
            <a:pPr marL="514350" indent="-514350" algn="just">
              <a:buAutoNum type="arabicParenR"/>
            </a:pPr>
            <a:r>
              <a:rPr lang="it-IT" sz="3000" dirty="0"/>
              <a:t>Può violare, per fini artistici, la coerenza testuale:</a:t>
            </a:r>
          </a:p>
          <a:p>
            <a:pPr marL="514350" indent="-514350" algn="just">
              <a:buAutoNum type="arabicParenR"/>
            </a:pPr>
            <a:endParaRPr lang="it-IT" sz="1200" dirty="0"/>
          </a:p>
          <a:p>
            <a:pPr algn="just"/>
            <a:r>
              <a:rPr lang="it-IT" sz="2800" dirty="0"/>
              <a:t>     «Sono nato in un giorno di inizio estate del 1973, a nove anni» (F. Piccolo, </a:t>
            </a:r>
            <a:r>
              <a:rPr lang="it-IT" sz="2800" i="1" dirty="0"/>
              <a:t>Il </a:t>
            </a:r>
          </a:p>
          <a:p>
            <a:pPr algn="just"/>
            <a:r>
              <a:rPr lang="it-IT" sz="2800" i="1" dirty="0"/>
              <a:t>     desiderio di essere come tutti</a:t>
            </a:r>
            <a:r>
              <a:rPr lang="it-IT" sz="2800" dirty="0"/>
              <a:t>).</a:t>
            </a:r>
          </a:p>
        </p:txBody>
      </p:sp>
      <p:sp>
        <p:nvSpPr>
          <p:cNvPr id="8" name="CasellaDiTesto 7">
            <a:extLst>
              <a:ext uri="{FF2B5EF4-FFF2-40B4-BE49-F238E27FC236}">
                <a16:creationId xmlns:a16="http://schemas.microsoft.com/office/drawing/2014/main" id="{91196600-6054-4EA1-BC68-5DA44C9B09B9}"/>
              </a:ext>
            </a:extLst>
          </p:cNvPr>
          <p:cNvSpPr txBox="1"/>
          <p:nvPr/>
        </p:nvSpPr>
        <p:spPr>
          <a:xfrm>
            <a:off x="201634" y="3833042"/>
            <a:ext cx="11854377" cy="1169551"/>
          </a:xfrm>
          <a:prstGeom prst="rect">
            <a:avLst/>
          </a:prstGeom>
          <a:noFill/>
        </p:spPr>
        <p:txBody>
          <a:bodyPr wrap="square" rtlCol="0">
            <a:spAutoFit/>
          </a:bodyPr>
          <a:lstStyle/>
          <a:p>
            <a:pPr algn="just"/>
            <a:r>
              <a:rPr lang="it-IT" sz="3000" dirty="0"/>
              <a:t>2) Può infrangere le norme per fini espressivi o per riprodurre il parlato:</a:t>
            </a:r>
          </a:p>
          <a:p>
            <a:pPr algn="just"/>
            <a:endParaRPr lang="it-IT" sz="1200" dirty="0"/>
          </a:p>
          <a:p>
            <a:pPr algn="just"/>
            <a:r>
              <a:rPr lang="it-IT" sz="2800" dirty="0"/>
              <a:t>     «Tutti, ci credono» (Pirandello, </a:t>
            </a:r>
            <a:r>
              <a:rPr lang="it-IT" sz="2800" i="1" dirty="0"/>
              <a:t>La patente</a:t>
            </a:r>
            <a:r>
              <a:rPr lang="it-IT" sz="2800" dirty="0"/>
              <a:t>).</a:t>
            </a:r>
          </a:p>
        </p:txBody>
      </p:sp>
    </p:spTree>
    <p:extLst>
      <p:ext uri="{BB962C8B-B14F-4D97-AF65-F5344CB8AC3E}">
        <p14:creationId xmlns:p14="http://schemas.microsoft.com/office/powerpoint/2010/main" val="329265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159433" y="2666098"/>
            <a:ext cx="11873132" cy="3631763"/>
          </a:xfrm>
          <a:prstGeom prst="rect">
            <a:avLst/>
          </a:prstGeom>
          <a:noFill/>
        </p:spPr>
        <p:txBody>
          <a:bodyPr wrap="square" rtlCol="0">
            <a:spAutoFit/>
          </a:bodyPr>
          <a:lstStyle/>
          <a:p>
            <a:pPr algn="just"/>
            <a:r>
              <a:rPr lang="it-IT" sz="3200" b="1" dirty="0"/>
              <a:t>La tensione sui profughi sta cambiando gli italiani</a:t>
            </a:r>
          </a:p>
          <a:p>
            <a:pPr algn="just"/>
            <a:endParaRPr lang="it-IT" sz="1000" dirty="0"/>
          </a:p>
          <a:p>
            <a:pPr algn="just"/>
            <a:endParaRPr lang="it-IT" sz="1000" dirty="0"/>
          </a:p>
          <a:p>
            <a:pPr algn="just"/>
            <a:r>
              <a:rPr lang="it-IT" sz="3000" dirty="0"/>
              <a:t>    La crisi immigratoria di questi ultimi anni e mesi sembra avere innescato un cambiamento profondo della nostra mentalità collettiva. Ci siamo sempre considerati «italiani brava gente», abbastanza aperti e generosi verso gli altri; ma oggi, rispetto al passato, siamo più ansiosi della nostra sicurezza e più smaniosi che essa ci venga garantita, anche a prezzo di accettare qualche veemenza umana nell’abbordaggio politico al problema.    </a:t>
            </a:r>
          </a:p>
        </p:txBody>
      </p:sp>
      <p:sp>
        <p:nvSpPr>
          <p:cNvPr id="4" name="CasellaDiTesto 3">
            <a:extLst>
              <a:ext uri="{FF2B5EF4-FFF2-40B4-BE49-F238E27FC236}">
                <a16:creationId xmlns:a16="http://schemas.microsoft.com/office/drawing/2014/main" id="{C818BDE4-F15C-47CD-9087-0222D192FEC8}"/>
              </a:ext>
            </a:extLst>
          </p:cNvPr>
          <p:cNvSpPr txBox="1"/>
          <p:nvPr/>
        </p:nvSpPr>
        <p:spPr>
          <a:xfrm>
            <a:off x="286042" y="562706"/>
            <a:ext cx="11746523" cy="1938992"/>
          </a:xfrm>
          <a:prstGeom prst="rect">
            <a:avLst/>
          </a:prstGeom>
          <a:noFill/>
        </p:spPr>
        <p:txBody>
          <a:bodyPr wrap="square" rtlCol="0">
            <a:spAutoFit/>
          </a:bodyPr>
          <a:lstStyle/>
          <a:p>
            <a:pPr algn="just"/>
            <a:r>
              <a:rPr lang="it-IT" sz="3000" dirty="0"/>
              <a:t>Leggiamo un editoriale di Giuseppe De Rita apparso nel «Corriere della Sera» il 7 agosto 2018. </a:t>
            </a:r>
          </a:p>
          <a:p>
            <a:pPr algn="just"/>
            <a:r>
              <a:rPr lang="it-IT" sz="3000" dirty="0"/>
              <a:t>La struttura argomentativa è molto semplice, ma sintassi, punteggiatura e lessico sono complessi.</a:t>
            </a:r>
          </a:p>
        </p:txBody>
      </p:sp>
    </p:spTree>
    <p:extLst>
      <p:ext uri="{BB962C8B-B14F-4D97-AF65-F5344CB8AC3E}">
        <p14:creationId xmlns:p14="http://schemas.microsoft.com/office/powerpoint/2010/main" val="381973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82877" y="253219"/>
            <a:ext cx="11709009" cy="3970318"/>
          </a:xfrm>
          <a:prstGeom prst="rect">
            <a:avLst/>
          </a:prstGeom>
          <a:noFill/>
        </p:spPr>
        <p:txBody>
          <a:bodyPr wrap="square" rtlCol="0">
            <a:spAutoFit/>
          </a:bodyPr>
          <a:lstStyle/>
          <a:p>
            <a:pPr algn="ctr"/>
            <a:r>
              <a:rPr lang="it-IT" sz="3200" b="1" dirty="0"/>
              <a:t>COME CAMBIA LA PRIMA PROVA</a:t>
            </a:r>
          </a:p>
          <a:p>
            <a:pPr algn="just"/>
            <a:endParaRPr lang="it-IT" dirty="0"/>
          </a:p>
          <a:p>
            <a:pPr algn="just"/>
            <a:r>
              <a:rPr lang="it-IT" sz="2800" dirty="0"/>
              <a:t>Lo studente dovrà scegliere la traccia tra </a:t>
            </a:r>
            <a:r>
              <a:rPr lang="it-IT" sz="2800" b="1" dirty="0"/>
              <a:t>7 proposte </a:t>
            </a:r>
            <a:r>
              <a:rPr lang="it-IT" sz="2800" dirty="0"/>
              <a:t>articolate in 3 tipologie:</a:t>
            </a:r>
          </a:p>
          <a:p>
            <a:pPr algn="just"/>
            <a:endParaRPr lang="it-IT" sz="1600" dirty="0"/>
          </a:p>
          <a:p>
            <a:pPr algn="just"/>
            <a:r>
              <a:rPr lang="it-IT" sz="3000" b="1" dirty="0"/>
              <a:t>A) Analisi e interpretazione di un testo letterario italiano </a:t>
            </a:r>
            <a:r>
              <a:rPr lang="it-IT" sz="3000" dirty="0"/>
              <a:t>(2 tracce). </a:t>
            </a:r>
          </a:p>
          <a:p>
            <a:pPr algn="just"/>
            <a:endParaRPr lang="it-IT" sz="1600" dirty="0"/>
          </a:p>
          <a:p>
            <a:pPr algn="just"/>
            <a:r>
              <a:rPr lang="it-IT" sz="3000" b="1" dirty="0"/>
              <a:t>B) Analisi e produzione di un testo argomentativo</a:t>
            </a:r>
            <a:r>
              <a:rPr lang="it-IT" sz="3000" dirty="0"/>
              <a:t> (3 tracce).</a:t>
            </a:r>
          </a:p>
          <a:p>
            <a:pPr algn="just"/>
            <a:endParaRPr lang="it-IT" sz="1600" dirty="0"/>
          </a:p>
          <a:p>
            <a:pPr algn="just"/>
            <a:r>
              <a:rPr lang="it-IT" sz="3000" b="1" dirty="0"/>
              <a:t>C) Riflessione critica di carattere espositivo-argomentativo su tematiche </a:t>
            </a:r>
          </a:p>
          <a:p>
            <a:pPr algn="just"/>
            <a:r>
              <a:rPr lang="it-IT" sz="3000" b="1" dirty="0"/>
              <a:t>     di attualità </a:t>
            </a:r>
            <a:r>
              <a:rPr lang="it-IT" sz="3000" dirty="0"/>
              <a:t>(2 tracce).</a:t>
            </a:r>
          </a:p>
        </p:txBody>
      </p:sp>
      <p:sp>
        <p:nvSpPr>
          <p:cNvPr id="3" name="CasellaDiTesto 2">
            <a:extLst>
              <a:ext uri="{FF2B5EF4-FFF2-40B4-BE49-F238E27FC236}">
                <a16:creationId xmlns:a16="http://schemas.microsoft.com/office/drawing/2014/main" id="{CB00EBEF-B46C-450A-9AEC-00F54A4BC0D0}"/>
              </a:ext>
            </a:extLst>
          </p:cNvPr>
          <p:cNvSpPr txBox="1"/>
          <p:nvPr/>
        </p:nvSpPr>
        <p:spPr>
          <a:xfrm>
            <a:off x="182876" y="4142360"/>
            <a:ext cx="12009124" cy="2677656"/>
          </a:xfrm>
          <a:prstGeom prst="rect">
            <a:avLst/>
          </a:prstGeom>
          <a:noFill/>
        </p:spPr>
        <p:txBody>
          <a:bodyPr wrap="square" rtlCol="0">
            <a:spAutoFit/>
          </a:bodyPr>
          <a:lstStyle/>
          <a:p>
            <a:pPr algn="just"/>
            <a:r>
              <a:rPr lang="it-IT" sz="2800" dirty="0"/>
              <a:t>Osservazioni:</a:t>
            </a:r>
          </a:p>
          <a:p>
            <a:pPr algn="just"/>
            <a:r>
              <a:rPr lang="it-IT" sz="2800" dirty="0"/>
              <a:t>- Resta l’analisi del testo, ma si ampliano le possibilità di</a:t>
            </a:r>
            <a:r>
              <a:rPr lang="it-IT" sz="2800" b="1" dirty="0"/>
              <a:t> scelta</a:t>
            </a:r>
            <a:r>
              <a:rPr lang="it-IT" sz="2800" dirty="0"/>
              <a:t>.</a:t>
            </a:r>
          </a:p>
          <a:p>
            <a:pPr algn="just"/>
            <a:r>
              <a:rPr lang="it-IT" sz="2800" dirty="0"/>
              <a:t>- Il saggio breve è sostituito da una prova </a:t>
            </a:r>
            <a:r>
              <a:rPr lang="it-IT" sz="2800" b="1" dirty="0"/>
              <a:t>strutturata</a:t>
            </a:r>
            <a:r>
              <a:rPr lang="it-IT" sz="2800" dirty="0"/>
              <a:t>: una parte di analisi e</a:t>
            </a:r>
          </a:p>
          <a:p>
            <a:r>
              <a:rPr lang="it-IT" sz="2800" dirty="0"/>
              <a:t>  comprensione di un testo (unico), una parte di produzione libera.</a:t>
            </a:r>
          </a:p>
          <a:p>
            <a:pPr algn="just"/>
            <a:r>
              <a:rPr lang="it-IT" sz="2800" dirty="0"/>
              <a:t>- Resta una prova simile al vecchio </a:t>
            </a:r>
            <a:r>
              <a:rPr lang="it-IT" sz="2800" b="1" dirty="0"/>
              <a:t>tema</a:t>
            </a:r>
            <a:r>
              <a:rPr lang="it-IT" sz="2800" dirty="0"/>
              <a:t>, ma si può fornire un testo di appoggio </a:t>
            </a:r>
          </a:p>
          <a:p>
            <a:pPr algn="just"/>
            <a:r>
              <a:rPr lang="it-IT" sz="2800" dirty="0"/>
              <a:t>  e si può chiedere una scansione interna al commento.</a:t>
            </a:r>
          </a:p>
        </p:txBody>
      </p:sp>
    </p:spTree>
    <p:extLst>
      <p:ext uri="{BB962C8B-B14F-4D97-AF65-F5344CB8AC3E}">
        <p14:creationId xmlns:p14="http://schemas.microsoft.com/office/powerpoint/2010/main" val="79653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117229" y="527442"/>
            <a:ext cx="11741835" cy="6093976"/>
          </a:xfrm>
          <a:prstGeom prst="rect">
            <a:avLst/>
          </a:prstGeom>
          <a:noFill/>
        </p:spPr>
        <p:txBody>
          <a:bodyPr wrap="square" rtlCol="0">
            <a:spAutoFit/>
          </a:bodyPr>
          <a:lstStyle/>
          <a:p>
            <a:pPr algn="just"/>
            <a:r>
              <a:rPr lang="it-IT" sz="3000" dirty="0"/>
              <a:t>    Siamo tutti, infatti, dentro una simultanea prigionia: da un lato, di una tradizione buonista, rinfocolata costantemente da grandi e piccole autorità morali; e dall’altro, di un egoistico rifiuto di «altri da noi» e di ciò che turba il nostro vivere quotidiano. Viene facile il porsi alcune domande: ci siamo incattiviti, vittime di un soggettivismo etico che è stato definito egolatrico («prima gli italiani»)? Oppure manteniamo quel carattere bonario e accomodante che ci ha fatto compagnia per secoli? A ottanta anni dalla fine dell’avventura fascista, stiamo vivendo la tentazione muscolare di mescolare sovranismo e primato dell’identità nazionale? Oppure siamo ancora quella «società benevolente» che si legge in filigrana nella struttura dei Promessi Sposi? Se ci guardiamo allo specchio leggiamo nella nostra fisionomia tracce di pugnace altera fierezza? Oppure leggiamo ancora il mite sorriso con cui salutiamo gli amici per strada? </a:t>
            </a:r>
          </a:p>
        </p:txBody>
      </p:sp>
    </p:spTree>
    <p:extLst>
      <p:ext uri="{BB962C8B-B14F-4D97-AF65-F5344CB8AC3E}">
        <p14:creationId xmlns:p14="http://schemas.microsoft.com/office/powerpoint/2010/main" val="30595884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71973" y="949006"/>
            <a:ext cx="11408899" cy="5170646"/>
          </a:xfrm>
          <a:prstGeom prst="rect">
            <a:avLst/>
          </a:prstGeom>
          <a:noFill/>
        </p:spPr>
        <p:txBody>
          <a:bodyPr wrap="square" rtlCol="0">
            <a:spAutoFit/>
          </a:bodyPr>
          <a:lstStyle/>
          <a:p>
            <a:pPr algn="just"/>
            <a:r>
              <a:rPr lang="it-IT" sz="3000" dirty="0"/>
              <a:t>    Per rispondere a queste domande senza scadere nell’emozione banale è utile tornare a Manzoni, che riteneva che la qualità benevola della nostra società è dovuta al fatto che essa è composta di uomini e basta, semplicemente di uomini, normali, che nel tempo hanno imparato a non cercare più alte e vibranti identità e che non si sentono guerrieri, conquistatori, uomini d’arma, condottieri, statisti, eroi civili e quant’altro. Egli, nella straordinaria linearità della sua prosa, riproponeva la prosa di una società fatta di null’altro che uomini adattativi che vivono in un pacato, continuo presente. Tanto che Giulio Bollati ha ironizzato sul fatto che Manzoni ci avrebbe voluto molto simili agli svizzeri, da sempre fuori dalle tensioni del mondo.</a:t>
            </a:r>
          </a:p>
        </p:txBody>
      </p:sp>
    </p:spTree>
    <p:extLst>
      <p:ext uri="{BB962C8B-B14F-4D97-AF65-F5344CB8AC3E}">
        <p14:creationId xmlns:p14="http://schemas.microsoft.com/office/powerpoint/2010/main" val="6865964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1" y="0"/>
            <a:ext cx="12027877" cy="7017306"/>
          </a:xfrm>
          <a:prstGeom prst="rect">
            <a:avLst/>
          </a:prstGeom>
          <a:noFill/>
        </p:spPr>
        <p:txBody>
          <a:bodyPr wrap="square" rtlCol="0">
            <a:spAutoFit/>
          </a:bodyPr>
          <a:lstStyle/>
          <a:p>
            <a:pPr algn="just"/>
            <a:r>
              <a:rPr lang="it-IT" sz="3000" dirty="0"/>
              <a:t>   Di fronte a questa caratteristica nazionale di essere solo «uomini» e senza superiori identità, viene naturale la domanda se essa possa bastare nella travagliata storia di oggi. Certo essa non ci è bastata nei «salti della storia», dove abbiamo dovuto far ricorso all’enfatizzazione identitaria: nel fare l’Unità; nel fare quattro guerre d’indipendenza; nel darci, subito dopo, un futuro di medio potere coloniale; nel parteggiare per le ambizioni imperiali del fascismo. Ma ci è invece bastata nei periodi di sviluppo fisiologico del sistema, quando, dopo la seconda guerra mondiale, milioni di uomini hanno fatto ricostruzione di massa, diffusa e qualitativa industrializzazione di massa, ordinata entrata nella dinamica europea e poi nella molecolare nostra partecipazione alla globalizzazione. E va notato che questa dinamica spontanea della società l’abbiamo vista nascere e crescere insieme alla nascita ed alla crescita delle regole democratiche mentre le fughe in avanti verso traguardi di maggiore gloria hanno coinciso con bassi livelli di democrazia. </a:t>
            </a:r>
          </a:p>
        </p:txBody>
      </p:sp>
    </p:spTree>
    <p:extLst>
      <p:ext uri="{BB962C8B-B14F-4D97-AF65-F5344CB8AC3E}">
        <p14:creationId xmlns:p14="http://schemas.microsoft.com/office/powerpoint/2010/main" val="17578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391550" y="570250"/>
            <a:ext cx="11408899" cy="1477328"/>
          </a:xfrm>
          <a:prstGeom prst="rect">
            <a:avLst/>
          </a:prstGeom>
          <a:noFill/>
        </p:spPr>
        <p:txBody>
          <a:bodyPr wrap="square" rtlCol="0">
            <a:spAutoFit/>
          </a:bodyPr>
          <a:lstStyle/>
          <a:p>
            <a:pPr algn="just"/>
            <a:r>
              <a:rPr lang="it-IT" sz="3000" dirty="0"/>
              <a:t>    Non sarebbe allora male, per evitare di incattivirci, confermare la nostra storia passata e la costante combinazione fra pienezza democratica e identità di semplici uomini.</a:t>
            </a:r>
          </a:p>
        </p:txBody>
      </p:sp>
    </p:spTree>
    <p:extLst>
      <p:ext uri="{BB962C8B-B14F-4D97-AF65-F5344CB8AC3E}">
        <p14:creationId xmlns:p14="http://schemas.microsoft.com/office/powerpoint/2010/main" val="11514840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08671" y="794802"/>
            <a:ext cx="11774658" cy="6001643"/>
          </a:xfrm>
          <a:prstGeom prst="rect">
            <a:avLst/>
          </a:prstGeom>
          <a:noFill/>
        </p:spPr>
        <p:txBody>
          <a:bodyPr wrap="square" rtlCol="0">
            <a:spAutoFit/>
          </a:bodyPr>
          <a:lstStyle/>
          <a:p>
            <a:pPr algn="just"/>
            <a:r>
              <a:rPr lang="it-IT" sz="2400" b="1" dirty="0">
                <a:solidFill>
                  <a:srgbClr val="FF0000"/>
                </a:solidFill>
              </a:rPr>
              <a:t>Si pone il problema e lo si mette a fuoco</a:t>
            </a:r>
          </a:p>
          <a:p>
            <a:pPr marL="514350" indent="-514350" algn="just">
              <a:buAutoNum type="arabicParenR"/>
            </a:pPr>
            <a:r>
              <a:rPr lang="it-IT" sz="2800" dirty="0"/>
              <a:t>La mentalità collettiva degli italiani sta cambiando? </a:t>
            </a:r>
          </a:p>
          <a:p>
            <a:pPr algn="just"/>
            <a:endParaRPr lang="it-IT" sz="1000" b="1" dirty="0"/>
          </a:p>
          <a:p>
            <a:pPr algn="just"/>
            <a:r>
              <a:rPr lang="it-IT" sz="2400" b="1" dirty="0">
                <a:solidFill>
                  <a:srgbClr val="FF0000"/>
                </a:solidFill>
              </a:rPr>
              <a:t>Si definisce qual è il carattere tradizionale degli italiani e ci si chiede se è utile conservarlo</a:t>
            </a:r>
          </a:p>
          <a:p>
            <a:pPr algn="just"/>
            <a:r>
              <a:rPr lang="it-IT" sz="2800" dirty="0"/>
              <a:t>2) Esistono due caratteri contrapposti </a:t>
            </a:r>
          </a:p>
          <a:p>
            <a:pPr algn="just"/>
            <a:r>
              <a:rPr lang="it-IT" sz="2800" dirty="0"/>
              <a:t>3) Storicamente gli italiani ne hanno avuto uno (riferimento a Manzoni)</a:t>
            </a:r>
          </a:p>
          <a:p>
            <a:pPr algn="just"/>
            <a:r>
              <a:rPr lang="it-IT" sz="2800" dirty="0"/>
              <a:t>4) È utile oggi conservare il carattere tradizionale?</a:t>
            </a:r>
          </a:p>
          <a:p>
            <a:pPr algn="just"/>
            <a:endParaRPr lang="it-IT" sz="1000" b="1" dirty="0"/>
          </a:p>
          <a:p>
            <a:pPr algn="just"/>
            <a:r>
              <a:rPr lang="it-IT" sz="2400" b="1" dirty="0">
                <a:solidFill>
                  <a:srgbClr val="FF0000"/>
                </a:solidFill>
              </a:rPr>
              <a:t>Si esaminano casi in cui non è stato utile e casi in cui lo è stato </a:t>
            </a:r>
            <a:endParaRPr lang="it-IT" sz="2800" b="1" dirty="0"/>
          </a:p>
          <a:p>
            <a:pPr algn="just"/>
            <a:r>
              <a:rPr lang="it-IT" sz="2800" dirty="0"/>
              <a:t>5) Non è stato utile in alcune fasi (Risorgimento, colonialismo, fascismo)</a:t>
            </a:r>
          </a:p>
          <a:p>
            <a:pPr algn="just"/>
            <a:r>
              <a:rPr lang="it-IT" sz="2800" dirty="0"/>
              <a:t>6) È stato utile in altre (ricostruzione, integrazione europea, globalizzazione)</a:t>
            </a:r>
          </a:p>
          <a:p>
            <a:pPr algn="just"/>
            <a:endParaRPr lang="it-IT" sz="1000" b="1" dirty="0"/>
          </a:p>
          <a:p>
            <a:pPr algn="just"/>
            <a:r>
              <a:rPr lang="it-IT" sz="2400" b="1" dirty="0">
                <a:solidFill>
                  <a:srgbClr val="FF0000"/>
                </a:solidFill>
              </a:rPr>
              <a:t>Si conclude che sono state migliori le seconde fasi (emerge più nettamente l’opinione)</a:t>
            </a:r>
            <a:r>
              <a:rPr lang="it-IT" sz="2400" b="1" dirty="0"/>
              <a:t> </a:t>
            </a:r>
          </a:p>
          <a:p>
            <a:pPr algn="just"/>
            <a:r>
              <a:rPr lang="it-IT" sz="2800" dirty="0"/>
              <a:t>7) La pienezza democratica ha coinciso con il carattere tradizionale</a:t>
            </a:r>
          </a:p>
          <a:p>
            <a:pPr algn="just"/>
            <a:endParaRPr lang="it-IT" sz="1000" b="1" dirty="0"/>
          </a:p>
          <a:p>
            <a:pPr algn="just"/>
            <a:r>
              <a:rPr lang="it-IT" sz="2400" b="1" dirty="0">
                <a:solidFill>
                  <a:srgbClr val="FF0000"/>
                </a:solidFill>
              </a:rPr>
              <a:t>Se ne deduce un’indicazione per il presente</a:t>
            </a:r>
          </a:p>
          <a:p>
            <a:pPr algn="just"/>
            <a:r>
              <a:rPr lang="it-IT" sz="2800" dirty="0"/>
              <a:t>8) È opportuno confermare il carattere tradizionale individuato da Manzoni</a:t>
            </a:r>
          </a:p>
        </p:txBody>
      </p:sp>
      <p:sp>
        <p:nvSpPr>
          <p:cNvPr id="2" name="CasellaDiTesto 1">
            <a:extLst>
              <a:ext uri="{FF2B5EF4-FFF2-40B4-BE49-F238E27FC236}">
                <a16:creationId xmlns:a16="http://schemas.microsoft.com/office/drawing/2014/main" id="{746DD82A-64C5-4993-84D6-0E099BEA970D}"/>
              </a:ext>
            </a:extLst>
          </p:cNvPr>
          <p:cNvSpPr txBox="1"/>
          <p:nvPr/>
        </p:nvSpPr>
        <p:spPr>
          <a:xfrm>
            <a:off x="3193366" y="239151"/>
            <a:ext cx="5444197" cy="584775"/>
          </a:xfrm>
          <a:prstGeom prst="rect">
            <a:avLst/>
          </a:prstGeom>
          <a:noFill/>
        </p:spPr>
        <p:txBody>
          <a:bodyPr wrap="square" rtlCol="0">
            <a:spAutoFit/>
          </a:bodyPr>
          <a:lstStyle/>
          <a:p>
            <a:pPr algn="ctr"/>
            <a:r>
              <a:rPr lang="it-IT" sz="3200" b="1" dirty="0"/>
              <a:t>La struttura argomentativa</a:t>
            </a:r>
          </a:p>
        </p:txBody>
      </p:sp>
    </p:spTree>
    <p:extLst>
      <p:ext uri="{BB962C8B-B14F-4D97-AF65-F5344CB8AC3E}">
        <p14:creationId xmlns:p14="http://schemas.microsoft.com/office/powerpoint/2010/main" val="3390810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08670" y="441855"/>
            <a:ext cx="11678530" cy="584775"/>
          </a:xfrm>
          <a:prstGeom prst="rect">
            <a:avLst/>
          </a:prstGeom>
          <a:noFill/>
        </p:spPr>
        <p:txBody>
          <a:bodyPr wrap="square" rtlCol="0">
            <a:spAutoFit/>
          </a:bodyPr>
          <a:lstStyle/>
          <a:p>
            <a:pPr algn="ctr"/>
            <a:r>
              <a:rPr lang="it-IT" sz="3200" b="1" dirty="0"/>
              <a:t>Riassunto e gerarchizzazione delle informazioni</a:t>
            </a:r>
          </a:p>
        </p:txBody>
      </p:sp>
      <p:sp>
        <p:nvSpPr>
          <p:cNvPr id="2" name="CasellaDiTesto 1">
            <a:extLst>
              <a:ext uri="{FF2B5EF4-FFF2-40B4-BE49-F238E27FC236}">
                <a16:creationId xmlns:a16="http://schemas.microsoft.com/office/drawing/2014/main" id="{F9E030C5-CA30-4238-8B5E-29C75A66C569}"/>
              </a:ext>
            </a:extLst>
          </p:cNvPr>
          <p:cNvSpPr txBox="1"/>
          <p:nvPr/>
        </p:nvSpPr>
        <p:spPr>
          <a:xfrm>
            <a:off x="256735" y="1431582"/>
            <a:ext cx="11582400" cy="1015663"/>
          </a:xfrm>
          <a:prstGeom prst="rect">
            <a:avLst/>
          </a:prstGeom>
          <a:noFill/>
        </p:spPr>
        <p:txBody>
          <a:bodyPr wrap="square" rtlCol="0">
            <a:spAutoFit/>
          </a:bodyPr>
          <a:lstStyle/>
          <a:p>
            <a:pPr algn="just"/>
            <a:r>
              <a:rPr lang="it-IT" sz="3000" dirty="0"/>
              <a:t>Il peso dato al riassunto nella nuova impostazione è legato, oltre che alla capacità di riscrittura, a quella di </a:t>
            </a:r>
            <a:r>
              <a:rPr lang="it-IT" sz="3000" b="1" dirty="0"/>
              <a:t>gerarchizzare</a:t>
            </a:r>
            <a:r>
              <a:rPr lang="it-IT" sz="3000" dirty="0"/>
              <a:t> le informazioni.</a:t>
            </a:r>
          </a:p>
        </p:txBody>
      </p:sp>
      <p:sp>
        <p:nvSpPr>
          <p:cNvPr id="4" name="CasellaDiTesto 3">
            <a:extLst>
              <a:ext uri="{FF2B5EF4-FFF2-40B4-BE49-F238E27FC236}">
                <a16:creationId xmlns:a16="http://schemas.microsoft.com/office/drawing/2014/main" id="{60178E5E-4E4F-4B60-A463-F87651ECDD7C}"/>
              </a:ext>
            </a:extLst>
          </p:cNvPr>
          <p:cNvSpPr txBox="1"/>
          <p:nvPr/>
        </p:nvSpPr>
        <p:spPr>
          <a:xfrm>
            <a:off x="208670" y="2817610"/>
            <a:ext cx="11678530" cy="1508105"/>
          </a:xfrm>
          <a:prstGeom prst="rect">
            <a:avLst/>
          </a:prstGeom>
          <a:noFill/>
        </p:spPr>
        <p:txBody>
          <a:bodyPr wrap="square" rtlCol="0">
            <a:spAutoFit/>
          </a:bodyPr>
          <a:lstStyle/>
          <a:p>
            <a:pPr algn="just"/>
            <a:r>
              <a:rPr lang="it-IT" sz="2800" b="1" dirty="0"/>
              <a:t>Quale sarebbe il primo periodo a scomparire in un riassunto?</a:t>
            </a:r>
          </a:p>
          <a:p>
            <a:pPr algn="just"/>
            <a:endParaRPr lang="it-IT" sz="800" b="1" dirty="0"/>
          </a:p>
          <a:p>
            <a:pPr algn="just"/>
            <a:r>
              <a:rPr lang="it-IT" sz="2800" dirty="0"/>
              <a:t>«Tanto che Giulio Bollati ha ironizzato sul fatto che Manzoni ci avrebbe voluto molto simili agli svizzeri, da sempre fuori dalle tensioni del mondo».</a:t>
            </a:r>
            <a:endParaRPr lang="it-IT" sz="2800" b="1" dirty="0"/>
          </a:p>
        </p:txBody>
      </p:sp>
      <p:sp>
        <p:nvSpPr>
          <p:cNvPr id="5" name="CasellaDiTesto 4">
            <a:extLst>
              <a:ext uri="{FF2B5EF4-FFF2-40B4-BE49-F238E27FC236}">
                <a16:creationId xmlns:a16="http://schemas.microsoft.com/office/drawing/2014/main" id="{8AE97ED7-8D6B-48A8-BBD2-2D511CF817F6}"/>
              </a:ext>
            </a:extLst>
          </p:cNvPr>
          <p:cNvSpPr txBox="1"/>
          <p:nvPr/>
        </p:nvSpPr>
        <p:spPr>
          <a:xfrm>
            <a:off x="208670" y="4696080"/>
            <a:ext cx="11678530" cy="1938992"/>
          </a:xfrm>
          <a:prstGeom prst="rect">
            <a:avLst/>
          </a:prstGeom>
          <a:noFill/>
        </p:spPr>
        <p:txBody>
          <a:bodyPr wrap="square" rtlCol="0">
            <a:spAutoFit/>
          </a:bodyPr>
          <a:lstStyle/>
          <a:p>
            <a:pPr algn="just"/>
            <a:r>
              <a:rPr lang="it-IT" sz="2800" b="1" dirty="0"/>
              <a:t>Al contrario, quali dati sarebbero davvero irrinunciabili?</a:t>
            </a:r>
          </a:p>
          <a:p>
            <a:pPr algn="just"/>
            <a:endParaRPr lang="it-IT" sz="800" b="1" dirty="0"/>
          </a:p>
          <a:p>
            <a:pPr marL="457200" indent="-457200" algn="just">
              <a:buFontTx/>
              <a:buChar char="-"/>
            </a:pPr>
            <a:r>
              <a:rPr lang="it-IT" sz="2800" dirty="0"/>
              <a:t>Il riferimento iniziale al problema dei migranti</a:t>
            </a:r>
          </a:p>
          <a:p>
            <a:pPr marL="457200" indent="-457200" algn="just">
              <a:buFontTx/>
              <a:buChar char="-"/>
            </a:pPr>
            <a:r>
              <a:rPr lang="it-IT" sz="2800" dirty="0"/>
              <a:t>L’individuazione dei due caratteri contrapposti</a:t>
            </a:r>
          </a:p>
          <a:p>
            <a:pPr marL="457200" indent="-457200" algn="just">
              <a:buFontTx/>
              <a:buChar char="-"/>
            </a:pPr>
            <a:r>
              <a:rPr lang="it-IT" sz="2800" dirty="0"/>
              <a:t>La coincidenza tra carattere tradizionale e pienezza democratica</a:t>
            </a:r>
          </a:p>
        </p:txBody>
      </p:sp>
    </p:spTree>
    <p:extLst>
      <p:ext uri="{BB962C8B-B14F-4D97-AF65-F5344CB8AC3E}">
        <p14:creationId xmlns:p14="http://schemas.microsoft.com/office/powerpoint/2010/main" val="406031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08670" y="441855"/>
            <a:ext cx="11678530" cy="584775"/>
          </a:xfrm>
          <a:prstGeom prst="rect">
            <a:avLst/>
          </a:prstGeom>
          <a:noFill/>
        </p:spPr>
        <p:txBody>
          <a:bodyPr wrap="square" rtlCol="0">
            <a:spAutoFit/>
          </a:bodyPr>
          <a:lstStyle/>
          <a:p>
            <a:pPr algn="ctr"/>
            <a:r>
              <a:rPr lang="it-IT" sz="3200" b="1" dirty="0"/>
              <a:t>Esercitazioni sui titoli</a:t>
            </a:r>
          </a:p>
        </p:txBody>
      </p:sp>
      <p:sp>
        <p:nvSpPr>
          <p:cNvPr id="2" name="CasellaDiTesto 1">
            <a:extLst>
              <a:ext uri="{FF2B5EF4-FFF2-40B4-BE49-F238E27FC236}">
                <a16:creationId xmlns:a16="http://schemas.microsoft.com/office/drawing/2014/main" id="{F9E030C5-CA30-4238-8B5E-29C75A66C569}"/>
              </a:ext>
            </a:extLst>
          </p:cNvPr>
          <p:cNvSpPr txBox="1"/>
          <p:nvPr/>
        </p:nvSpPr>
        <p:spPr>
          <a:xfrm>
            <a:off x="256735" y="3429001"/>
            <a:ext cx="11582400" cy="2554545"/>
          </a:xfrm>
          <a:prstGeom prst="rect">
            <a:avLst/>
          </a:prstGeom>
          <a:noFill/>
        </p:spPr>
        <p:txBody>
          <a:bodyPr wrap="square" rtlCol="0">
            <a:spAutoFit/>
          </a:bodyPr>
          <a:lstStyle/>
          <a:p>
            <a:pPr marL="514350" indent="-514350" algn="just">
              <a:buAutoNum type="arabicParenR"/>
            </a:pPr>
            <a:r>
              <a:rPr lang="it-IT" sz="3200" dirty="0"/>
              <a:t>Stiamo cambiando mentalità?</a:t>
            </a:r>
          </a:p>
          <a:p>
            <a:pPr marL="514350" indent="-514350" algn="just">
              <a:buAutoNum type="arabicParenR"/>
            </a:pPr>
            <a:r>
              <a:rPr lang="it-IT" sz="3200" dirty="0"/>
              <a:t>Un simultanea prigionia </a:t>
            </a:r>
          </a:p>
          <a:p>
            <a:pPr marL="514350" indent="-514350" algn="just">
              <a:buAutoNum type="arabicParenR"/>
            </a:pPr>
            <a:r>
              <a:rPr lang="it-IT" sz="3200" dirty="0"/>
              <a:t>Gli uomini semplici di Manzoni</a:t>
            </a:r>
          </a:p>
          <a:p>
            <a:pPr marL="514350" indent="-514350" algn="just">
              <a:buAutoNum type="arabicParenR"/>
            </a:pPr>
            <a:r>
              <a:rPr lang="it-IT" sz="3200" dirty="0"/>
              <a:t>Il carattere degli italiani e la democrazia </a:t>
            </a:r>
          </a:p>
          <a:p>
            <a:pPr marL="514350" indent="-514350" algn="just">
              <a:buAutoNum type="arabicParenR"/>
            </a:pPr>
            <a:r>
              <a:rPr lang="it-IT" sz="3200" dirty="0"/>
              <a:t>Un’indicazione per il presente</a:t>
            </a:r>
          </a:p>
        </p:txBody>
      </p:sp>
      <p:sp>
        <p:nvSpPr>
          <p:cNvPr id="5" name="CasellaDiTesto 4">
            <a:extLst>
              <a:ext uri="{FF2B5EF4-FFF2-40B4-BE49-F238E27FC236}">
                <a16:creationId xmlns:a16="http://schemas.microsoft.com/office/drawing/2014/main" id="{8AE97ED7-8D6B-48A8-BBD2-2D511CF817F6}"/>
              </a:ext>
            </a:extLst>
          </p:cNvPr>
          <p:cNvSpPr txBox="1"/>
          <p:nvPr/>
        </p:nvSpPr>
        <p:spPr>
          <a:xfrm>
            <a:off x="352865" y="1259175"/>
            <a:ext cx="11678530" cy="1938992"/>
          </a:xfrm>
          <a:prstGeom prst="rect">
            <a:avLst/>
          </a:prstGeom>
          <a:noFill/>
        </p:spPr>
        <p:txBody>
          <a:bodyPr wrap="square" rtlCol="0">
            <a:spAutoFit/>
          </a:bodyPr>
          <a:lstStyle/>
          <a:p>
            <a:pPr algn="just"/>
            <a:r>
              <a:rPr lang="it-IT" sz="3000" dirty="0"/>
              <a:t>Può essere utile l’esercizio di dare un titolo a ogni singola sequenza di un testo.  L’operazione stimola la comprensione del testo e la selezione degli aspetti salienti e insieme abitua a rispondere a una delle possibili richieste della prova.</a:t>
            </a:r>
          </a:p>
        </p:txBody>
      </p:sp>
    </p:spTree>
    <p:extLst>
      <p:ext uri="{BB962C8B-B14F-4D97-AF65-F5344CB8AC3E}">
        <p14:creationId xmlns:p14="http://schemas.microsoft.com/office/powerpoint/2010/main" val="4243931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08670" y="441855"/>
            <a:ext cx="11678530" cy="3200876"/>
          </a:xfrm>
          <a:prstGeom prst="rect">
            <a:avLst/>
          </a:prstGeom>
          <a:noFill/>
        </p:spPr>
        <p:txBody>
          <a:bodyPr wrap="square" rtlCol="0">
            <a:spAutoFit/>
          </a:bodyPr>
          <a:lstStyle/>
          <a:p>
            <a:pPr algn="ctr"/>
            <a:r>
              <a:rPr lang="it-IT" sz="3200" b="1" dirty="0"/>
              <a:t>Riflessione sui connettivi</a:t>
            </a:r>
          </a:p>
          <a:p>
            <a:pPr algn="just"/>
            <a:endParaRPr lang="it-IT" sz="2000" b="1" dirty="0"/>
          </a:p>
          <a:p>
            <a:pPr algn="just"/>
            <a:r>
              <a:rPr lang="it-IT" sz="2800" b="1" dirty="0"/>
              <a:t>Nel brano il connettivo </a:t>
            </a:r>
            <a:r>
              <a:rPr lang="it-IT" sz="2800" b="1" i="1" dirty="0"/>
              <a:t>ma </a:t>
            </a:r>
            <a:r>
              <a:rPr lang="it-IT" sz="2800" b="1" dirty="0"/>
              <a:t>introduce spesso gli snodi del ragionamento</a:t>
            </a:r>
          </a:p>
          <a:p>
            <a:pPr algn="just"/>
            <a:r>
              <a:rPr lang="it-IT" sz="2800" dirty="0"/>
              <a:t>Ci siamo sempre considerati «italiani brava gente», abbastanza aperti e generosi verso gli altri; </a:t>
            </a:r>
            <a:r>
              <a:rPr lang="it-IT" sz="2800" b="1" dirty="0"/>
              <a:t>ma</a:t>
            </a:r>
            <a:r>
              <a:rPr lang="it-IT" sz="2800" dirty="0"/>
              <a:t> oggi, rispetto al passato […]</a:t>
            </a:r>
          </a:p>
          <a:p>
            <a:pPr algn="just"/>
            <a:endParaRPr lang="it-IT" sz="1000" dirty="0"/>
          </a:p>
          <a:p>
            <a:pPr algn="just"/>
            <a:r>
              <a:rPr lang="it-IT" sz="2800" u="sng" dirty="0"/>
              <a:t>Certo</a:t>
            </a:r>
            <a:r>
              <a:rPr lang="it-IT" sz="2800" dirty="0"/>
              <a:t> essa non ci è bastata nei «salti della storia» […]. </a:t>
            </a:r>
            <a:r>
              <a:rPr lang="it-IT" sz="2800" b="1" dirty="0"/>
              <a:t>Ma</a:t>
            </a:r>
            <a:r>
              <a:rPr lang="it-IT" sz="2800" dirty="0"/>
              <a:t> ci è invece bastata nei periodi di sviluppo fisiologico del sistema</a:t>
            </a:r>
          </a:p>
        </p:txBody>
      </p:sp>
      <p:sp>
        <p:nvSpPr>
          <p:cNvPr id="2" name="CasellaDiTesto 1">
            <a:extLst>
              <a:ext uri="{FF2B5EF4-FFF2-40B4-BE49-F238E27FC236}">
                <a16:creationId xmlns:a16="http://schemas.microsoft.com/office/drawing/2014/main" id="{F9E030C5-CA30-4238-8B5E-29C75A66C569}"/>
              </a:ext>
            </a:extLst>
          </p:cNvPr>
          <p:cNvSpPr txBox="1"/>
          <p:nvPr/>
        </p:nvSpPr>
        <p:spPr>
          <a:xfrm>
            <a:off x="160605" y="3858789"/>
            <a:ext cx="11582400" cy="954107"/>
          </a:xfrm>
          <a:prstGeom prst="rect">
            <a:avLst/>
          </a:prstGeom>
          <a:noFill/>
        </p:spPr>
        <p:txBody>
          <a:bodyPr wrap="square" rtlCol="0">
            <a:spAutoFit/>
          </a:bodyPr>
          <a:lstStyle/>
          <a:p>
            <a:pPr algn="just"/>
            <a:r>
              <a:rPr lang="it-IT" sz="2800" b="1" dirty="0"/>
              <a:t>La definizione del problema è sottolineata dal connettivo esplicativo </a:t>
            </a:r>
            <a:r>
              <a:rPr lang="it-IT" sz="2800" b="1" i="1" dirty="0"/>
              <a:t>infatti</a:t>
            </a:r>
            <a:r>
              <a:rPr lang="it-IT" sz="2800" b="1" dirty="0"/>
              <a:t>:</a:t>
            </a:r>
          </a:p>
          <a:p>
            <a:pPr algn="just"/>
            <a:r>
              <a:rPr lang="it-IT" sz="2800" dirty="0"/>
              <a:t>Siamo tutti, </a:t>
            </a:r>
            <a:r>
              <a:rPr lang="it-IT" sz="2800" b="1" dirty="0"/>
              <a:t>infatti</a:t>
            </a:r>
            <a:r>
              <a:rPr lang="it-IT" sz="2800" dirty="0"/>
              <a:t>, dentro una simultanea prigionia</a:t>
            </a:r>
            <a:endParaRPr lang="it-IT" sz="2800" b="1" dirty="0"/>
          </a:p>
        </p:txBody>
      </p:sp>
      <p:sp>
        <p:nvSpPr>
          <p:cNvPr id="4" name="CasellaDiTesto 3">
            <a:extLst>
              <a:ext uri="{FF2B5EF4-FFF2-40B4-BE49-F238E27FC236}">
                <a16:creationId xmlns:a16="http://schemas.microsoft.com/office/drawing/2014/main" id="{60178E5E-4E4F-4B60-A463-F87651ECDD7C}"/>
              </a:ext>
            </a:extLst>
          </p:cNvPr>
          <p:cNvSpPr txBox="1"/>
          <p:nvPr/>
        </p:nvSpPr>
        <p:spPr>
          <a:xfrm>
            <a:off x="160605" y="5182843"/>
            <a:ext cx="11678530" cy="1384995"/>
          </a:xfrm>
          <a:prstGeom prst="rect">
            <a:avLst/>
          </a:prstGeom>
          <a:noFill/>
        </p:spPr>
        <p:txBody>
          <a:bodyPr wrap="square" rtlCol="0">
            <a:spAutoFit/>
          </a:bodyPr>
          <a:lstStyle/>
          <a:p>
            <a:pPr algn="just"/>
            <a:r>
              <a:rPr lang="it-IT" sz="2800" b="1" dirty="0"/>
              <a:t>La tesi sostenuta è sottolineata dal connettivo conclusivo </a:t>
            </a:r>
            <a:r>
              <a:rPr lang="it-IT" sz="2800" b="1" i="1" dirty="0"/>
              <a:t>allora</a:t>
            </a:r>
            <a:r>
              <a:rPr lang="it-IT" sz="2800" b="1" dirty="0"/>
              <a:t>:</a:t>
            </a:r>
          </a:p>
          <a:p>
            <a:pPr algn="just"/>
            <a:r>
              <a:rPr lang="it-IT" sz="2800" dirty="0"/>
              <a:t>Non sarebbe </a:t>
            </a:r>
            <a:r>
              <a:rPr lang="it-IT" sz="2800" b="1" dirty="0"/>
              <a:t>allora</a:t>
            </a:r>
            <a:r>
              <a:rPr lang="it-IT" sz="2800" dirty="0"/>
              <a:t> male, per evitare di incattivirci, confermare la nostra storia passata</a:t>
            </a:r>
            <a:endParaRPr lang="it-IT" sz="2800" b="1" dirty="0"/>
          </a:p>
        </p:txBody>
      </p:sp>
    </p:spTree>
    <p:extLst>
      <p:ext uri="{BB962C8B-B14F-4D97-AF65-F5344CB8AC3E}">
        <p14:creationId xmlns:p14="http://schemas.microsoft.com/office/powerpoint/2010/main" val="1312515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14532" y="315245"/>
            <a:ext cx="11408899" cy="4401205"/>
          </a:xfrm>
          <a:prstGeom prst="rect">
            <a:avLst/>
          </a:prstGeom>
          <a:noFill/>
        </p:spPr>
        <p:txBody>
          <a:bodyPr wrap="square" rtlCol="0">
            <a:spAutoFit/>
          </a:bodyPr>
          <a:lstStyle/>
          <a:p>
            <a:pPr algn="ctr"/>
            <a:r>
              <a:rPr lang="it-IT" sz="3200" b="1" dirty="0"/>
              <a:t>Riflessione sui coesivi</a:t>
            </a:r>
          </a:p>
          <a:p>
            <a:pPr algn="just"/>
            <a:endParaRPr lang="it-IT" sz="2000" b="1" dirty="0"/>
          </a:p>
          <a:p>
            <a:pPr algn="just"/>
            <a:r>
              <a:rPr lang="it-IT" sz="2800" dirty="0"/>
              <a:t>- più ansiosi della nostra </a:t>
            </a:r>
            <a:r>
              <a:rPr lang="it-IT" sz="2800" u="sng" dirty="0"/>
              <a:t>sicurezza</a:t>
            </a:r>
            <a:r>
              <a:rPr lang="it-IT" sz="2800" dirty="0"/>
              <a:t> e più smaniosi che </a:t>
            </a:r>
            <a:r>
              <a:rPr lang="it-IT" sz="2800" b="1" dirty="0"/>
              <a:t>essa</a:t>
            </a:r>
            <a:r>
              <a:rPr lang="it-IT" sz="2800" dirty="0"/>
              <a:t> ci venga garantita</a:t>
            </a:r>
          </a:p>
          <a:p>
            <a:pPr algn="just"/>
            <a:endParaRPr lang="it-IT" sz="800" b="1" dirty="0"/>
          </a:p>
          <a:p>
            <a:pPr algn="just"/>
            <a:r>
              <a:rPr lang="it-IT" sz="2800" dirty="0"/>
              <a:t>- Di fronte a </a:t>
            </a:r>
            <a:r>
              <a:rPr lang="it-IT" sz="2800" u="sng" dirty="0"/>
              <a:t>questa caratteristica nazionale</a:t>
            </a:r>
            <a:r>
              <a:rPr lang="it-IT" sz="2800" dirty="0"/>
              <a:t> di essere solo «uomini» e senza superiori identità, viene naturale la domanda se </a:t>
            </a:r>
            <a:r>
              <a:rPr lang="it-IT" sz="2800" b="1" dirty="0"/>
              <a:t>essa</a:t>
            </a:r>
            <a:r>
              <a:rPr lang="it-IT" sz="2800" dirty="0"/>
              <a:t> possa bastare nella travagliata storia di oggi. Certo </a:t>
            </a:r>
            <a:r>
              <a:rPr lang="it-IT" sz="2800" b="1" dirty="0"/>
              <a:t>essa</a:t>
            </a:r>
            <a:r>
              <a:rPr lang="it-IT" sz="2800" dirty="0"/>
              <a:t> non ci è bastata nei «salti della storia»</a:t>
            </a:r>
          </a:p>
          <a:p>
            <a:pPr algn="just"/>
            <a:endParaRPr lang="it-IT" sz="800" dirty="0"/>
          </a:p>
          <a:p>
            <a:pPr algn="just"/>
            <a:r>
              <a:rPr lang="it-IT" sz="2800" b="1" dirty="0"/>
              <a:t>- </a:t>
            </a:r>
            <a:r>
              <a:rPr lang="it-IT" sz="2800" dirty="0"/>
              <a:t>a prezzo di accettare qualche veemenza umana nell’abbordaggio politico al </a:t>
            </a:r>
            <a:r>
              <a:rPr lang="it-IT" sz="2800" b="1" dirty="0"/>
              <a:t>problema</a:t>
            </a:r>
            <a:r>
              <a:rPr lang="it-IT" sz="2800" dirty="0"/>
              <a:t> [«la crisi immigratoria»]</a:t>
            </a:r>
          </a:p>
          <a:p>
            <a:pPr algn="just"/>
            <a:endParaRPr lang="it-IT" sz="800" b="1" dirty="0"/>
          </a:p>
          <a:p>
            <a:pPr algn="just"/>
            <a:r>
              <a:rPr lang="it-IT" sz="2800" b="1" dirty="0"/>
              <a:t>- </a:t>
            </a:r>
            <a:r>
              <a:rPr lang="it-IT" sz="2800" u="sng" dirty="0"/>
              <a:t>questa dinamica</a:t>
            </a:r>
            <a:r>
              <a:rPr lang="it-IT" sz="2800" dirty="0"/>
              <a:t> spontanea della società </a:t>
            </a:r>
            <a:r>
              <a:rPr lang="it-IT" sz="2800" b="1" dirty="0"/>
              <a:t>l’</a:t>
            </a:r>
            <a:r>
              <a:rPr lang="it-IT" sz="2800" dirty="0"/>
              <a:t>abbiamo vista nascere</a:t>
            </a:r>
            <a:endParaRPr lang="it-IT" sz="2800" b="1" dirty="0"/>
          </a:p>
        </p:txBody>
      </p:sp>
      <p:sp>
        <p:nvSpPr>
          <p:cNvPr id="2" name="CasellaDiTesto 1">
            <a:extLst>
              <a:ext uri="{FF2B5EF4-FFF2-40B4-BE49-F238E27FC236}">
                <a16:creationId xmlns:a16="http://schemas.microsoft.com/office/drawing/2014/main" id="{68323C0E-A6B3-4841-9345-E0A8409F7955}"/>
              </a:ext>
            </a:extLst>
          </p:cNvPr>
          <p:cNvSpPr txBox="1"/>
          <p:nvPr/>
        </p:nvSpPr>
        <p:spPr>
          <a:xfrm>
            <a:off x="214532" y="4877660"/>
            <a:ext cx="11762936" cy="1815882"/>
          </a:xfrm>
          <a:prstGeom prst="rect">
            <a:avLst/>
          </a:prstGeom>
          <a:noFill/>
        </p:spPr>
        <p:txBody>
          <a:bodyPr wrap="square" rtlCol="0">
            <a:spAutoFit/>
          </a:bodyPr>
          <a:lstStyle/>
          <a:p>
            <a:r>
              <a:rPr lang="it-IT" sz="2800" b="1" dirty="0"/>
              <a:t>Esercizi di sostituzione:</a:t>
            </a:r>
          </a:p>
          <a:p>
            <a:r>
              <a:rPr lang="it-IT" sz="2800" dirty="0"/>
              <a:t>«Egli, nella straordinaria linearità della sua prosa». </a:t>
            </a:r>
          </a:p>
          <a:p>
            <a:r>
              <a:rPr lang="it-IT" sz="2800" dirty="0"/>
              <a:t>Era possibile usare un altro coesivo non pronominale? </a:t>
            </a:r>
          </a:p>
          <a:p>
            <a:r>
              <a:rPr lang="it-IT" sz="2800" i="1" dirty="0"/>
              <a:t>Lo scrittore, Lo scrittore milanese, L’autore</a:t>
            </a:r>
          </a:p>
        </p:txBody>
      </p:sp>
    </p:spTree>
    <p:extLst>
      <p:ext uri="{BB962C8B-B14F-4D97-AF65-F5344CB8AC3E}">
        <p14:creationId xmlns:p14="http://schemas.microsoft.com/office/powerpoint/2010/main" val="6872582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79009" y="320456"/>
            <a:ext cx="11692597" cy="6401753"/>
          </a:xfrm>
          <a:prstGeom prst="rect">
            <a:avLst/>
          </a:prstGeom>
          <a:noFill/>
        </p:spPr>
        <p:txBody>
          <a:bodyPr wrap="square" rtlCol="0">
            <a:spAutoFit/>
          </a:bodyPr>
          <a:lstStyle/>
          <a:p>
            <a:pPr algn="ctr"/>
            <a:r>
              <a:rPr lang="it-IT" sz="3200" b="1" dirty="0"/>
              <a:t>Riflessione sulla punteggiatura</a:t>
            </a:r>
          </a:p>
          <a:p>
            <a:pPr algn="ctr"/>
            <a:endParaRPr lang="it-IT" sz="2000" b="1" dirty="0"/>
          </a:p>
          <a:p>
            <a:pPr algn="just"/>
            <a:endParaRPr lang="it-IT" sz="800" b="1" dirty="0"/>
          </a:p>
          <a:p>
            <a:pPr algn="just"/>
            <a:r>
              <a:rPr lang="it-IT" sz="2800" b="1" dirty="0"/>
              <a:t>L’uso della virgola nelle relative</a:t>
            </a:r>
          </a:p>
          <a:p>
            <a:pPr algn="just"/>
            <a:endParaRPr lang="it-IT" sz="1400" b="1" dirty="0"/>
          </a:p>
          <a:p>
            <a:pPr algn="just"/>
            <a:r>
              <a:rPr lang="it-IT" sz="2800" b="1" dirty="0"/>
              <a:t>[Restrittive]</a:t>
            </a:r>
          </a:p>
          <a:p>
            <a:pPr algn="just"/>
            <a:r>
              <a:rPr lang="it-IT" sz="2800" dirty="0"/>
              <a:t>- vittime di un soggettivismo etico che è stato definito egolatrico</a:t>
            </a:r>
          </a:p>
          <a:p>
            <a:pPr algn="just"/>
            <a:r>
              <a:rPr lang="it-IT" sz="2800" dirty="0"/>
              <a:t>- quel carattere bonario e accomodante che ci ha fatto compagnia per secoli</a:t>
            </a:r>
          </a:p>
          <a:p>
            <a:pPr algn="just"/>
            <a:r>
              <a:rPr lang="it-IT" sz="2800" dirty="0"/>
              <a:t>- siamo ancora quella «società benevolente» che si legge in filigrana nella struttura dei Promessi Sposi </a:t>
            </a:r>
            <a:endParaRPr lang="it-IT" sz="2800" b="1" dirty="0"/>
          </a:p>
          <a:p>
            <a:pPr algn="just"/>
            <a:endParaRPr lang="it-IT" sz="2800" b="1" dirty="0"/>
          </a:p>
          <a:p>
            <a:pPr algn="just"/>
            <a:r>
              <a:rPr lang="it-IT" sz="2800" b="1" dirty="0"/>
              <a:t>[Esplicative]</a:t>
            </a:r>
          </a:p>
          <a:p>
            <a:pPr algn="just"/>
            <a:r>
              <a:rPr lang="it-IT" sz="2800" dirty="0"/>
              <a:t>- è utile tornare a Manzoni, che riteneva che la qualità benevola della nostra società </a:t>
            </a:r>
            <a:endParaRPr lang="it-IT" sz="2800" b="1" dirty="0"/>
          </a:p>
          <a:p>
            <a:pPr algn="just"/>
            <a:r>
              <a:rPr lang="it-IT" sz="2800" dirty="0"/>
              <a:t>- semplicemente di uomini, normali, che nel tempo hanno imparato a non cercare più alte e vibranti identità</a:t>
            </a:r>
            <a:endParaRPr lang="it-IT" sz="2800" b="1" dirty="0"/>
          </a:p>
        </p:txBody>
      </p:sp>
    </p:spTree>
    <p:extLst>
      <p:ext uri="{BB962C8B-B14F-4D97-AF65-F5344CB8AC3E}">
        <p14:creationId xmlns:p14="http://schemas.microsoft.com/office/powerpoint/2010/main" val="441673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00109" y="1083214"/>
            <a:ext cx="11591779" cy="3847207"/>
          </a:xfrm>
          <a:prstGeom prst="rect">
            <a:avLst/>
          </a:prstGeom>
          <a:noFill/>
        </p:spPr>
        <p:txBody>
          <a:bodyPr wrap="square" rtlCol="0">
            <a:spAutoFit/>
          </a:bodyPr>
          <a:lstStyle/>
          <a:p>
            <a:pPr algn="just"/>
            <a:r>
              <a:rPr lang="it-IT" sz="3000" dirty="0"/>
              <a:t>Il documento esordisce sintetizzando gli</a:t>
            </a:r>
            <a:r>
              <a:rPr lang="it-IT" sz="3000" b="1" dirty="0"/>
              <a:t> obiettivi della prova</a:t>
            </a:r>
            <a:r>
              <a:rPr lang="it-IT" sz="3000" dirty="0"/>
              <a:t>, che richiamano le </a:t>
            </a:r>
            <a:r>
              <a:rPr lang="it-IT" sz="3000" i="1" dirty="0"/>
              <a:t>Linee guida </a:t>
            </a:r>
            <a:r>
              <a:rPr lang="it-IT" sz="3000" dirty="0"/>
              <a:t>per l’istruzione tecnica e professionale e le </a:t>
            </a:r>
            <a:r>
              <a:rPr lang="it-IT" sz="3000" i="1" dirty="0"/>
              <a:t>Indicazioni nazionali</a:t>
            </a:r>
            <a:r>
              <a:rPr lang="it-IT" sz="3000" dirty="0"/>
              <a:t> per i licei:</a:t>
            </a:r>
          </a:p>
          <a:p>
            <a:pPr algn="just"/>
            <a:endParaRPr lang="it-IT" sz="1400" dirty="0"/>
          </a:p>
          <a:p>
            <a:pPr algn="just"/>
            <a:r>
              <a:rPr lang="it-IT" sz="3000" dirty="0"/>
              <a:t>Per la lingua, padroneggiare il patrimonio </a:t>
            </a:r>
            <a:r>
              <a:rPr lang="it-IT" sz="3000" b="1" dirty="0"/>
              <a:t>lessicale ed espressivo</a:t>
            </a:r>
            <a:r>
              <a:rPr lang="it-IT" sz="3000" dirty="0"/>
              <a:t> della lingua italiana secondo le esigenze comunicative dei vari </a:t>
            </a:r>
            <a:r>
              <a:rPr lang="it-IT" sz="3000" b="1" dirty="0"/>
              <a:t>contesti</a:t>
            </a:r>
            <a:r>
              <a:rPr lang="it-IT" sz="3000" dirty="0"/>
              <a:t>.</a:t>
            </a:r>
          </a:p>
          <a:p>
            <a:pPr algn="just"/>
            <a:endParaRPr lang="it-IT" sz="2000" b="1" dirty="0"/>
          </a:p>
          <a:p>
            <a:pPr algn="just"/>
            <a:r>
              <a:rPr lang="it-IT" sz="3000" dirty="0"/>
              <a:t>Per la letteratura, raggiungere un’adeguata </a:t>
            </a:r>
            <a:r>
              <a:rPr lang="it-IT" sz="3000" b="1" dirty="0"/>
              <a:t>competenza</a:t>
            </a:r>
            <a:r>
              <a:rPr lang="it-IT" sz="3000" dirty="0"/>
              <a:t> sull’evoluzione della civiltà artistica e letteraria italiana dall’</a:t>
            </a:r>
            <a:r>
              <a:rPr lang="it-IT" sz="3000" b="1" dirty="0"/>
              <a:t>Unità ad oggi</a:t>
            </a:r>
            <a:r>
              <a:rPr lang="it-IT" sz="3000" dirty="0"/>
              <a:t>.</a:t>
            </a:r>
          </a:p>
        </p:txBody>
      </p:sp>
      <p:sp>
        <p:nvSpPr>
          <p:cNvPr id="3" name="CasellaDiTesto 2">
            <a:extLst>
              <a:ext uri="{FF2B5EF4-FFF2-40B4-BE49-F238E27FC236}">
                <a16:creationId xmlns:a16="http://schemas.microsoft.com/office/drawing/2014/main" id="{7CA53460-8086-4018-B941-3D09F40D5FC0}"/>
              </a:ext>
            </a:extLst>
          </p:cNvPr>
          <p:cNvSpPr txBox="1"/>
          <p:nvPr/>
        </p:nvSpPr>
        <p:spPr>
          <a:xfrm>
            <a:off x="1041009" y="323557"/>
            <a:ext cx="10114671" cy="584775"/>
          </a:xfrm>
          <a:prstGeom prst="rect">
            <a:avLst/>
          </a:prstGeom>
          <a:noFill/>
        </p:spPr>
        <p:txBody>
          <a:bodyPr wrap="square" rtlCol="0">
            <a:spAutoFit/>
          </a:bodyPr>
          <a:lstStyle/>
          <a:p>
            <a:pPr algn="ctr"/>
            <a:r>
              <a:rPr lang="it-IT" sz="3200" b="1" dirty="0"/>
              <a:t>IL DOCUMENTO DI LAVORO ALLEGATO AL DECRETO</a:t>
            </a:r>
          </a:p>
        </p:txBody>
      </p:sp>
      <p:sp>
        <p:nvSpPr>
          <p:cNvPr id="4" name="CasellaDiTesto 3">
            <a:extLst>
              <a:ext uri="{FF2B5EF4-FFF2-40B4-BE49-F238E27FC236}">
                <a16:creationId xmlns:a16="http://schemas.microsoft.com/office/drawing/2014/main" id="{7FAD9636-F77D-4F87-B973-3E26CC122347}"/>
              </a:ext>
            </a:extLst>
          </p:cNvPr>
          <p:cNvSpPr txBox="1"/>
          <p:nvPr/>
        </p:nvSpPr>
        <p:spPr>
          <a:xfrm>
            <a:off x="300109" y="5036122"/>
            <a:ext cx="11591779" cy="1477328"/>
          </a:xfrm>
          <a:prstGeom prst="rect">
            <a:avLst/>
          </a:prstGeom>
          <a:noFill/>
        </p:spPr>
        <p:txBody>
          <a:bodyPr wrap="square" rtlCol="0">
            <a:spAutoFit/>
          </a:bodyPr>
          <a:lstStyle/>
          <a:p>
            <a:pPr algn="just"/>
            <a:r>
              <a:rPr lang="it-IT" sz="3000" dirty="0"/>
              <a:t>Il documento propone da subito una ripartizione tra </a:t>
            </a:r>
            <a:r>
              <a:rPr lang="it-IT" sz="3000" b="1" dirty="0"/>
              <a:t>competenze di base</a:t>
            </a:r>
            <a:r>
              <a:rPr lang="it-IT" sz="3000" dirty="0"/>
              <a:t>,</a:t>
            </a:r>
            <a:r>
              <a:rPr lang="it-IT" sz="3000" b="1" dirty="0"/>
              <a:t> </a:t>
            </a:r>
            <a:r>
              <a:rPr lang="it-IT" sz="3000" dirty="0"/>
              <a:t>valide per tutti gli indirizzi, e </a:t>
            </a:r>
            <a:r>
              <a:rPr lang="it-IT" sz="3000" b="1" dirty="0"/>
              <a:t>competenze specifiche</a:t>
            </a:r>
            <a:r>
              <a:rPr lang="it-IT" sz="3000" dirty="0"/>
              <a:t>, valide soprattutto per i licei.</a:t>
            </a:r>
          </a:p>
        </p:txBody>
      </p:sp>
    </p:spTree>
    <p:extLst>
      <p:ext uri="{BB962C8B-B14F-4D97-AF65-F5344CB8AC3E}">
        <p14:creationId xmlns:p14="http://schemas.microsoft.com/office/powerpoint/2010/main" val="210531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279009" y="320456"/>
            <a:ext cx="11692597" cy="2985433"/>
          </a:xfrm>
          <a:prstGeom prst="rect">
            <a:avLst/>
          </a:prstGeom>
          <a:noFill/>
        </p:spPr>
        <p:txBody>
          <a:bodyPr wrap="square" rtlCol="0">
            <a:spAutoFit/>
          </a:bodyPr>
          <a:lstStyle/>
          <a:p>
            <a:pPr algn="ctr"/>
            <a:r>
              <a:rPr lang="it-IT" sz="3200" b="1" dirty="0"/>
              <a:t>Riflessione sulla punteggiatura</a:t>
            </a:r>
          </a:p>
          <a:p>
            <a:pPr algn="ctr"/>
            <a:endParaRPr lang="it-IT" sz="800" b="1" dirty="0"/>
          </a:p>
          <a:p>
            <a:pPr algn="just"/>
            <a:r>
              <a:rPr lang="it-IT" sz="2800" b="1" dirty="0"/>
              <a:t>Uso del punto e virgola in due funzioni diverse:</a:t>
            </a:r>
          </a:p>
          <a:p>
            <a:pPr algn="just"/>
            <a:endParaRPr lang="it-IT" sz="800" b="1" dirty="0"/>
          </a:p>
          <a:p>
            <a:pPr algn="just"/>
            <a:r>
              <a:rPr lang="it-IT" sz="2800" b="1" dirty="0"/>
              <a:t>1) Per segnalare un cambiamento del tema, pur in continuità col ragionamento precedente </a:t>
            </a:r>
          </a:p>
          <a:p>
            <a:pPr algn="just"/>
            <a:r>
              <a:rPr lang="it-IT" sz="2800" dirty="0"/>
              <a:t>- Ci siamo sempre considerati «italiani brava gente», abbastanza aperti e generosi verso gli altri</a:t>
            </a:r>
            <a:r>
              <a:rPr lang="it-IT" sz="2800" b="1" dirty="0"/>
              <a:t>;</a:t>
            </a:r>
            <a:r>
              <a:rPr lang="it-IT" sz="2800" dirty="0"/>
              <a:t> ma oggi, rispetto al passato, siamo più ansiosi […]</a:t>
            </a:r>
          </a:p>
        </p:txBody>
      </p:sp>
      <p:sp>
        <p:nvSpPr>
          <p:cNvPr id="4" name="CasellaDiTesto 3">
            <a:extLst>
              <a:ext uri="{FF2B5EF4-FFF2-40B4-BE49-F238E27FC236}">
                <a16:creationId xmlns:a16="http://schemas.microsoft.com/office/drawing/2014/main" id="{06F59ED5-1E98-4853-8C77-54153F2A6D5E}"/>
              </a:ext>
            </a:extLst>
          </p:cNvPr>
          <p:cNvSpPr txBox="1"/>
          <p:nvPr/>
        </p:nvSpPr>
        <p:spPr>
          <a:xfrm>
            <a:off x="249701" y="3407918"/>
            <a:ext cx="11692597" cy="3231654"/>
          </a:xfrm>
          <a:prstGeom prst="rect">
            <a:avLst/>
          </a:prstGeom>
          <a:noFill/>
        </p:spPr>
        <p:txBody>
          <a:bodyPr wrap="square" rtlCol="0">
            <a:spAutoFit/>
          </a:bodyPr>
          <a:lstStyle/>
          <a:p>
            <a:pPr algn="just"/>
            <a:r>
              <a:rPr lang="it-IT" sz="2800" b="1" dirty="0"/>
              <a:t>2) Per separare i membri di un elenco complesso</a:t>
            </a:r>
          </a:p>
          <a:p>
            <a:pPr algn="just"/>
            <a:r>
              <a:rPr lang="it-IT" sz="2800" dirty="0"/>
              <a:t>- una simultanea prigionia: da un lato, di una tradizione buonista, rinfocolata costantemente da grandi e piccole autorità morali</a:t>
            </a:r>
            <a:r>
              <a:rPr lang="it-IT" sz="2800" b="1" dirty="0"/>
              <a:t>;</a:t>
            </a:r>
            <a:r>
              <a:rPr lang="it-IT" sz="2800" dirty="0"/>
              <a:t> e dall’altro, di un egoistico rifiuto di «altri da noi» e di ciò che turba il nostro vivere quotidiano.</a:t>
            </a:r>
            <a:endParaRPr lang="it-IT" sz="2800" b="1" dirty="0"/>
          </a:p>
          <a:p>
            <a:pPr algn="just"/>
            <a:endParaRPr lang="it-IT" sz="800" dirty="0"/>
          </a:p>
          <a:p>
            <a:pPr algn="just"/>
            <a:r>
              <a:rPr lang="it-IT" sz="2800" dirty="0"/>
              <a:t>- abbiamo dovuto far ricorso all’enfatizzazione identitaria: nel fare l’Unità</a:t>
            </a:r>
            <a:r>
              <a:rPr lang="it-IT" sz="2800" b="1" dirty="0"/>
              <a:t>;</a:t>
            </a:r>
            <a:r>
              <a:rPr lang="it-IT" sz="2800" dirty="0"/>
              <a:t> nel fare quattro guerre d’indipendenza</a:t>
            </a:r>
            <a:r>
              <a:rPr lang="it-IT" sz="2800" b="1" dirty="0"/>
              <a:t>;</a:t>
            </a:r>
            <a:r>
              <a:rPr lang="it-IT" sz="2800" dirty="0"/>
              <a:t> nel darci, subito dopo, un futuro di medio potere coloniale</a:t>
            </a:r>
            <a:r>
              <a:rPr lang="it-IT" sz="2800" b="1" dirty="0"/>
              <a:t>;</a:t>
            </a:r>
            <a:r>
              <a:rPr lang="it-IT" sz="2800" dirty="0"/>
              <a:t> nel parteggiare per le ambizioni imperiali del fascismo.</a:t>
            </a:r>
          </a:p>
        </p:txBody>
      </p:sp>
    </p:spTree>
    <p:extLst>
      <p:ext uri="{BB962C8B-B14F-4D97-AF65-F5344CB8AC3E}">
        <p14:creationId xmlns:p14="http://schemas.microsoft.com/office/powerpoint/2010/main" val="2608331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179362" y="1012322"/>
            <a:ext cx="11833275" cy="2246769"/>
          </a:xfrm>
          <a:prstGeom prst="rect">
            <a:avLst/>
          </a:prstGeom>
          <a:noFill/>
        </p:spPr>
        <p:txBody>
          <a:bodyPr wrap="square" rtlCol="0">
            <a:spAutoFit/>
          </a:bodyPr>
          <a:lstStyle/>
          <a:p>
            <a:pPr algn="just"/>
            <a:r>
              <a:rPr lang="it-IT" sz="2800" dirty="0"/>
              <a:t>Scelte lessicali </a:t>
            </a:r>
            <a:r>
              <a:rPr lang="it-IT" sz="2800" b="1" dirty="0"/>
              <a:t>non quotidiane</a:t>
            </a:r>
            <a:r>
              <a:rPr lang="it-IT" sz="2800" dirty="0"/>
              <a:t>, spesso decisamente </a:t>
            </a:r>
            <a:r>
              <a:rPr lang="it-IT" sz="2800" b="1" dirty="0"/>
              <a:t>sostenute</a:t>
            </a:r>
            <a:r>
              <a:rPr lang="it-IT" sz="2800" dirty="0"/>
              <a:t>:</a:t>
            </a:r>
          </a:p>
          <a:p>
            <a:pPr algn="just"/>
            <a:endParaRPr lang="it-IT" sz="800" dirty="0"/>
          </a:p>
          <a:p>
            <a:pPr algn="just"/>
            <a:r>
              <a:rPr lang="it-IT" sz="2600" i="1" dirty="0"/>
              <a:t>pugnace</a:t>
            </a:r>
            <a:r>
              <a:rPr lang="it-IT" sz="2600" dirty="0"/>
              <a:t> ‘bellicoso’</a:t>
            </a:r>
          </a:p>
          <a:p>
            <a:pPr algn="just"/>
            <a:r>
              <a:rPr lang="it-IT" sz="2600" i="1" dirty="0"/>
              <a:t>adattativo</a:t>
            </a:r>
            <a:r>
              <a:rPr lang="it-IT" sz="2600" dirty="0"/>
              <a:t> ‘che si adatta all’ambiente’ (lessico della biologia e della sociologia)</a:t>
            </a:r>
          </a:p>
          <a:p>
            <a:pPr algn="just"/>
            <a:r>
              <a:rPr lang="it-IT" sz="2600" i="1" dirty="0"/>
              <a:t>soggettivismo etico egolatrico ‘</a:t>
            </a:r>
            <a:r>
              <a:rPr lang="it-IT" sz="2600" dirty="0"/>
              <a:t>atteggiamento morale basato sull’adorazione dell’io’ </a:t>
            </a:r>
          </a:p>
          <a:p>
            <a:pPr algn="just"/>
            <a:r>
              <a:rPr lang="it-IT" sz="2600" dirty="0"/>
              <a:t>                                                       (lessico della filosofia e della psicologia)</a:t>
            </a:r>
          </a:p>
        </p:txBody>
      </p:sp>
      <p:sp>
        <p:nvSpPr>
          <p:cNvPr id="2" name="CasellaDiTesto 1">
            <a:extLst>
              <a:ext uri="{FF2B5EF4-FFF2-40B4-BE49-F238E27FC236}">
                <a16:creationId xmlns:a16="http://schemas.microsoft.com/office/drawing/2014/main" id="{312F3F7C-D101-44B5-A4B8-B878176DD7FA}"/>
              </a:ext>
            </a:extLst>
          </p:cNvPr>
          <p:cNvSpPr txBox="1"/>
          <p:nvPr/>
        </p:nvSpPr>
        <p:spPr>
          <a:xfrm>
            <a:off x="1505244" y="309490"/>
            <a:ext cx="8356209" cy="584775"/>
          </a:xfrm>
          <a:prstGeom prst="rect">
            <a:avLst/>
          </a:prstGeom>
          <a:noFill/>
        </p:spPr>
        <p:txBody>
          <a:bodyPr wrap="square" rtlCol="0">
            <a:spAutoFit/>
          </a:bodyPr>
          <a:lstStyle/>
          <a:p>
            <a:pPr algn="ctr"/>
            <a:r>
              <a:rPr lang="it-IT" sz="3200" b="1" dirty="0"/>
              <a:t>Riflessione sul lessico</a:t>
            </a:r>
          </a:p>
        </p:txBody>
      </p:sp>
      <p:sp>
        <p:nvSpPr>
          <p:cNvPr id="4" name="CasellaDiTesto 3">
            <a:extLst>
              <a:ext uri="{FF2B5EF4-FFF2-40B4-BE49-F238E27FC236}">
                <a16:creationId xmlns:a16="http://schemas.microsoft.com/office/drawing/2014/main" id="{7DB795E6-FBE5-4EC7-8283-842250099538}"/>
              </a:ext>
            </a:extLst>
          </p:cNvPr>
          <p:cNvSpPr txBox="1"/>
          <p:nvPr/>
        </p:nvSpPr>
        <p:spPr>
          <a:xfrm>
            <a:off x="179362" y="5322458"/>
            <a:ext cx="11833274" cy="1446550"/>
          </a:xfrm>
          <a:prstGeom prst="rect">
            <a:avLst/>
          </a:prstGeom>
          <a:noFill/>
        </p:spPr>
        <p:txBody>
          <a:bodyPr wrap="square" rtlCol="0">
            <a:spAutoFit/>
          </a:bodyPr>
          <a:lstStyle/>
          <a:p>
            <a:r>
              <a:rPr lang="it-IT" sz="2800" dirty="0"/>
              <a:t>Espressioni inconsuete, stilisticamente marcate:</a:t>
            </a:r>
          </a:p>
          <a:p>
            <a:endParaRPr lang="it-IT" sz="800" dirty="0"/>
          </a:p>
          <a:p>
            <a:pPr algn="just"/>
            <a:r>
              <a:rPr lang="it-IT" sz="2600" i="1" dirty="0"/>
              <a:t>simultanea prigionia</a:t>
            </a:r>
          </a:p>
          <a:p>
            <a:pPr algn="just"/>
            <a:r>
              <a:rPr lang="it-IT" sz="2600" i="1" dirty="0"/>
              <a:t>con qualche veemenza umana </a:t>
            </a:r>
            <a:r>
              <a:rPr lang="it-IT" sz="2600" dirty="0"/>
              <a:t>‘senza troppo riguardo per gli aspetti umanitari’ </a:t>
            </a:r>
          </a:p>
        </p:txBody>
      </p:sp>
      <p:sp>
        <p:nvSpPr>
          <p:cNvPr id="5" name="CasellaDiTesto 4">
            <a:extLst>
              <a:ext uri="{FF2B5EF4-FFF2-40B4-BE49-F238E27FC236}">
                <a16:creationId xmlns:a16="http://schemas.microsoft.com/office/drawing/2014/main" id="{93DA0E3E-DB60-49E4-A7A6-7077D09FB599}"/>
              </a:ext>
            </a:extLst>
          </p:cNvPr>
          <p:cNvSpPr txBox="1"/>
          <p:nvPr/>
        </p:nvSpPr>
        <p:spPr>
          <a:xfrm>
            <a:off x="179363" y="3259091"/>
            <a:ext cx="11833274" cy="1846659"/>
          </a:xfrm>
          <a:prstGeom prst="rect">
            <a:avLst/>
          </a:prstGeom>
          <a:noFill/>
        </p:spPr>
        <p:txBody>
          <a:bodyPr wrap="square" rtlCol="0">
            <a:spAutoFit/>
          </a:bodyPr>
          <a:lstStyle/>
          <a:p>
            <a:pPr algn="just"/>
            <a:r>
              <a:rPr lang="it-IT" sz="2800" dirty="0"/>
              <a:t>Alcune parole sono usate nel loro significato traslato:</a:t>
            </a:r>
          </a:p>
          <a:p>
            <a:pPr algn="just"/>
            <a:endParaRPr lang="it-IT" sz="800" dirty="0"/>
          </a:p>
          <a:p>
            <a:pPr algn="just"/>
            <a:r>
              <a:rPr lang="it-IT" sz="2600" i="1" dirty="0"/>
              <a:t>abbordaggio</a:t>
            </a:r>
            <a:r>
              <a:rPr lang="it-IT" sz="2600" dirty="0"/>
              <a:t> ‘approccio, modo di affrontare’</a:t>
            </a:r>
            <a:endParaRPr lang="it-IT" sz="2600" i="1" dirty="0"/>
          </a:p>
          <a:p>
            <a:pPr algn="just"/>
            <a:r>
              <a:rPr lang="it-IT" sz="2600" i="1" dirty="0"/>
              <a:t>rinfocolata</a:t>
            </a:r>
            <a:r>
              <a:rPr lang="it-IT" sz="2600" dirty="0"/>
              <a:t> ‘ridestata, riaccesa’</a:t>
            </a:r>
          </a:p>
          <a:p>
            <a:pPr algn="just"/>
            <a:r>
              <a:rPr lang="it-IT" sz="2600" i="1" dirty="0"/>
              <a:t>vibrante</a:t>
            </a:r>
            <a:r>
              <a:rPr lang="it-IT" sz="2600" dirty="0"/>
              <a:t> ‘energico, possente, vigoroso’ (con velata ironia: </a:t>
            </a:r>
            <a:r>
              <a:rPr lang="it-IT" sz="2600" i="1" dirty="0"/>
              <a:t>più alte e vibranti identità</a:t>
            </a:r>
            <a:r>
              <a:rPr lang="it-IT" sz="2600" dirty="0"/>
              <a:t>)</a:t>
            </a:r>
          </a:p>
        </p:txBody>
      </p:sp>
    </p:spTree>
    <p:extLst>
      <p:ext uri="{BB962C8B-B14F-4D97-AF65-F5344CB8AC3E}">
        <p14:creationId xmlns:p14="http://schemas.microsoft.com/office/powerpoint/2010/main" val="1615340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133643" y="1074509"/>
            <a:ext cx="11408899" cy="3539430"/>
          </a:xfrm>
          <a:prstGeom prst="rect">
            <a:avLst/>
          </a:prstGeom>
          <a:noFill/>
        </p:spPr>
        <p:txBody>
          <a:bodyPr wrap="square" rtlCol="0">
            <a:spAutoFit/>
          </a:bodyPr>
          <a:lstStyle/>
          <a:p>
            <a:pPr algn="just"/>
            <a:r>
              <a:rPr lang="it-IT" sz="3000" dirty="0"/>
              <a:t>Un’analisi più fine potrebbe tener conto delle scelte lessicali legate all’argomentazione. </a:t>
            </a:r>
          </a:p>
          <a:p>
            <a:pPr algn="just"/>
            <a:r>
              <a:rPr lang="it-IT" sz="3000" dirty="0"/>
              <a:t>Nel sostenere la tesi che uno dei caratteri descritti è quello naturale, si usa la metafora biologica:</a:t>
            </a:r>
          </a:p>
          <a:p>
            <a:pPr algn="just"/>
            <a:endParaRPr lang="it-IT" sz="1600" b="1" dirty="0"/>
          </a:p>
          <a:p>
            <a:pPr algn="just"/>
            <a:r>
              <a:rPr lang="it-IT" sz="2800" b="1" i="1" dirty="0"/>
              <a:t>- </a:t>
            </a:r>
            <a:r>
              <a:rPr lang="it-IT" sz="2800" i="1" dirty="0"/>
              <a:t>ci è invece bastata nei periodi di </a:t>
            </a:r>
            <a:r>
              <a:rPr lang="it-IT" sz="2800" i="1" u="sng" dirty="0"/>
              <a:t>sviluppo fisiologico del sistema</a:t>
            </a:r>
            <a:endParaRPr lang="it-IT" sz="2800" b="1" i="1" u="sng" dirty="0"/>
          </a:p>
          <a:p>
            <a:pPr algn="just"/>
            <a:r>
              <a:rPr lang="it-IT" sz="2800" b="1" i="1" dirty="0"/>
              <a:t>- </a:t>
            </a:r>
            <a:r>
              <a:rPr lang="it-IT" sz="2800" i="1" dirty="0"/>
              <a:t>questa </a:t>
            </a:r>
            <a:r>
              <a:rPr lang="it-IT" sz="2800" i="1" u="sng" dirty="0"/>
              <a:t>dinamica spontanea </a:t>
            </a:r>
            <a:r>
              <a:rPr lang="it-IT" sz="2800" i="1" dirty="0"/>
              <a:t>della società l’abbiamo vista </a:t>
            </a:r>
            <a:r>
              <a:rPr lang="it-IT" sz="2800" i="1" u="sng" dirty="0"/>
              <a:t>nascere e crescere </a:t>
            </a:r>
            <a:r>
              <a:rPr lang="it-IT" sz="2800" i="1" dirty="0"/>
              <a:t>insieme alla nascita ed alla crescita delle regole democratiche</a:t>
            </a:r>
          </a:p>
        </p:txBody>
      </p:sp>
      <p:sp>
        <p:nvSpPr>
          <p:cNvPr id="4" name="CasellaDiTesto 3">
            <a:extLst>
              <a:ext uri="{FF2B5EF4-FFF2-40B4-BE49-F238E27FC236}">
                <a16:creationId xmlns:a16="http://schemas.microsoft.com/office/drawing/2014/main" id="{EE61BD43-496D-45E4-B0D6-804C4AFC2507}"/>
              </a:ext>
            </a:extLst>
          </p:cNvPr>
          <p:cNvSpPr txBox="1"/>
          <p:nvPr/>
        </p:nvSpPr>
        <p:spPr>
          <a:xfrm>
            <a:off x="1505244" y="309490"/>
            <a:ext cx="8356209" cy="584775"/>
          </a:xfrm>
          <a:prstGeom prst="rect">
            <a:avLst/>
          </a:prstGeom>
          <a:noFill/>
        </p:spPr>
        <p:txBody>
          <a:bodyPr wrap="square" rtlCol="0">
            <a:spAutoFit/>
          </a:bodyPr>
          <a:lstStyle/>
          <a:p>
            <a:pPr algn="ctr"/>
            <a:r>
              <a:rPr lang="it-IT" sz="3200" b="1" dirty="0"/>
              <a:t>Riflessione sul lessico</a:t>
            </a:r>
          </a:p>
        </p:txBody>
      </p:sp>
      <p:sp>
        <p:nvSpPr>
          <p:cNvPr id="2" name="CasellaDiTesto 1">
            <a:extLst>
              <a:ext uri="{FF2B5EF4-FFF2-40B4-BE49-F238E27FC236}">
                <a16:creationId xmlns:a16="http://schemas.microsoft.com/office/drawing/2014/main" id="{4673165D-A9B4-40A6-A941-C4ED54163A24}"/>
              </a:ext>
            </a:extLst>
          </p:cNvPr>
          <p:cNvSpPr txBox="1"/>
          <p:nvPr/>
        </p:nvSpPr>
        <p:spPr>
          <a:xfrm>
            <a:off x="133643" y="4655878"/>
            <a:ext cx="11641015" cy="2154436"/>
          </a:xfrm>
          <a:prstGeom prst="rect">
            <a:avLst/>
          </a:prstGeom>
          <a:noFill/>
        </p:spPr>
        <p:txBody>
          <a:bodyPr wrap="square" rtlCol="0">
            <a:spAutoFit/>
          </a:bodyPr>
          <a:lstStyle/>
          <a:p>
            <a:pPr algn="just"/>
            <a:r>
              <a:rPr lang="it-IT" sz="3000" dirty="0"/>
              <a:t>L’altro carattere è legato a scelte lessicali connotate negativamente:</a:t>
            </a:r>
          </a:p>
          <a:p>
            <a:pPr algn="just"/>
            <a:endParaRPr lang="it-IT" sz="1600" dirty="0"/>
          </a:p>
          <a:p>
            <a:pPr algn="just"/>
            <a:r>
              <a:rPr lang="it-IT" sz="2800" i="1" dirty="0"/>
              <a:t>- tentazione muscolare</a:t>
            </a:r>
          </a:p>
          <a:p>
            <a:pPr algn="just"/>
            <a:r>
              <a:rPr lang="it-IT" sz="2800" i="1" dirty="0"/>
              <a:t>- far ricorso all’enfatizzazione identitaria</a:t>
            </a:r>
          </a:p>
          <a:p>
            <a:pPr algn="just"/>
            <a:r>
              <a:rPr lang="it-IT" sz="2800" i="1" dirty="0"/>
              <a:t>- fughe in avanti</a:t>
            </a:r>
          </a:p>
        </p:txBody>
      </p:sp>
    </p:spTree>
    <p:extLst>
      <p:ext uri="{BB962C8B-B14F-4D97-AF65-F5344CB8AC3E}">
        <p14:creationId xmlns:p14="http://schemas.microsoft.com/office/powerpoint/2010/main" val="409506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45B33646-D08C-41E9-B63C-4C0D8BAA4784}"/>
              </a:ext>
            </a:extLst>
          </p:cNvPr>
          <p:cNvSpPr txBox="1"/>
          <p:nvPr/>
        </p:nvSpPr>
        <p:spPr>
          <a:xfrm>
            <a:off x="0" y="1099080"/>
            <a:ext cx="12191999" cy="5632311"/>
          </a:xfrm>
          <a:prstGeom prst="rect">
            <a:avLst/>
          </a:prstGeom>
          <a:noFill/>
        </p:spPr>
        <p:txBody>
          <a:bodyPr wrap="square" rtlCol="0">
            <a:spAutoFit/>
          </a:bodyPr>
          <a:lstStyle/>
          <a:p>
            <a:pPr algn="just"/>
            <a:r>
              <a:rPr lang="it-IT" sz="2800" dirty="0"/>
              <a:t>Luca </a:t>
            </a:r>
            <a:r>
              <a:rPr lang="it-IT" sz="2800" dirty="0" err="1"/>
              <a:t>Serianni</a:t>
            </a:r>
            <a:r>
              <a:rPr lang="it-IT" sz="2800" dirty="0"/>
              <a:t>, </a:t>
            </a:r>
            <a:r>
              <a:rPr lang="it-IT" sz="2800" i="1" dirty="0"/>
              <a:t>Italiani scritti</a:t>
            </a:r>
            <a:r>
              <a:rPr lang="it-IT" sz="2800" dirty="0"/>
              <a:t>, Bologna, Il Mulino, 2012.</a:t>
            </a:r>
          </a:p>
          <a:p>
            <a:pPr algn="just"/>
            <a:endParaRPr lang="it-IT" sz="1600" dirty="0"/>
          </a:p>
          <a:p>
            <a:pPr algn="just"/>
            <a:r>
              <a:rPr lang="it-IT" sz="2800" dirty="0"/>
              <a:t>Luca </a:t>
            </a:r>
            <a:r>
              <a:rPr lang="it-IT" sz="2800" dirty="0" err="1"/>
              <a:t>Serianni</a:t>
            </a:r>
            <a:r>
              <a:rPr lang="it-IT" sz="2800" dirty="0"/>
              <a:t>, Giuseppe Benedetti, </a:t>
            </a:r>
            <a:r>
              <a:rPr lang="it-IT" sz="2800" i="1" dirty="0"/>
              <a:t>Scritti sui banchi. L’italiano a scuola tra alunni e insegnanti</a:t>
            </a:r>
            <a:r>
              <a:rPr lang="it-IT" sz="2800" dirty="0"/>
              <a:t>, Roma, Carocci, 2009.</a:t>
            </a:r>
          </a:p>
          <a:p>
            <a:pPr algn="just"/>
            <a:endParaRPr lang="it-IT" sz="1600" dirty="0"/>
          </a:p>
          <a:p>
            <a:pPr algn="just"/>
            <a:r>
              <a:rPr lang="it-IT" sz="2800" dirty="0"/>
              <a:t>Luca </a:t>
            </a:r>
            <a:r>
              <a:rPr lang="it-IT" sz="2800" dirty="0" err="1"/>
              <a:t>Serianni</a:t>
            </a:r>
            <a:r>
              <a:rPr lang="it-IT" sz="2800" i="1" dirty="0"/>
              <a:t>, Leggere scrivere argomentare. Prove ragionate di scrittura, </a:t>
            </a:r>
            <a:r>
              <a:rPr lang="it-IT" sz="2800" dirty="0"/>
              <a:t>Roma-Bari, Laterza, 2013.</a:t>
            </a:r>
          </a:p>
          <a:p>
            <a:pPr algn="just"/>
            <a:endParaRPr lang="it-IT" sz="1600" dirty="0"/>
          </a:p>
          <a:p>
            <a:pPr algn="just"/>
            <a:r>
              <a:rPr lang="it-IT" sz="2800" dirty="0"/>
              <a:t>Fabio Rossi, Fabio Ruggiano, </a:t>
            </a:r>
            <a:r>
              <a:rPr lang="it-IT" sz="2800" i="1" dirty="0"/>
              <a:t>Esercizi di scrittura per la scuola e l’università</a:t>
            </a:r>
            <a:r>
              <a:rPr lang="it-IT" sz="2800" dirty="0"/>
              <a:t>, Roma, Carocci, 2015.</a:t>
            </a:r>
            <a:endParaRPr lang="it-IT" sz="2800" i="1" dirty="0"/>
          </a:p>
          <a:p>
            <a:pPr algn="just"/>
            <a:endParaRPr lang="it-IT" sz="1600" i="1" dirty="0"/>
          </a:p>
          <a:p>
            <a:pPr algn="just"/>
            <a:r>
              <a:rPr lang="it-IT" sz="2800" dirty="0"/>
              <a:t>Luisa </a:t>
            </a:r>
            <a:r>
              <a:rPr lang="it-IT" sz="2800" dirty="0" err="1"/>
              <a:t>Carrada</a:t>
            </a:r>
            <a:r>
              <a:rPr lang="it-IT" sz="2800" dirty="0"/>
              <a:t>, Claudia </a:t>
            </a:r>
            <a:r>
              <a:rPr lang="it-IT" sz="2800" dirty="0" err="1"/>
              <a:t>Trequadrini</a:t>
            </a:r>
            <a:r>
              <a:rPr lang="it-IT" sz="2800" dirty="0"/>
              <a:t>, </a:t>
            </a:r>
            <a:r>
              <a:rPr lang="it-IT" sz="2800" i="1" dirty="0"/>
              <a:t>Studio, dunque scrivo</a:t>
            </a:r>
            <a:r>
              <a:rPr lang="it-IT" sz="2800" dirty="0"/>
              <a:t>, Bologna, Zanichelli, 2015.</a:t>
            </a:r>
          </a:p>
          <a:p>
            <a:pPr algn="just"/>
            <a:endParaRPr lang="it-IT" sz="1600" dirty="0"/>
          </a:p>
          <a:p>
            <a:pPr algn="just"/>
            <a:r>
              <a:rPr lang="it-IT" sz="2800" dirty="0"/>
              <a:t>Giuseppe Antonelli, Emiliano Picchiorri, </a:t>
            </a:r>
            <a:r>
              <a:rPr lang="it-IT" sz="2800" i="1" dirty="0"/>
              <a:t>L’italiano, gli italiani</a:t>
            </a:r>
            <a:r>
              <a:rPr lang="it-IT" sz="2800" dirty="0"/>
              <a:t>. </a:t>
            </a:r>
            <a:r>
              <a:rPr lang="it-IT" sz="2800" i="1" dirty="0"/>
              <a:t>Norma, usi, strategie testuali</a:t>
            </a:r>
            <a:r>
              <a:rPr lang="it-IT" sz="2800" dirty="0"/>
              <a:t>, Milano, Mondadori </a:t>
            </a:r>
            <a:r>
              <a:rPr lang="it-IT" sz="2800" dirty="0" err="1"/>
              <a:t>education</a:t>
            </a:r>
            <a:r>
              <a:rPr lang="it-IT" sz="2800" dirty="0"/>
              <a:t>, 2016.</a:t>
            </a:r>
          </a:p>
        </p:txBody>
      </p:sp>
      <p:sp>
        <p:nvSpPr>
          <p:cNvPr id="2" name="CasellaDiTesto 1">
            <a:extLst>
              <a:ext uri="{FF2B5EF4-FFF2-40B4-BE49-F238E27FC236}">
                <a16:creationId xmlns:a16="http://schemas.microsoft.com/office/drawing/2014/main" id="{312F3F7C-D101-44B5-A4B8-B878176DD7FA}"/>
              </a:ext>
            </a:extLst>
          </p:cNvPr>
          <p:cNvSpPr txBox="1"/>
          <p:nvPr/>
        </p:nvSpPr>
        <p:spPr>
          <a:xfrm>
            <a:off x="1463040" y="337624"/>
            <a:ext cx="8356209" cy="584775"/>
          </a:xfrm>
          <a:prstGeom prst="rect">
            <a:avLst/>
          </a:prstGeom>
          <a:noFill/>
        </p:spPr>
        <p:txBody>
          <a:bodyPr wrap="square" rtlCol="0">
            <a:spAutoFit/>
          </a:bodyPr>
          <a:lstStyle/>
          <a:p>
            <a:pPr algn="ctr"/>
            <a:r>
              <a:rPr lang="it-IT" sz="3200" b="1" dirty="0"/>
              <a:t>SUGGERIMENTI BIBLIOGRAFICI</a:t>
            </a:r>
          </a:p>
        </p:txBody>
      </p:sp>
    </p:spTree>
    <p:extLst>
      <p:ext uri="{BB962C8B-B14F-4D97-AF65-F5344CB8AC3E}">
        <p14:creationId xmlns:p14="http://schemas.microsoft.com/office/powerpoint/2010/main" val="62133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66467" y="421572"/>
            <a:ext cx="11535508" cy="3108543"/>
          </a:xfrm>
          <a:prstGeom prst="rect">
            <a:avLst/>
          </a:prstGeom>
          <a:noFill/>
        </p:spPr>
        <p:txBody>
          <a:bodyPr wrap="square" rtlCol="0">
            <a:spAutoFit/>
          </a:bodyPr>
          <a:lstStyle/>
          <a:p>
            <a:pPr algn="ctr"/>
            <a:r>
              <a:rPr lang="it-IT" sz="3200" b="1" dirty="0"/>
              <a:t>COMPETENZE DI BASE</a:t>
            </a:r>
          </a:p>
          <a:p>
            <a:pPr algn="ctr"/>
            <a:endParaRPr lang="it-IT" sz="2000" b="1" dirty="0"/>
          </a:p>
          <a:p>
            <a:pPr marL="514350" indent="-514350" algn="just">
              <a:buAutoNum type="arabicParenR"/>
            </a:pPr>
            <a:r>
              <a:rPr lang="it-IT" sz="3000" dirty="0"/>
              <a:t>Padronanza </a:t>
            </a:r>
            <a:r>
              <a:rPr lang="it-IT" sz="3000" b="1" dirty="0"/>
              <a:t>grammaticale</a:t>
            </a:r>
          </a:p>
          <a:p>
            <a:pPr marL="514350" indent="-514350" algn="just">
              <a:buAutoNum type="arabicParenR"/>
            </a:pPr>
            <a:endParaRPr lang="it-IT" sz="800" b="1" dirty="0"/>
          </a:p>
          <a:p>
            <a:pPr marL="514350" indent="-514350" algn="just">
              <a:buAutoNum type="arabicParenR"/>
            </a:pPr>
            <a:r>
              <a:rPr lang="it-IT" sz="3000" dirty="0"/>
              <a:t>Capacità di costruire un testo </a:t>
            </a:r>
            <a:r>
              <a:rPr lang="it-IT" sz="3000" b="1" dirty="0"/>
              <a:t>coerente e coeso</a:t>
            </a:r>
          </a:p>
          <a:p>
            <a:pPr marL="514350" indent="-514350" algn="just">
              <a:buAutoNum type="arabicParenR"/>
            </a:pPr>
            <a:endParaRPr lang="it-IT" sz="800" b="1" dirty="0"/>
          </a:p>
          <a:p>
            <a:pPr marL="514350" indent="-514350" algn="just">
              <a:buAutoNum type="arabicParenR"/>
            </a:pPr>
            <a:r>
              <a:rPr lang="it-IT" sz="3000" dirty="0"/>
              <a:t>Capacità di usare l’</a:t>
            </a:r>
            <a:r>
              <a:rPr lang="it-IT" sz="3000" b="1" dirty="0"/>
              <a:t>interpunzione</a:t>
            </a:r>
          </a:p>
          <a:p>
            <a:pPr marL="514350" indent="-514350" algn="just">
              <a:buAutoNum type="arabicParenR"/>
            </a:pPr>
            <a:endParaRPr lang="it-IT" sz="800" b="1" dirty="0"/>
          </a:p>
          <a:p>
            <a:pPr marL="514350" indent="-514350" algn="just">
              <a:buAutoNum type="arabicParenR"/>
            </a:pPr>
            <a:r>
              <a:rPr lang="it-IT" sz="3000" dirty="0"/>
              <a:t>Dominio del </a:t>
            </a:r>
            <a:r>
              <a:rPr lang="it-IT" sz="3000" b="1" dirty="0"/>
              <a:t>lessico</a:t>
            </a:r>
          </a:p>
        </p:txBody>
      </p:sp>
      <p:sp>
        <p:nvSpPr>
          <p:cNvPr id="3" name="CasellaDiTesto 2">
            <a:extLst>
              <a:ext uri="{FF2B5EF4-FFF2-40B4-BE49-F238E27FC236}">
                <a16:creationId xmlns:a16="http://schemas.microsoft.com/office/drawing/2014/main" id="{26963FC5-FEED-4AD3-B735-D4BDD0BE1BFA}"/>
              </a:ext>
            </a:extLst>
          </p:cNvPr>
          <p:cNvSpPr txBox="1"/>
          <p:nvPr/>
        </p:nvSpPr>
        <p:spPr>
          <a:xfrm>
            <a:off x="166467" y="3780692"/>
            <a:ext cx="11859065" cy="2862322"/>
          </a:xfrm>
          <a:prstGeom prst="rect">
            <a:avLst/>
          </a:prstGeom>
          <a:noFill/>
        </p:spPr>
        <p:txBody>
          <a:bodyPr wrap="square" rtlCol="0">
            <a:spAutoFit/>
          </a:bodyPr>
          <a:lstStyle/>
          <a:p>
            <a:pPr algn="just"/>
            <a:r>
              <a:rPr lang="it-IT" sz="3000" dirty="0"/>
              <a:t>Osservazioni:</a:t>
            </a:r>
          </a:p>
          <a:p>
            <a:pPr marL="457200" indent="-457200" algn="just">
              <a:buFontTx/>
              <a:buChar char="-"/>
            </a:pPr>
            <a:r>
              <a:rPr lang="it-IT" sz="3000" dirty="0"/>
              <a:t>Non si dà peso alla componente tassonomico-classificatoria.</a:t>
            </a:r>
          </a:p>
          <a:p>
            <a:pPr marL="457200" indent="-457200" algn="just">
              <a:buFontTx/>
              <a:buChar char="-"/>
            </a:pPr>
            <a:r>
              <a:rPr lang="it-IT" sz="3000" dirty="0"/>
              <a:t>Si punta l’accento sulla capacità </a:t>
            </a:r>
            <a:r>
              <a:rPr lang="it-IT" sz="3000" b="1" dirty="0"/>
              <a:t>operativa</a:t>
            </a:r>
            <a:r>
              <a:rPr lang="it-IT" sz="3000" dirty="0"/>
              <a:t> </a:t>
            </a:r>
            <a:r>
              <a:rPr lang="it-IT" sz="3000" i="1" dirty="0"/>
              <a:t>(costruire</a:t>
            </a:r>
            <a:r>
              <a:rPr lang="it-IT" sz="3000" dirty="0"/>
              <a:t>, </a:t>
            </a:r>
            <a:r>
              <a:rPr lang="it-IT" sz="3000" i="1" dirty="0"/>
              <a:t>usare).</a:t>
            </a:r>
          </a:p>
          <a:p>
            <a:pPr marL="457200" indent="-457200" algn="just">
              <a:buFontTx/>
              <a:buChar char="-"/>
            </a:pPr>
            <a:r>
              <a:rPr lang="it-IT" sz="3000" dirty="0"/>
              <a:t>Si dà importanza agli aspetti </a:t>
            </a:r>
            <a:r>
              <a:rPr lang="it-IT" sz="3000" b="1" dirty="0"/>
              <a:t>testuali</a:t>
            </a:r>
            <a:r>
              <a:rPr lang="it-IT" sz="3000" dirty="0"/>
              <a:t>: coerenza e coesione.</a:t>
            </a:r>
          </a:p>
          <a:p>
            <a:pPr marL="457200" indent="-457200" algn="just">
              <a:buFontTx/>
              <a:buChar char="-"/>
            </a:pPr>
            <a:r>
              <a:rPr lang="it-IT" sz="3000" dirty="0"/>
              <a:t>Si dà importanza a un settore trascurato nella scuola del passato: </a:t>
            </a:r>
          </a:p>
          <a:p>
            <a:pPr algn="just"/>
            <a:r>
              <a:rPr lang="it-IT" sz="3000" dirty="0"/>
              <a:t>      il </a:t>
            </a:r>
            <a:r>
              <a:rPr lang="it-IT" sz="3000" b="1" dirty="0"/>
              <a:t>lessico</a:t>
            </a:r>
            <a:r>
              <a:rPr lang="it-IT" sz="3000" dirty="0"/>
              <a:t> (uso dei registri, sinonimi e contrari, campi semantici).</a:t>
            </a:r>
          </a:p>
        </p:txBody>
      </p:sp>
    </p:spTree>
    <p:extLst>
      <p:ext uri="{BB962C8B-B14F-4D97-AF65-F5344CB8AC3E}">
        <p14:creationId xmlns:p14="http://schemas.microsoft.com/office/powerpoint/2010/main" val="412723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3218" y="435641"/>
            <a:ext cx="11608191" cy="2400657"/>
          </a:xfrm>
          <a:prstGeom prst="rect">
            <a:avLst/>
          </a:prstGeom>
          <a:noFill/>
        </p:spPr>
        <p:txBody>
          <a:bodyPr wrap="square" rtlCol="0">
            <a:spAutoFit/>
          </a:bodyPr>
          <a:lstStyle/>
          <a:p>
            <a:pPr algn="ctr"/>
            <a:r>
              <a:rPr lang="it-IT" sz="3200" b="1" dirty="0"/>
              <a:t>COMPETENZE SPECIFICHE</a:t>
            </a:r>
          </a:p>
          <a:p>
            <a:pPr algn="ctr"/>
            <a:endParaRPr lang="it-IT" sz="2800" b="1" dirty="0"/>
          </a:p>
          <a:p>
            <a:pPr algn="just"/>
            <a:r>
              <a:rPr lang="it-IT" sz="3000" dirty="0"/>
              <a:t>1) Per il testo argomentativo, attenzione alle caratteristiche inerenti l’</a:t>
            </a:r>
            <a:r>
              <a:rPr lang="it-IT" sz="3000" b="1" dirty="0"/>
              <a:t>argomento</a:t>
            </a:r>
            <a:r>
              <a:rPr lang="it-IT" sz="3000" dirty="0"/>
              <a:t> trattato e il </a:t>
            </a:r>
            <a:r>
              <a:rPr lang="it-IT" sz="3000" b="1" dirty="0"/>
              <a:t>taglio del discorso </a:t>
            </a:r>
            <a:r>
              <a:rPr lang="it-IT" sz="3000" dirty="0"/>
              <a:t>scelto</a:t>
            </a:r>
            <a:r>
              <a:rPr lang="it-IT" sz="3000" b="1" dirty="0"/>
              <a:t> </a:t>
            </a:r>
            <a:r>
              <a:rPr lang="it-IT" sz="3000" dirty="0"/>
              <a:t>(articolazione sintattico-testuale, dominio delle strutture correlative).</a:t>
            </a:r>
          </a:p>
        </p:txBody>
      </p:sp>
      <p:sp>
        <p:nvSpPr>
          <p:cNvPr id="4" name="CasellaDiTesto 3">
            <a:extLst>
              <a:ext uri="{FF2B5EF4-FFF2-40B4-BE49-F238E27FC236}">
                <a16:creationId xmlns:a16="http://schemas.microsoft.com/office/drawing/2014/main" id="{784CB298-2C57-4985-B361-3525538668FC}"/>
              </a:ext>
            </a:extLst>
          </p:cNvPr>
          <p:cNvSpPr txBox="1"/>
          <p:nvPr/>
        </p:nvSpPr>
        <p:spPr>
          <a:xfrm>
            <a:off x="253218" y="3230658"/>
            <a:ext cx="11507373" cy="3016210"/>
          </a:xfrm>
          <a:prstGeom prst="rect">
            <a:avLst/>
          </a:prstGeom>
          <a:noFill/>
        </p:spPr>
        <p:txBody>
          <a:bodyPr wrap="square" rtlCol="0">
            <a:spAutoFit/>
          </a:bodyPr>
          <a:lstStyle/>
          <a:p>
            <a:r>
              <a:rPr lang="it-IT" sz="3000" dirty="0"/>
              <a:t>Osservazioni:</a:t>
            </a:r>
          </a:p>
          <a:p>
            <a:pPr marL="285750" indent="-285750" algn="just">
              <a:buFontTx/>
              <a:buChar char="-"/>
            </a:pPr>
            <a:r>
              <a:rPr lang="it-IT" sz="3000" dirty="0"/>
              <a:t>Svalutazione dell’astratta classificazione delle tipologie testuali (espositivi, narrativi, ecc.), che si scontra con la realtà dei testi «misti».</a:t>
            </a:r>
          </a:p>
          <a:p>
            <a:pPr marL="285750" indent="-285750" algn="just">
              <a:buFontTx/>
              <a:buChar char="-"/>
            </a:pPr>
            <a:endParaRPr lang="it-IT" sz="1000" dirty="0"/>
          </a:p>
          <a:p>
            <a:pPr marL="285750" indent="-285750" algn="just">
              <a:buFontTx/>
              <a:buChar char="-"/>
            </a:pPr>
            <a:r>
              <a:rPr lang="it-IT" sz="3000" dirty="0"/>
              <a:t>Molto peso alla capacità di costruire l’impalcatura del </a:t>
            </a:r>
            <a:r>
              <a:rPr lang="it-IT" sz="3000" b="1" dirty="0"/>
              <a:t>ragionamento</a:t>
            </a:r>
            <a:r>
              <a:rPr lang="it-IT" sz="3000" dirty="0"/>
              <a:t> (centralità dei </a:t>
            </a:r>
            <a:r>
              <a:rPr lang="it-IT" sz="3000" b="1" dirty="0"/>
              <a:t>connettivi</a:t>
            </a:r>
            <a:r>
              <a:rPr lang="it-IT" sz="3000" dirty="0"/>
              <a:t> </a:t>
            </a:r>
            <a:r>
              <a:rPr lang="it-IT" sz="3000" b="1" dirty="0"/>
              <a:t>testuali</a:t>
            </a:r>
            <a:r>
              <a:rPr lang="it-IT" sz="3000" dirty="0"/>
              <a:t>: </a:t>
            </a:r>
            <a:r>
              <a:rPr lang="it-IT" sz="3000" i="1" dirty="0"/>
              <a:t>da un lato… dall’altro; se va riconosciuto che… d’altra parte è innegabile il fatto che…</a:t>
            </a:r>
            <a:r>
              <a:rPr lang="it-IT" sz="3000" dirty="0"/>
              <a:t>).</a:t>
            </a:r>
          </a:p>
        </p:txBody>
      </p:sp>
    </p:spTree>
    <p:extLst>
      <p:ext uri="{BB962C8B-B14F-4D97-AF65-F5344CB8AC3E}">
        <p14:creationId xmlns:p14="http://schemas.microsoft.com/office/powerpoint/2010/main" val="844320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435641"/>
            <a:ext cx="11788727" cy="3477875"/>
          </a:xfrm>
          <a:prstGeom prst="rect">
            <a:avLst/>
          </a:prstGeom>
          <a:noFill/>
        </p:spPr>
        <p:txBody>
          <a:bodyPr wrap="square" rtlCol="0">
            <a:spAutoFit/>
          </a:bodyPr>
          <a:lstStyle/>
          <a:p>
            <a:pPr algn="ctr"/>
            <a:r>
              <a:rPr lang="it-IT" sz="3200" b="1" dirty="0"/>
              <a:t>COMPETENZE SPECIFICHE</a:t>
            </a:r>
          </a:p>
          <a:p>
            <a:pPr marL="514350" indent="-514350" algn="just">
              <a:buAutoNum type="arabicParenR"/>
            </a:pPr>
            <a:endParaRPr lang="it-IT" sz="800" b="1" dirty="0"/>
          </a:p>
          <a:p>
            <a:pPr algn="just"/>
            <a:r>
              <a:rPr lang="it-IT" sz="3000" dirty="0"/>
              <a:t>2) Per l’analisi del testo letterario, sono fondamentali le capacità di</a:t>
            </a:r>
          </a:p>
          <a:p>
            <a:pPr algn="just"/>
            <a:r>
              <a:rPr lang="it-IT" sz="3000" dirty="0"/>
              <a:t>    - </a:t>
            </a:r>
            <a:r>
              <a:rPr lang="it-IT" sz="3000" b="1" dirty="0"/>
              <a:t>comprendere </a:t>
            </a:r>
            <a:r>
              <a:rPr lang="it-IT" sz="3000" dirty="0"/>
              <a:t>gli snodi testuali e i significati del testo (sia quelli letterali</a:t>
            </a:r>
          </a:p>
          <a:p>
            <a:pPr algn="just"/>
            <a:r>
              <a:rPr lang="it-IT" sz="3000" dirty="0"/>
              <a:t>       sia quelli più complessi).</a:t>
            </a:r>
          </a:p>
          <a:p>
            <a:pPr algn="just"/>
            <a:r>
              <a:rPr lang="it-IT" sz="3000" dirty="0"/>
              <a:t>    - </a:t>
            </a:r>
            <a:r>
              <a:rPr lang="it-IT" sz="3000" b="1" dirty="0"/>
              <a:t>mettere</a:t>
            </a:r>
            <a:r>
              <a:rPr lang="it-IT" sz="3000" dirty="0"/>
              <a:t> </a:t>
            </a:r>
            <a:r>
              <a:rPr lang="it-IT" sz="3000" b="1" dirty="0"/>
              <a:t>in relazione</a:t>
            </a:r>
            <a:r>
              <a:rPr lang="it-IT" sz="3000" dirty="0"/>
              <a:t> il testo con la propria esperienza personale e </a:t>
            </a:r>
          </a:p>
          <a:p>
            <a:pPr algn="just"/>
            <a:r>
              <a:rPr lang="it-IT" sz="3000" dirty="0"/>
              <a:t>      formativa e con il contesto storico-culturale.</a:t>
            </a:r>
          </a:p>
          <a:p>
            <a:pPr algn="just"/>
            <a:r>
              <a:rPr lang="it-IT" sz="3000" dirty="0"/>
              <a:t>   -  </a:t>
            </a:r>
            <a:r>
              <a:rPr lang="it-IT" sz="3000" b="1" dirty="0"/>
              <a:t>usare un lessico </a:t>
            </a:r>
            <a:r>
              <a:rPr lang="it-IT" sz="3000" dirty="0"/>
              <a:t>puntuale ed efficace, che vada oltre quello di base.</a:t>
            </a:r>
          </a:p>
        </p:txBody>
      </p:sp>
      <p:sp>
        <p:nvSpPr>
          <p:cNvPr id="4" name="CasellaDiTesto 3">
            <a:extLst>
              <a:ext uri="{FF2B5EF4-FFF2-40B4-BE49-F238E27FC236}">
                <a16:creationId xmlns:a16="http://schemas.microsoft.com/office/drawing/2014/main" id="{784CB298-2C57-4985-B361-3525538668FC}"/>
              </a:ext>
            </a:extLst>
          </p:cNvPr>
          <p:cNvSpPr txBox="1"/>
          <p:nvPr/>
        </p:nvSpPr>
        <p:spPr>
          <a:xfrm>
            <a:off x="342313" y="4120176"/>
            <a:ext cx="11507373" cy="2400657"/>
          </a:xfrm>
          <a:prstGeom prst="rect">
            <a:avLst/>
          </a:prstGeom>
          <a:noFill/>
        </p:spPr>
        <p:txBody>
          <a:bodyPr wrap="square" rtlCol="0">
            <a:spAutoFit/>
          </a:bodyPr>
          <a:lstStyle/>
          <a:p>
            <a:r>
              <a:rPr lang="it-IT" sz="3000" dirty="0"/>
              <a:t>Osservazioni:</a:t>
            </a:r>
          </a:p>
          <a:p>
            <a:pPr marL="285750" indent="-285750">
              <a:buFontTx/>
              <a:buChar char="-"/>
            </a:pPr>
            <a:r>
              <a:rPr lang="it-IT" sz="3000" dirty="0"/>
              <a:t>Molta attenzione alla </a:t>
            </a:r>
            <a:r>
              <a:rPr lang="it-IT" sz="3000" b="1" dirty="0"/>
              <a:t>comprensione</a:t>
            </a:r>
            <a:r>
              <a:rPr lang="it-IT" sz="3000" dirty="0"/>
              <a:t> (rivalutazione delle attività del riassunto e della parafrasi).</a:t>
            </a:r>
          </a:p>
          <a:p>
            <a:pPr marL="285750" indent="-285750">
              <a:buFontTx/>
              <a:buChar char="-"/>
            </a:pPr>
            <a:r>
              <a:rPr lang="it-IT" sz="3000" dirty="0"/>
              <a:t>Capacità di </a:t>
            </a:r>
            <a:r>
              <a:rPr lang="it-IT" sz="3000" b="1" dirty="0"/>
              <a:t>contestualizzare</a:t>
            </a:r>
            <a:r>
              <a:rPr lang="it-IT" sz="3000" dirty="0"/>
              <a:t> il testo.</a:t>
            </a:r>
          </a:p>
          <a:p>
            <a:pPr marL="285750" indent="-285750">
              <a:buFontTx/>
              <a:buChar char="-"/>
            </a:pPr>
            <a:r>
              <a:rPr lang="it-IT" sz="3000" dirty="0"/>
              <a:t>Insistenza sulla competenza </a:t>
            </a:r>
            <a:r>
              <a:rPr lang="it-IT" sz="3000" b="1" dirty="0"/>
              <a:t>lessicale</a:t>
            </a:r>
            <a:r>
              <a:rPr lang="it-IT" sz="3000" dirty="0"/>
              <a:t>.</a:t>
            </a:r>
          </a:p>
        </p:txBody>
      </p:sp>
    </p:spTree>
    <p:extLst>
      <p:ext uri="{BB962C8B-B14F-4D97-AF65-F5344CB8AC3E}">
        <p14:creationId xmlns:p14="http://schemas.microsoft.com/office/powerpoint/2010/main" val="3759416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463777"/>
            <a:ext cx="11990365" cy="3893374"/>
          </a:xfrm>
          <a:prstGeom prst="rect">
            <a:avLst/>
          </a:prstGeom>
          <a:noFill/>
        </p:spPr>
        <p:txBody>
          <a:bodyPr wrap="square" rtlCol="0">
            <a:spAutoFit/>
          </a:bodyPr>
          <a:lstStyle/>
          <a:p>
            <a:r>
              <a:rPr lang="it-IT" sz="2800" dirty="0"/>
              <a:t>Si forniscono poi alcune </a:t>
            </a:r>
            <a:r>
              <a:rPr lang="it-IT" sz="2800" b="1" dirty="0"/>
              <a:t>indicazioni generali </a:t>
            </a:r>
            <a:r>
              <a:rPr lang="it-IT" sz="2800" dirty="0"/>
              <a:t>per la </a:t>
            </a:r>
            <a:r>
              <a:rPr lang="it-IT" sz="2800" b="1" dirty="0"/>
              <a:t>formulazione </a:t>
            </a:r>
            <a:r>
              <a:rPr lang="it-IT" sz="2800" dirty="0"/>
              <a:t>delle tracce </a:t>
            </a:r>
          </a:p>
          <a:p>
            <a:endParaRPr lang="it-IT" sz="2000" dirty="0"/>
          </a:p>
          <a:p>
            <a:r>
              <a:rPr lang="it-IT" sz="2500" dirty="0"/>
              <a:t>1. La consegna deve essere chiara, articolata, puntuale. </a:t>
            </a:r>
          </a:p>
          <a:p>
            <a:r>
              <a:rPr lang="it-IT" sz="2500" dirty="0"/>
              <a:t>2. la definizione della forma del testo che si chiede di creare deve essere precisa e comprensibile per lo studente.</a:t>
            </a:r>
          </a:p>
          <a:p>
            <a:r>
              <a:rPr lang="it-IT" sz="2500" dirty="0"/>
              <a:t>3. il tema che si intende far sviluppare deve essere ben focalizzato e accompagnato da alcune essenziali raccomandazioni circa il suo sviluppo.</a:t>
            </a:r>
          </a:p>
          <a:p>
            <a:r>
              <a:rPr lang="it-IT" sz="2500" dirty="0"/>
              <a:t>4. è importante esplicitare nella consegna le caratteristiche del testo che si vuole sia prodotto, la sua eventuale scansione interna, il riferimento a documenti d’appoggio, se presenti. </a:t>
            </a:r>
          </a:p>
        </p:txBody>
      </p:sp>
      <p:sp>
        <p:nvSpPr>
          <p:cNvPr id="4" name="CasellaDiTesto 3">
            <a:extLst>
              <a:ext uri="{FF2B5EF4-FFF2-40B4-BE49-F238E27FC236}">
                <a16:creationId xmlns:a16="http://schemas.microsoft.com/office/drawing/2014/main" id="{784CB298-2C57-4985-B361-3525538668FC}"/>
              </a:ext>
            </a:extLst>
          </p:cNvPr>
          <p:cNvSpPr txBox="1"/>
          <p:nvPr/>
        </p:nvSpPr>
        <p:spPr>
          <a:xfrm>
            <a:off x="201635" y="4381453"/>
            <a:ext cx="11507373" cy="2092881"/>
          </a:xfrm>
          <a:prstGeom prst="rect">
            <a:avLst/>
          </a:prstGeom>
          <a:noFill/>
        </p:spPr>
        <p:txBody>
          <a:bodyPr wrap="square" rtlCol="0">
            <a:spAutoFit/>
          </a:bodyPr>
          <a:lstStyle/>
          <a:p>
            <a:pPr algn="just"/>
            <a:r>
              <a:rPr lang="it-IT" sz="2600" dirty="0"/>
              <a:t>Osservazioni:</a:t>
            </a:r>
          </a:p>
          <a:p>
            <a:pPr algn="just"/>
            <a:r>
              <a:rPr lang="it-IT" sz="2600" dirty="0"/>
              <a:t>- Si insiste in più modi sul fatto che la prova deve essere </a:t>
            </a:r>
            <a:r>
              <a:rPr lang="it-IT" sz="2600" b="1" dirty="0"/>
              <a:t>strutturata</a:t>
            </a:r>
            <a:r>
              <a:rPr lang="it-IT" sz="2600" dirty="0"/>
              <a:t>: non basta chiedere di esprimersi su un argomento, occorre </a:t>
            </a:r>
            <a:r>
              <a:rPr lang="it-IT" sz="2600" b="1" dirty="0"/>
              <a:t>articolare</a:t>
            </a:r>
            <a:r>
              <a:rPr lang="it-IT" sz="2600" dirty="0"/>
              <a:t> la richiesta e fornire </a:t>
            </a:r>
            <a:r>
              <a:rPr lang="it-IT" sz="2600" b="1" dirty="0"/>
              <a:t>raccomandazioni</a:t>
            </a:r>
            <a:r>
              <a:rPr lang="it-IT" sz="2600" dirty="0"/>
              <a:t> in modo che la lettura della traccia sia una guida per lo studente.</a:t>
            </a:r>
          </a:p>
          <a:p>
            <a:pPr algn="just"/>
            <a:r>
              <a:rPr lang="it-IT" sz="2600" dirty="0"/>
              <a:t>- Anche le partizioni del testo richieste e il ricorso a documenti andranno </a:t>
            </a:r>
            <a:r>
              <a:rPr lang="it-IT" sz="2600" b="1" dirty="0"/>
              <a:t>esplicitati</a:t>
            </a:r>
            <a:r>
              <a:rPr lang="it-IT" sz="2600" dirty="0"/>
              <a:t>.</a:t>
            </a:r>
          </a:p>
        </p:txBody>
      </p:sp>
    </p:spTree>
    <p:extLst>
      <p:ext uri="{BB962C8B-B14F-4D97-AF65-F5344CB8AC3E}">
        <p14:creationId xmlns:p14="http://schemas.microsoft.com/office/powerpoint/2010/main" val="402760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1635" y="1091212"/>
            <a:ext cx="11868445" cy="2246769"/>
          </a:xfrm>
          <a:prstGeom prst="rect">
            <a:avLst/>
          </a:prstGeom>
          <a:noFill/>
        </p:spPr>
        <p:txBody>
          <a:bodyPr wrap="square" rtlCol="0">
            <a:spAutoFit/>
          </a:bodyPr>
          <a:lstStyle/>
          <a:p>
            <a:pPr algn="just"/>
            <a:r>
              <a:rPr lang="it-IT" sz="2800" dirty="0"/>
              <a:t>1) Si allarga l’</a:t>
            </a:r>
            <a:r>
              <a:rPr lang="it-IT" sz="2800" b="1" dirty="0"/>
              <a:t>arco cronologico</a:t>
            </a:r>
            <a:r>
              <a:rPr lang="it-IT" sz="2800" dirty="0"/>
              <a:t>: dall’Unità ad oggi (ma il testo non deve necessariamente essere stato affrontato durante l’anno).</a:t>
            </a:r>
          </a:p>
          <a:p>
            <a:pPr algn="just"/>
            <a:r>
              <a:rPr lang="it-IT" sz="2800" dirty="0"/>
              <a:t>2) Si forniscono due tracce</a:t>
            </a:r>
            <a:r>
              <a:rPr lang="it-IT" sz="2800" b="1" dirty="0"/>
              <a:t> distinte </a:t>
            </a:r>
            <a:r>
              <a:rPr lang="it-IT" sz="2800" dirty="0"/>
              <a:t>per ambiti cronologici o per generi e forme testuali (ad esempio: una novella di Verga e una poesia di Montale; una poesia di Pascoli e un racconto di Calvino).</a:t>
            </a:r>
          </a:p>
        </p:txBody>
      </p:sp>
      <p:sp>
        <p:nvSpPr>
          <p:cNvPr id="3" name="CasellaDiTesto 2">
            <a:extLst>
              <a:ext uri="{FF2B5EF4-FFF2-40B4-BE49-F238E27FC236}">
                <a16:creationId xmlns:a16="http://schemas.microsoft.com/office/drawing/2014/main" id="{905D4CFF-2D6F-412A-B86C-4B67F0428B79}"/>
              </a:ext>
            </a:extLst>
          </p:cNvPr>
          <p:cNvSpPr txBox="1"/>
          <p:nvPr/>
        </p:nvSpPr>
        <p:spPr>
          <a:xfrm>
            <a:off x="1758462" y="506437"/>
            <a:ext cx="8299938" cy="584775"/>
          </a:xfrm>
          <a:prstGeom prst="rect">
            <a:avLst/>
          </a:prstGeom>
          <a:noFill/>
        </p:spPr>
        <p:txBody>
          <a:bodyPr wrap="square" rtlCol="0">
            <a:spAutoFit/>
          </a:bodyPr>
          <a:lstStyle/>
          <a:p>
            <a:r>
              <a:rPr lang="it-IT" sz="3200" b="1" dirty="0"/>
              <a:t>FORMULAZIONE DELLE TRACCE: TIPOLOGIA A</a:t>
            </a:r>
          </a:p>
        </p:txBody>
      </p:sp>
      <p:sp>
        <p:nvSpPr>
          <p:cNvPr id="5" name="CasellaDiTesto 4">
            <a:extLst>
              <a:ext uri="{FF2B5EF4-FFF2-40B4-BE49-F238E27FC236}">
                <a16:creationId xmlns:a16="http://schemas.microsoft.com/office/drawing/2014/main" id="{AA836244-F674-4A13-934A-F07EFC9FBCE9}"/>
              </a:ext>
            </a:extLst>
          </p:cNvPr>
          <p:cNvSpPr txBox="1"/>
          <p:nvPr/>
        </p:nvSpPr>
        <p:spPr>
          <a:xfrm>
            <a:off x="201635" y="3337981"/>
            <a:ext cx="11868445" cy="3477875"/>
          </a:xfrm>
          <a:prstGeom prst="rect">
            <a:avLst/>
          </a:prstGeom>
          <a:noFill/>
        </p:spPr>
        <p:txBody>
          <a:bodyPr wrap="square" rtlCol="0">
            <a:spAutoFit/>
          </a:bodyPr>
          <a:lstStyle/>
          <a:p>
            <a:r>
              <a:rPr lang="it-IT" sz="2800" dirty="0"/>
              <a:t>La prova dovrà essere bipartita:</a:t>
            </a:r>
          </a:p>
          <a:p>
            <a:endParaRPr lang="it-IT" sz="800" dirty="0"/>
          </a:p>
          <a:p>
            <a:pPr algn="just"/>
            <a:r>
              <a:rPr lang="it-IT" sz="2800" dirty="0"/>
              <a:t>1) </a:t>
            </a:r>
            <a:r>
              <a:rPr lang="it-IT" sz="2800" b="1" dirty="0"/>
              <a:t>Analisi e comprensione </a:t>
            </a:r>
            <a:r>
              <a:rPr lang="it-IT" sz="2800" dirty="0"/>
              <a:t>del testo. Ridimensionare il peso di </a:t>
            </a:r>
            <a:r>
              <a:rPr lang="it-IT" sz="2800" b="1" dirty="0"/>
              <a:t>domande rigide </a:t>
            </a:r>
            <a:r>
              <a:rPr lang="it-IT" sz="2800" dirty="0"/>
              <a:t>(metrica, figure retoriche) e verificare l’effettiva comprensione, anche con richiesta di </a:t>
            </a:r>
            <a:r>
              <a:rPr lang="it-IT" sz="2800" b="1" dirty="0"/>
              <a:t>parafrasi</a:t>
            </a:r>
            <a:r>
              <a:rPr lang="it-IT" sz="2800" dirty="0"/>
              <a:t> e </a:t>
            </a:r>
            <a:r>
              <a:rPr lang="it-IT" sz="2800" b="1" dirty="0"/>
              <a:t>riassunto</a:t>
            </a:r>
            <a:r>
              <a:rPr lang="it-IT" sz="2800" dirty="0"/>
              <a:t> di singoli passaggi o snodi testuali.</a:t>
            </a:r>
          </a:p>
          <a:p>
            <a:pPr algn="just"/>
            <a:endParaRPr lang="it-IT" sz="1400" dirty="0"/>
          </a:p>
          <a:p>
            <a:pPr algn="just"/>
            <a:r>
              <a:rPr lang="it-IT" sz="2800" dirty="0"/>
              <a:t>2) </a:t>
            </a:r>
            <a:r>
              <a:rPr lang="it-IT" sz="2800" b="1" dirty="0"/>
              <a:t>Commento</a:t>
            </a:r>
            <a:r>
              <a:rPr lang="it-IT" sz="2800" dirty="0"/>
              <a:t> in forma discorsiva. Lo studente contestualizza il testo e ne propone una lettura interpretativa. Andrà posta attenzione alla </a:t>
            </a:r>
            <a:r>
              <a:rPr lang="it-IT" sz="2800" b="1" dirty="0"/>
              <a:t>progressione</a:t>
            </a:r>
            <a:r>
              <a:rPr lang="it-IT" sz="2800" dirty="0"/>
              <a:t> </a:t>
            </a:r>
            <a:r>
              <a:rPr lang="it-IT" sz="2800" b="1" dirty="0"/>
              <a:t>tematica</a:t>
            </a:r>
            <a:r>
              <a:rPr lang="it-IT" sz="2800" dirty="0"/>
              <a:t>: occorre evitare il rischio di uno svolgimento poco organizzato.</a:t>
            </a:r>
          </a:p>
        </p:txBody>
      </p:sp>
    </p:spTree>
    <p:extLst>
      <p:ext uri="{BB962C8B-B14F-4D97-AF65-F5344CB8AC3E}">
        <p14:creationId xmlns:p14="http://schemas.microsoft.com/office/powerpoint/2010/main" val="233205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3056</TotalTime>
  <Words>4674</Words>
  <Application>Microsoft Office PowerPoint</Application>
  <PresentationFormat>Widescreen</PresentationFormat>
  <Paragraphs>401</Paragraphs>
  <Slides>43</Slides>
  <Notes>1</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43</vt:i4>
      </vt:variant>
    </vt:vector>
  </HeadingPairs>
  <TitlesOfParts>
    <vt:vector size="47" baseType="lpstr">
      <vt:lpstr>Arial</vt:lpstr>
      <vt:lpstr>Calibri</vt:lpstr>
      <vt:lpstr>Calibri Light</vt:lpstr>
      <vt:lpstr>Tema di Office</vt:lpstr>
      <vt:lpstr>La prima prova dell’Esame di Stato 2018/19: riflessioni, proposte operative, esercitazioni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L’italiano contemporaneo</dc:title>
  <dc:creator>Emiliano</dc:creator>
  <cp:lastModifiedBy>Emiliano Picchiorri</cp:lastModifiedBy>
  <cp:revision>225</cp:revision>
  <dcterms:created xsi:type="dcterms:W3CDTF">2016-10-02T06:15:29Z</dcterms:created>
  <dcterms:modified xsi:type="dcterms:W3CDTF">2019-01-25T13:23:37Z</dcterms:modified>
</cp:coreProperties>
</file>