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64" r:id="rId2"/>
    <p:sldId id="257" r:id="rId3"/>
    <p:sldId id="274" r:id="rId4"/>
    <p:sldId id="276" r:id="rId5"/>
    <p:sldId id="278" r:id="rId6"/>
    <p:sldId id="286" r:id="rId7"/>
    <p:sldId id="279" r:id="rId8"/>
    <p:sldId id="1266" r:id="rId9"/>
    <p:sldId id="299" r:id="rId10"/>
    <p:sldId id="314" r:id="rId11"/>
    <p:sldId id="302" r:id="rId12"/>
    <p:sldId id="303" r:id="rId13"/>
    <p:sldId id="1267" r:id="rId14"/>
    <p:sldId id="304" r:id="rId15"/>
    <p:sldId id="315" r:id="rId16"/>
    <p:sldId id="305" r:id="rId17"/>
    <p:sldId id="316" r:id="rId18"/>
    <p:sldId id="317" r:id="rId19"/>
    <p:sldId id="318" r:id="rId20"/>
    <p:sldId id="1263" r:id="rId21"/>
    <p:sldId id="1268" r:id="rId22"/>
    <p:sldId id="287" r:id="rId23"/>
    <p:sldId id="319" r:id="rId24"/>
    <p:sldId id="320" r:id="rId25"/>
    <p:sldId id="295" r:id="rId26"/>
    <p:sldId id="321" r:id="rId27"/>
    <p:sldId id="366" r:id="rId28"/>
    <p:sldId id="367" r:id="rId29"/>
    <p:sldId id="368" r:id="rId30"/>
    <p:sldId id="369" r:id="rId31"/>
    <p:sldId id="370" r:id="rId32"/>
    <p:sldId id="371" r:id="rId33"/>
    <p:sldId id="372" r:id="rId34"/>
    <p:sldId id="373" r:id="rId35"/>
    <p:sldId id="374" r:id="rId36"/>
    <p:sldId id="375" r:id="rId37"/>
    <p:sldId id="376" r:id="rId38"/>
    <p:sldId id="377" r:id="rId39"/>
    <p:sldId id="398" r:id="rId40"/>
    <p:sldId id="401" r:id="rId41"/>
    <p:sldId id="402" r:id="rId42"/>
    <p:sldId id="378" r:id="rId43"/>
    <p:sldId id="379" r:id="rId44"/>
    <p:sldId id="380" r:id="rId45"/>
    <p:sldId id="386" r:id="rId46"/>
    <p:sldId id="381" r:id="rId47"/>
    <p:sldId id="382" r:id="rId48"/>
    <p:sldId id="383" r:id="rId49"/>
    <p:sldId id="384" r:id="rId50"/>
    <p:sldId id="385" r:id="rId51"/>
    <p:sldId id="284" r:id="rId52"/>
    <p:sldId id="265" r:id="rId53"/>
    <p:sldId id="261" r:id="rId54"/>
    <p:sldId id="262" r:id="rId55"/>
    <p:sldId id="263" r:id="rId56"/>
    <p:sldId id="264" r:id="rId57"/>
    <p:sldId id="1264" r:id="rId58"/>
    <p:sldId id="1265" r:id="rId59"/>
    <p:sldId id="267" r:id="rId60"/>
    <p:sldId id="268" r:id="rId61"/>
    <p:sldId id="266" r:id="rId62"/>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35"/>
    <p:restoredTop sz="94590"/>
  </p:normalViewPr>
  <p:slideViewPr>
    <p:cSldViewPr snapToGrid="0" snapToObjects="1">
      <p:cViewPr>
        <p:scale>
          <a:sx n="103" d="100"/>
          <a:sy n="103" d="100"/>
        </p:scale>
        <p:origin x="664" y="2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CC25C47-8B12-0D44-8993-74254EAEBC68}"/>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72291EFE-D5B7-674E-8A88-9B33C6E4682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08B08A11-D9B0-DB45-8274-5C3C4E34215B}"/>
              </a:ext>
            </a:extLst>
          </p:cNvPr>
          <p:cNvSpPr>
            <a:spLocks noGrp="1"/>
          </p:cNvSpPr>
          <p:nvPr>
            <p:ph type="dt" sz="half" idx="10"/>
          </p:nvPr>
        </p:nvSpPr>
        <p:spPr/>
        <p:txBody>
          <a:bodyPr/>
          <a:lstStyle/>
          <a:p>
            <a:fld id="{3133FB5E-8F5B-9045-9A7A-FF40EF9EC59F}" type="datetimeFigureOut">
              <a:rPr lang="it-IT" smtClean="0"/>
              <a:t>04/02/19</a:t>
            </a:fld>
            <a:endParaRPr lang="it-IT"/>
          </a:p>
        </p:txBody>
      </p:sp>
      <p:sp>
        <p:nvSpPr>
          <p:cNvPr id="5" name="Segnaposto piè di pagina 4">
            <a:extLst>
              <a:ext uri="{FF2B5EF4-FFF2-40B4-BE49-F238E27FC236}">
                <a16:creationId xmlns:a16="http://schemas.microsoft.com/office/drawing/2014/main" id="{90AC5277-7A92-E146-A4BC-9DD470AD1FD4}"/>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A682B1B2-AE58-B14A-BF6E-2AF5DB7616F1}"/>
              </a:ext>
            </a:extLst>
          </p:cNvPr>
          <p:cNvSpPr>
            <a:spLocks noGrp="1"/>
          </p:cNvSpPr>
          <p:nvPr>
            <p:ph type="sldNum" sz="quarter" idx="12"/>
          </p:nvPr>
        </p:nvSpPr>
        <p:spPr/>
        <p:txBody>
          <a:bodyPr/>
          <a:lstStyle/>
          <a:p>
            <a:fld id="{00E2F32F-FD82-D14C-981A-5D5678136B7F}" type="slidenum">
              <a:rPr lang="it-IT" smtClean="0"/>
              <a:t>‹N›</a:t>
            </a:fld>
            <a:endParaRPr lang="it-IT"/>
          </a:p>
        </p:txBody>
      </p:sp>
    </p:spTree>
    <p:extLst>
      <p:ext uri="{BB962C8B-B14F-4D97-AF65-F5344CB8AC3E}">
        <p14:creationId xmlns:p14="http://schemas.microsoft.com/office/powerpoint/2010/main" val="23176148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8A41D9A-8682-0A41-8785-1F3260E8E404}"/>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69394CA4-80B3-D04B-9985-2B448311A12B}"/>
              </a:ext>
            </a:extLst>
          </p:cNvPr>
          <p:cNvSpPr>
            <a:spLocks noGrp="1"/>
          </p:cNvSpPr>
          <p:nvPr>
            <p:ph type="body" orient="vert" idx="1"/>
          </p:nvPr>
        </p:nvSpPr>
        <p:spPr/>
        <p:txBody>
          <a:bodyPr vert="eaVert"/>
          <a:lstStyle/>
          <a:p>
            <a:r>
              <a:rPr lang="it-IT"/>
              <a:t>Modifica gli stili del testo dello schema
Secondo livello
Terzo livello
Quarto livello
Quinto livello</a:t>
            </a:r>
          </a:p>
        </p:txBody>
      </p:sp>
      <p:sp>
        <p:nvSpPr>
          <p:cNvPr id="4" name="Segnaposto data 3">
            <a:extLst>
              <a:ext uri="{FF2B5EF4-FFF2-40B4-BE49-F238E27FC236}">
                <a16:creationId xmlns:a16="http://schemas.microsoft.com/office/drawing/2014/main" id="{2823D080-F825-584D-9AAA-64FC8D28426F}"/>
              </a:ext>
            </a:extLst>
          </p:cNvPr>
          <p:cNvSpPr>
            <a:spLocks noGrp="1"/>
          </p:cNvSpPr>
          <p:nvPr>
            <p:ph type="dt" sz="half" idx="10"/>
          </p:nvPr>
        </p:nvSpPr>
        <p:spPr/>
        <p:txBody>
          <a:bodyPr/>
          <a:lstStyle/>
          <a:p>
            <a:fld id="{3133FB5E-8F5B-9045-9A7A-FF40EF9EC59F}" type="datetimeFigureOut">
              <a:rPr lang="it-IT" smtClean="0"/>
              <a:t>04/02/19</a:t>
            </a:fld>
            <a:endParaRPr lang="it-IT"/>
          </a:p>
        </p:txBody>
      </p:sp>
      <p:sp>
        <p:nvSpPr>
          <p:cNvPr id="5" name="Segnaposto piè di pagina 4">
            <a:extLst>
              <a:ext uri="{FF2B5EF4-FFF2-40B4-BE49-F238E27FC236}">
                <a16:creationId xmlns:a16="http://schemas.microsoft.com/office/drawing/2014/main" id="{5BCC1E8D-99DB-974D-B093-FA3FFF738141}"/>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88C8D878-39FF-1A44-AE38-3F38EB8BA487}"/>
              </a:ext>
            </a:extLst>
          </p:cNvPr>
          <p:cNvSpPr>
            <a:spLocks noGrp="1"/>
          </p:cNvSpPr>
          <p:nvPr>
            <p:ph type="sldNum" sz="quarter" idx="12"/>
          </p:nvPr>
        </p:nvSpPr>
        <p:spPr/>
        <p:txBody>
          <a:bodyPr/>
          <a:lstStyle/>
          <a:p>
            <a:fld id="{00E2F32F-FD82-D14C-981A-5D5678136B7F}" type="slidenum">
              <a:rPr lang="it-IT" smtClean="0"/>
              <a:t>‹N›</a:t>
            </a:fld>
            <a:endParaRPr lang="it-IT"/>
          </a:p>
        </p:txBody>
      </p:sp>
    </p:spTree>
    <p:extLst>
      <p:ext uri="{BB962C8B-B14F-4D97-AF65-F5344CB8AC3E}">
        <p14:creationId xmlns:p14="http://schemas.microsoft.com/office/powerpoint/2010/main" val="26817879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6073783C-EF4C-E348-9BED-AFFB2E4EA29B}"/>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78BCBC2D-7713-4E47-A606-02C2BFD47EC4}"/>
              </a:ext>
            </a:extLst>
          </p:cNvPr>
          <p:cNvSpPr>
            <a:spLocks noGrp="1"/>
          </p:cNvSpPr>
          <p:nvPr>
            <p:ph type="body" orient="vert" idx="1"/>
          </p:nvPr>
        </p:nvSpPr>
        <p:spPr>
          <a:xfrm>
            <a:off x="838200" y="365125"/>
            <a:ext cx="7734300" cy="5811838"/>
          </a:xfrm>
        </p:spPr>
        <p:txBody>
          <a:bodyPr vert="eaVert"/>
          <a:lstStyle/>
          <a:p>
            <a:r>
              <a:rPr lang="it-IT"/>
              <a:t>Modifica gli stili del testo dello schema
Secondo livello
Terzo livello
Quarto livello
Quinto livello</a:t>
            </a:r>
          </a:p>
        </p:txBody>
      </p:sp>
      <p:sp>
        <p:nvSpPr>
          <p:cNvPr id="4" name="Segnaposto data 3">
            <a:extLst>
              <a:ext uri="{FF2B5EF4-FFF2-40B4-BE49-F238E27FC236}">
                <a16:creationId xmlns:a16="http://schemas.microsoft.com/office/drawing/2014/main" id="{605A39F7-C3EA-1140-94A8-3B206C6DE1D1}"/>
              </a:ext>
            </a:extLst>
          </p:cNvPr>
          <p:cNvSpPr>
            <a:spLocks noGrp="1"/>
          </p:cNvSpPr>
          <p:nvPr>
            <p:ph type="dt" sz="half" idx="10"/>
          </p:nvPr>
        </p:nvSpPr>
        <p:spPr/>
        <p:txBody>
          <a:bodyPr/>
          <a:lstStyle/>
          <a:p>
            <a:fld id="{3133FB5E-8F5B-9045-9A7A-FF40EF9EC59F}" type="datetimeFigureOut">
              <a:rPr lang="it-IT" smtClean="0"/>
              <a:t>04/02/19</a:t>
            </a:fld>
            <a:endParaRPr lang="it-IT"/>
          </a:p>
        </p:txBody>
      </p:sp>
      <p:sp>
        <p:nvSpPr>
          <p:cNvPr id="5" name="Segnaposto piè di pagina 4">
            <a:extLst>
              <a:ext uri="{FF2B5EF4-FFF2-40B4-BE49-F238E27FC236}">
                <a16:creationId xmlns:a16="http://schemas.microsoft.com/office/drawing/2014/main" id="{1537E755-2869-E544-A37C-D6F7F9A38C9A}"/>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37F20507-087A-0148-A949-9B2EA350C6CA}"/>
              </a:ext>
            </a:extLst>
          </p:cNvPr>
          <p:cNvSpPr>
            <a:spLocks noGrp="1"/>
          </p:cNvSpPr>
          <p:nvPr>
            <p:ph type="sldNum" sz="quarter" idx="12"/>
          </p:nvPr>
        </p:nvSpPr>
        <p:spPr/>
        <p:txBody>
          <a:bodyPr/>
          <a:lstStyle/>
          <a:p>
            <a:fld id="{00E2F32F-FD82-D14C-981A-5D5678136B7F}" type="slidenum">
              <a:rPr lang="it-IT" smtClean="0"/>
              <a:t>‹N›</a:t>
            </a:fld>
            <a:endParaRPr lang="it-IT"/>
          </a:p>
        </p:txBody>
      </p:sp>
    </p:spTree>
    <p:extLst>
      <p:ext uri="{BB962C8B-B14F-4D97-AF65-F5344CB8AC3E}">
        <p14:creationId xmlns:p14="http://schemas.microsoft.com/office/powerpoint/2010/main" val="25128029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52291E2-696E-7B4B-9895-33E0FD568778}"/>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5E82BB26-881B-DD46-A255-BCA3442B43B3}"/>
              </a:ext>
            </a:extLst>
          </p:cNvPr>
          <p:cNvSpPr>
            <a:spLocks noGrp="1"/>
          </p:cNvSpPr>
          <p:nvPr>
            <p:ph idx="1"/>
          </p:nvPr>
        </p:nvSpPr>
        <p:spPr/>
        <p:txBody>
          <a:bodyPr/>
          <a:lstStyle/>
          <a:p>
            <a:r>
              <a:rPr lang="it-IT"/>
              <a:t>Modifica gli stili del testo dello schema
Secondo livello
Terzo livello
Quarto livello
Quinto livello</a:t>
            </a:r>
          </a:p>
        </p:txBody>
      </p:sp>
      <p:sp>
        <p:nvSpPr>
          <p:cNvPr id="4" name="Segnaposto data 3">
            <a:extLst>
              <a:ext uri="{FF2B5EF4-FFF2-40B4-BE49-F238E27FC236}">
                <a16:creationId xmlns:a16="http://schemas.microsoft.com/office/drawing/2014/main" id="{7F1CA60B-3D63-1C41-95C6-9A31F24D259B}"/>
              </a:ext>
            </a:extLst>
          </p:cNvPr>
          <p:cNvSpPr>
            <a:spLocks noGrp="1"/>
          </p:cNvSpPr>
          <p:nvPr>
            <p:ph type="dt" sz="half" idx="10"/>
          </p:nvPr>
        </p:nvSpPr>
        <p:spPr/>
        <p:txBody>
          <a:bodyPr/>
          <a:lstStyle/>
          <a:p>
            <a:fld id="{3133FB5E-8F5B-9045-9A7A-FF40EF9EC59F}" type="datetimeFigureOut">
              <a:rPr lang="it-IT" smtClean="0"/>
              <a:t>04/02/19</a:t>
            </a:fld>
            <a:endParaRPr lang="it-IT"/>
          </a:p>
        </p:txBody>
      </p:sp>
      <p:sp>
        <p:nvSpPr>
          <p:cNvPr id="5" name="Segnaposto piè di pagina 4">
            <a:extLst>
              <a:ext uri="{FF2B5EF4-FFF2-40B4-BE49-F238E27FC236}">
                <a16:creationId xmlns:a16="http://schemas.microsoft.com/office/drawing/2014/main" id="{932B756C-1634-3D4B-BA63-D87FEBB516C0}"/>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5F7FA7E8-2D1E-C744-8418-D3FE37F652B2}"/>
              </a:ext>
            </a:extLst>
          </p:cNvPr>
          <p:cNvSpPr>
            <a:spLocks noGrp="1"/>
          </p:cNvSpPr>
          <p:nvPr>
            <p:ph type="sldNum" sz="quarter" idx="12"/>
          </p:nvPr>
        </p:nvSpPr>
        <p:spPr/>
        <p:txBody>
          <a:bodyPr/>
          <a:lstStyle/>
          <a:p>
            <a:fld id="{00E2F32F-FD82-D14C-981A-5D5678136B7F}" type="slidenum">
              <a:rPr lang="it-IT" smtClean="0"/>
              <a:t>‹N›</a:t>
            </a:fld>
            <a:endParaRPr lang="it-IT"/>
          </a:p>
        </p:txBody>
      </p:sp>
    </p:spTree>
    <p:extLst>
      <p:ext uri="{BB962C8B-B14F-4D97-AF65-F5344CB8AC3E}">
        <p14:creationId xmlns:p14="http://schemas.microsoft.com/office/powerpoint/2010/main" val="3923436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3594C24-BDF0-364F-AAB5-F49F85B9DF42}"/>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0F0DD0E8-E9DF-BB4F-8FB3-9758A337FCD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it-IT"/>
              <a:t>Modifica gli stili del testo dello schema
Secondo livello
Terzo livello
Quarto livello
Quinto livello</a:t>
            </a:r>
          </a:p>
        </p:txBody>
      </p:sp>
      <p:sp>
        <p:nvSpPr>
          <p:cNvPr id="4" name="Segnaposto data 3">
            <a:extLst>
              <a:ext uri="{FF2B5EF4-FFF2-40B4-BE49-F238E27FC236}">
                <a16:creationId xmlns:a16="http://schemas.microsoft.com/office/drawing/2014/main" id="{9C37D9EF-07F6-2E40-A8E1-4287781BF57D}"/>
              </a:ext>
            </a:extLst>
          </p:cNvPr>
          <p:cNvSpPr>
            <a:spLocks noGrp="1"/>
          </p:cNvSpPr>
          <p:nvPr>
            <p:ph type="dt" sz="half" idx="10"/>
          </p:nvPr>
        </p:nvSpPr>
        <p:spPr/>
        <p:txBody>
          <a:bodyPr/>
          <a:lstStyle/>
          <a:p>
            <a:fld id="{3133FB5E-8F5B-9045-9A7A-FF40EF9EC59F}" type="datetimeFigureOut">
              <a:rPr lang="it-IT" smtClean="0"/>
              <a:t>04/02/19</a:t>
            </a:fld>
            <a:endParaRPr lang="it-IT"/>
          </a:p>
        </p:txBody>
      </p:sp>
      <p:sp>
        <p:nvSpPr>
          <p:cNvPr id="5" name="Segnaposto piè di pagina 4">
            <a:extLst>
              <a:ext uri="{FF2B5EF4-FFF2-40B4-BE49-F238E27FC236}">
                <a16:creationId xmlns:a16="http://schemas.microsoft.com/office/drawing/2014/main" id="{D198508B-9062-E747-81A9-C66B336DA58A}"/>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C00C3D03-A50C-CC43-8326-464BFD26ED44}"/>
              </a:ext>
            </a:extLst>
          </p:cNvPr>
          <p:cNvSpPr>
            <a:spLocks noGrp="1"/>
          </p:cNvSpPr>
          <p:nvPr>
            <p:ph type="sldNum" sz="quarter" idx="12"/>
          </p:nvPr>
        </p:nvSpPr>
        <p:spPr/>
        <p:txBody>
          <a:bodyPr/>
          <a:lstStyle/>
          <a:p>
            <a:fld id="{00E2F32F-FD82-D14C-981A-5D5678136B7F}" type="slidenum">
              <a:rPr lang="it-IT" smtClean="0"/>
              <a:t>‹N›</a:t>
            </a:fld>
            <a:endParaRPr lang="it-IT"/>
          </a:p>
        </p:txBody>
      </p:sp>
    </p:spTree>
    <p:extLst>
      <p:ext uri="{BB962C8B-B14F-4D97-AF65-F5344CB8AC3E}">
        <p14:creationId xmlns:p14="http://schemas.microsoft.com/office/powerpoint/2010/main" val="35473582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1081B6A-F126-1247-B5E1-2A929E3808F6}"/>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C0518130-14C6-1442-A502-2141BEBF22D0}"/>
              </a:ext>
            </a:extLst>
          </p:cNvPr>
          <p:cNvSpPr>
            <a:spLocks noGrp="1"/>
          </p:cNvSpPr>
          <p:nvPr>
            <p:ph sz="half" idx="1"/>
          </p:nvPr>
        </p:nvSpPr>
        <p:spPr>
          <a:xfrm>
            <a:off x="838200" y="1825625"/>
            <a:ext cx="5181600" cy="4351338"/>
          </a:xfrm>
        </p:spPr>
        <p:txBody>
          <a:bodyPr/>
          <a:lstStyle/>
          <a:p>
            <a:r>
              <a:rPr lang="it-IT"/>
              <a:t>Modifica gli stili del testo dello schema
Secondo livello
Terzo livello
Quarto livello
Quinto livello</a:t>
            </a:r>
          </a:p>
        </p:txBody>
      </p:sp>
      <p:sp>
        <p:nvSpPr>
          <p:cNvPr id="4" name="Segnaposto contenuto 3">
            <a:extLst>
              <a:ext uri="{FF2B5EF4-FFF2-40B4-BE49-F238E27FC236}">
                <a16:creationId xmlns:a16="http://schemas.microsoft.com/office/drawing/2014/main" id="{1CC9BD7A-10DF-2A4D-813B-4027F3C7C9CD}"/>
              </a:ext>
            </a:extLst>
          </p:cNvPr>
          <p:cNvSpPr>
            <a:spLocks noGrp="1"/>
          </p:cNvSpPr>
          <p:nvPr>
            <p:ph sz="half" idx="2"/>
          </p:nvPr>
        </p:nvSpPr>
        <p:spPr>
          <a:xfrm>
            <a:off x="6172200" y="1825625"/>
            <a:ext cx="5181600" cy="4351338"/>
          </a:xfrm>
        </p:spPr>
        <p:txBody>
          <a:bodyPr/>
          <a:lstStyle/>
          <a:p>
            <a:r>
              <a:rPr lang="it-IT"/>
              <a:t>Modifica gli stili del testo dello schema
Secondo livello
Terzo livello
Quarto livello
Quinto livello</a:t>
            </a:r>
          </a:p>
        </p:txBody>
      </p:sp>
      <p:sp>
        <p:nvSpPr>
          <p:cNvPr id="5" name="Segnaposto data 4">
            <a:extLst>
              <a:ext uri="{FF2B5EF4-FFF2-40B4-BE49-F238E27FC236}">
                <a16:creationId xmlns:a16="http://schemas.microsoft.com/office/drawing/2014/main" id="{E0CECEEE-CF9F-C944-8FEC-C5A919D442CB}"/>
              </a:ext>
            </a:extLst>
          </p:cNvPr>
          <p:cNvSpPr>
            <a:spLocks noGrp="1"/>
          </p:cNvSpPr>
          <p:nvPr>
            <p:ph type="dt" sz="half" idx="10"/>
          </p:nvPr>
        </p:nvSpPr>
        <p:spPr/>
        <p:txBody>
          <a:bodyPr/>
          <a:lstStyle/>
          <a:p>
            <a:fld id="{3133FB5E-8F5B-9045-9A7A-FF40EF9EC59F}" type="datetimeFigureOut">
              <a:rPr lang="it-IT" smtClean="0"/>
              <a:t>04/02/19</a:t>
            </a:fld>
            <a:endParaRPr lang="it-IT"/>
          </a:p>
        </p:txBody>
      </p:sp>
      <p:sp>
        <p:nvSpPr>
          <p:cNvPr id="6" name="Segnaposto piè di pagina 5">
            <a:extLst>
              <a:ext uri="{FF2B5EF4-FFF2-40B4-BE49-F238E27FC236}">
                <a16:creationId xmlns:a16="http://schemas.microsoft.com/office/drawing/2014/main" id="{D034655D-BF2A-1E4C-9222-96EA4EF07D18}"/>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1787E1F3-7C96-3443-A706-AB7D4AE4F9C7}"/>
              </a:ext>
            </a:extLst>
          </p:cNvPr>
          <p:cNvSpPr>
            <a:spLocks noGrp="1"/>
          </p:cNvSpPr>
          <p:nvPr>
            <p:ph type="sldNum" sz="quarter" idx="12"/>
          </p:nvPr>
        </p:nvSpPr>
        <p:spPr/>
        <p:txBody>
          <a:bodyPr/>
          <a:lstStyle/>
          <a:p>
            <a:fld id="{00E2F32F-FD82-D14C-981A-5D5678136B7F}" type="slidenum">
              <a:rPr lang="it-IT" smtClean="0"/>
              <a:t>‹N›</a:t>
            </a:fld>
            <a:endParaRPr lang="it-IT"/>
          </a:p>
        </p:txBody>
      </p:sp>
    </p:spTree>
    <p:extLst>
      <p:ext uri="{BB962C8B-B14F-4D97-AF65-F5344CB8AC3E}">
        <p14:creationId xmlns:p14="http://schemas.microsoft.com/office/powerpoint/2010/main" val="22227469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14B9EA6-F55A-EA44-B46A-2A1D34FCA653}"/>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675E7343-FEAE-8C45-9B42-6C010189449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it-IT"/>
              <a:t>Modifica gli stili del testo dello schema
Secondo livello
Terzo livello
Quarto livello
Quinto livello</a:t>
            </a:r>
          </a:p>
        </p:txBody>
      </p:sp>
      <p:sp>
        <p:nvSpPr>
          <p:cNvPr id="4" name="Segnaposto contenuto 3">
            <a:extLst>
              <a:ext uri="{FF2B5EF4-FFF2-40B4-BE49-F238E27FC236}">
                <a16:creationId xmlns:a16="http://schemas.microsoft.com/office/drawing/2014/main" id="{019CCA32-DA65-024A-A552-E05EC4CA981C}"/>
              </a:ext>
            </a:extLst>
          </p:cNvPr>
          <p:cNvSpPr>
            <a:spLocks noGrp="1"/>
          </p:cNvSpPr>
          <p:nvPr>
            <p:ph sz="half" idx="2"/>
          </p:nvPr>
        </p:nvSpPr>
        <p:spPr>
          <a:xfrm>
            <a:off x="839788" y="2505075"/>
            <a:ext cx="5157787" cy="3684588"/>
          </a:xfrm>
        </p:spPr>
        <p:txBody>
          <a:bodyPr/>
          <a:lstStyle/>
          <a:p>
            <a:r>
              <a:rPr lang="it-IT"/>
              <a:t>Modifica gli stili del testo dello schema
Secondo livello
Terzo livello
Quarto livello
Quinto livello</a:t>
            </a:r>
          </a:p>
        </p:txBody>
      </p:sp>
      <p:sp>
        <p:nvSpPr>
          <p:cNvPr id="5" name="Segnaposto testo 4">
            <a:extLst>
              <a:ext uri="{FF2B5EF4-FFF2-40B4-BE49-F238E27FC236}">
                <a16:creationId xmlns:a16="http://schemas.microsoft.com/office/drawing/2014/main" id="{6EBC74D4-9AFE-7947-A169-2FADEC1A5D3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it-IT"/>
              <a:t>Modifica gli stili del testo dello schema
Secondo livello
Terzo livello
Quarto livello
Quinto livello</a:t>
            </a:r>
          </a:p>
        </p:txBody>
      </p:sp>
      <p:sp>
        <p:nvSpPr>
          <p:cNvPr id="6" name="Segnaposto contenuto 5">
            <a:extLst>
              <a:ext uri="{FF2B5EF4-FFF2-40B4-BE49-F238E27FC236}">
                <a16:creationId xmlns:a16="http://schemas.microsoft.com/office/drawing/2014/main" id="{793C16C9-2EB1-CA44-A1D2-E6E3CA884D8E}"/>
              </a:ext>
            </a:extLst>
          </p:cNvPr>
          <p:cNvSpPr>
            <a:spLocks noGrp="1"/>
          </p:cNvSpPr>
          <p:nvPr>
            <p:ph sz="quarter" idx="4"/>
          </p:nvPr>
        </p:nvSpPr>
        <p:spPr>
          <a:xfrm>
            <a:off x="6172200" y="2505075"/>
            <a:ext cx="5183188" cy="3684588"/>
          </a:xfrm>
        </p:spPr>
        <p:txBody>
          <a:bodyPr/>
          <a:lstStyle/>
          <a:p>
            <a:r>
              <a:rPr lang="it-IT"/>
              <a:t>Modifica gli stili del testo dello schema
Secondo livello
Terzo livello
Quarto livello
Quinto livello</a:t>
            </a:r>
          </a:p>
        </p:txBody>
      </p:sp>
      <p:sp>
        <p:nvSpPr>
          <p:cNvPr id="7" name="Segnaposto data 6">
            <a:extLst>
              <a:ext uri="{FF2B5EF4-FFF2-40B4-BE49-F238E27FC236}">
                <a16:creationId xmlns:a16="http://schemas.microsoft.com/office/drawing/2014/main" id="{8B473473-00E6-7A4C-8537-9D7B0E8F1FEE}"/>
              </a:ext>
            </a:extLst>
          </p:cNvPr>
          <p:cNvSpPr>
            <a:spLocks noGrp="1"/>
          </p:cNvSpPr>
          <p:nvPr>
            <p:ph type="dt" sz="half" idx="10"/>
          </p:nvPr>
        </p:nvSpPr>
        <p:spPr/>
        <p:txBody>
          <a:bodyPr/>
          <a:lstStyle/>
          <a:p>
            <a:fld id="{3133FB5E-8F5B-9045-9A7A-FF40EF9EC59F}" type="datetimeFigureOut">
              <a:rPr lang="it-IT" smtClean="0"/>
              <a:t>04/02/19</a:t>
            </a:fld>
            <a:endParaRPr lang="it-IT"/>
          </a:p>
        </p:txBody>
      </p:sp>
      <p:sp>
        <p:nvSpPr>
          <p:cNvPr id="8" name="Segnaposto piè di pagina 7">
            <a:extLst>
              <a:ext uri="{FF2B5EF4-FFF2-40B4-BE49-F238E27FC236}">
                <a16:creationId xmlns:a16="http://schemas.microsoft.com/office/drawing/2014/main" id="{BF1FB624-DE82-2A45-B212-0AD57BF3FCDC}"/>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BA43F620-B937-2B40-975A-9CBB60A7FF95}"/>
              </a:ext>
            </a:extLst>
          </p:cNvPr>
          <p:cNvSpPr>
            <a:spLocks noGrp="1"/>
          </p:cNvSpPr>
          <p:nvPr>
            <p:ph type="sldNum" sz="quarter" idx="12"/>
          </p:nvPr>
        </p:nvSpPr>
        <p:spPr/>
        <p:txBody>
          <a:bodyPr/>
          <a:lstStyle/>
          <a:p>
            <a:fld id="{00E2F32F-FD82-D14C-981A-5D5678136B7F}" type="slidenum">
              <a:rPr lang="it-IT" smtClean="0"/>
              <a:t>‹N›</a:t>
            </a:fld>
            <a:endParaRPr lang="it-IT"/>
          </a:p>
        </p:txBody>
      </p:sp>
    </p:spTree>
    <p:extLst>
      <p:ext uri="{BB962C8B-B14F-4D97-AF65-F5344CB8AC3E}">
        <p14:creationId xmlns:p14="http://schemas.microsoft.com/office/powerpoint/2010/main" val="6168207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C58B76E-1F74-E24F-B1C0-A9E3393D17E5}"/>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13F91E86-9AF7-0641-B89E-28305E47AB0F}"/>
              </a:ext>
            </a:extLst>
          </p:cNvPr>
          <p:cNvSpPr>
            <a:spLocks noGrp="1"/>
          </p:cNvSpPr>
          <p:nvPr>
            <p:ph type="dt" sz="half" idx="10"/>
          </p:nvPr>
        </p:nvSpPr>
        <p:spPr/>
        <p:txBody>
          <a:bodyPr/>
          <a:lstStyle/>
          <a:p>
            <a:fld id="{3133FB5E-8F5B-9045-9A7A-FF40EF9EC59F}" type="datetimeFigureOut">
              <a:rPr lang="it-IT" smtClean="0"/>
              <a:t>04/02/19</a:t>
            </a:fld>
            <a:endParaRPr lang="it-IT"/>
          </a:p>
        </p:txBody>
      </p:sp>
      <p:sp>
        <p:nvSpPr>
          <p:cNvPr id="4" name="Segnaposto piè di pagina 3">
            <a:extLst>
              <a:ext uri="{FF2B5EF4-FFF2-40B4-BE49-F238E27FC236}">
                <a16:creationId xmlns:a16="http://schemas.microsoft.com/office/drawing/2014/main" id="{0F319E81-15A7-E941-A164-851C0624FAF8}"/>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CAEDB1F9-AA72-1E4D-AE4F-E5D820479404}"/>
              </a:ext>
            </a:extLst>
          </p:cNvPr>
          <p:cNvSpPr>
            <a:spLocks noGrp="1"/>
          </p:cNvSpPr>
          <p:nvPr>
            <p:ph type="sldNum" sz="quarter" idx="12"/>
          </p:nvPr>
        </p:nvSpPr>
        <p:spPr/>
        <p:txBody>
          <a:bodyPr/>
          <a:lstStyle/>
          <a:p>
            <a:fld id="{00E2F32F-FD82-D14C-981A-5D5678136B7F}" type="slidenum">
              <a:rPr lang="it-IT" smtClean="0"/>
              <a:t>‹N›</a:t>
            </a:fld>
            <a:endParaRPr lang="it-IT"/>
          </a:p>
        </p:txBody>
      </p:sp>
    </p:spTree>
    <p:extLst>
      <p:ext uri="{BB962C8B-B14F-4D97-AF65-F5344CB8AC3E}">
        <p14:creationId xmlns:p14="http://schemas.microsoft.com/office/powerpoint/2010/main" val="333381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00CF0F5D-164C-EB45-9166-73175FD55D16}"/>
              </a:ext>
            </a:extLst>
          </p:cNvPr>
          <p:cNvSpPr>
            <a:spLocks noGrp="1"/>
          </p:cNvSpPr>
          <p:nvPr>
            <p:ph type="dt" sz="half" idx="10"/>
          </p:nvPr>
        </p:nvSpPr>
        <p:spPr/>
        <p:txBody>
          <a:bodyPr/>
          <a:lstStyle/>
          <a:p>
            <a:fld id="{3133FB5E-8F5B-9045-9A7A-FF40EF9EC59F}" type="datetimeFigureOut">
              <a:rPr lang="it-IT" smtClean="0"/>
              <a:t>04/02/19</a:t>
            </a:fld>
            <a:endParaRPr lang="it-IT"/>
          </a:p>
        </p:txBody>
      </p:sp>
      <p:sp>
        <p:nvSpPr>
          <p:cNvPr id="3" name="Segnaposto piè di pagina 2">
            <a:extLst>
              <a:ext uri="{FF2B5EF4-FFF2-40B4-BE49-F238E27FC236}">
                <a16:creationId xmlns:a16="http://schemas.microsoft.com/office/drawing/2014/main" id="{BD1AF77A-48F6-7942-BFC6-A9C0BCB43CF9}"/>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D8CF8443-4796-7A44-8F15-FB806AA3B7DC}"/>
              </a:ext>
            </a:extLst>
          </p:cNvPr>
          <p:cNvSpPr>
            <a:spLocks noGrp="1"/>
          </p:cNvSpPr>
          <p:nvPr>
            <p:ph type="sldNum" sz="quarter" idx="12"/>
          </p:nvPr>
        </p:nvSpPr>
        <p:spPr/>
        <p:txBody>
          <a:bodyPr/>
          <a:lstStyle/>
          <a:p>
            <a:fld id="{00E2F32F-FD82-D14C-981A-5D5678136B7F}" type="slidenum">
              <a:rPr lang="it-IT" smtClean="0"/>
              <a:t>‹N›</a:t>
            </a:fld>
            <a:endParaRPr lang="it-IT"/>
          </a:p>
        </p:txBody>
      </p:sp>
    </p:spTree>
    <p:extLst>
      <p:ext uri="{BB962C8B-B14F-4D97-AF65-F5344CB8AC3E}">
        <p14:creationId xmlns:p14="http://schemas.microsoft.com/office/powerpoint/2010/main" val="15762591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247159B-388D-6546-B364-FCA509C6773D}"/>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2423DEFD-9DEF-524C-8CAC-3895CDE55DA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r>
              <a:rPr lang="it-IT"/>
              <a:t>Modifica gli stili del testo dello schema
Secondo livello
Terzo livello
Quarto livello
Quinto livello</a:t>
            </a:r>
          </a:p>
        </p:txBody>
      </p:sp>
      <p:sp>
        <p:nvSpPr>
          <p:cNvPr id="4" name="Segnaposto testo 3">
            <a:extLst>
              <a:ext uri="{FF2B5EF4-FFF2-40B4-BE49-F238E27FC236}">
                <a16:creationId xmlns:a16="http://schemas.microsoft.com/office/drawing/2014/main" id="{91F79643-AFFF-3B42-8714-CA878A31928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it-IT"/>
              <a:t>Modifica gli stili del testo dello schema
Secondo livello
Terzo livello
Quarto livello
Quinto livello</a:t>
            </a:r>
          </a:p>
        </p:txBody>
      </p:sp>
      <p:sp>
        <p:nvSpPr>
          <p:cNvPr id="5" name="Segnaposto data 4">
            <a:extLst>
              <a:ext uri="{FF2B5EF4-FFF2-40B4-BE49-F238E27FC236}">
                <a16:creationId xmlns:a16="http://schemas.microsoft.com/office/drawing/2014/main" id="{57A1E993-A36D-FD4E-B98A-5E18B8ECF44B}"/>
              </a:ext>
            </a:extLst>
          </p:cNvPr>
          <p:cNvSpPr>
            <a:spLocks noGrp="1"/>
          </p:cNvSpPr>
          <p:nvPr>
            <p:ph type="dt" sz="half" idx="10"/>
          </p:nvPr>
        </p:nvSpPr>
        <p:spPr/>
        <p:txBody>
          <a:bodyPr/>
          <a:lstStyle/>
          <a:p>
            <a:fld id="{3133FB5E-8F5B-9045-9A7A-FF40EF9EC59F}" type="datetimeFigureOut">
              <a:rPr lang="it-IT" smtClean="0"/>
              <a:t>04/02/19</a:t>
            </a:fld>
            <a:endParaRPr lang="it-IT"/>
          </a:p>
        </p:txBody>
      </p:sp>
      <p:sp>
        <p:nvSpPr>
          <p:cNvPr id="6" name="Segnaposto piè di pagina 5">
            <a:extLst>
              <a:ext uri="{FF2B5EF4-FFF2-40B4-BE49-F238E27FC236}">
                <a16:creationId xmlns:a16="http://schemas.microsoft.com/office/drawing/2014/main" id="{55DF11B5-45DB-DF49-BCC5-5F7AA85C3AE9}"/>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8E92BEDB-138A-FD43-9105-ACEA20D569C6}"/>
              </a:ext>
            </a:extLst>
          </p:cNvPr>
          <p:cNvSpPr>
            <a:spLocks noGrp="1"/>
          </p:cNvSpPr>
          <p:nvPr>
            <p:ph type="sldNum" sz="quarter" idx="12"/>
          </p:nvPr>
        </p:nvSpPr>
        <p:spPr/>
        <p:txBody>
          <a:bodyPr/>
          <a:lstStyle/>
          <a:p>
            <a:fld id="{00E2F32F-FD82-D14C-981A-5D5678136B7F}" type="slidenum">
              <a:rPr lang="it-IT" smtClean="0"/>
              <a:t>‹N›</a:t>
            </a:fld>
            <a:endParaRPr lang="it-IT"/>
          </a:p>
        </p:txBody>
      </p:sp>
    </p:spTree>
    <p:extLst>
      <p:ext uri="{BB962C8B-B14F-4D97-AF65-F5344CB8AC3E}">
        <p14:creationId xmlns:p14="http://schemas.microsoft.com/office/powerpoint/2010/main" val="989868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E75E3D0-1B01-B640-80FF-BA9A5F696E90}"/>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E44C439D-8A98-D44D-A6FC-E71EAB4C174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9DA70275-CCE8-204D-AB3C-C1396E88EC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it-IT"/>
              <a:t>Modifica gli stili del testo dello schema
Secondo livello
Terzo livello
Quarto livello
Quinto livello</a:t>
            </a:r>
          </a:p>
        </p:txBody>
      </p:sp>
      <p:sp>
        <p:nvSpPr>
          <p:cNvPr id="5" name="Segnaposto data 4">
            <a:extLst>
              <a:ext uri="{FF2B5EF4-FFF2-40B4-BE49-F238E27FC236}">
                <a16:creationId xmlns:a16="http://schemas.microsoft.com/office/drawing/2014/main" id="{47EC4711-A7E9-F643-A956-27B1E6E12243}"/>
              </a:ext>
            </a:extLst>
          </p:cNvPr>
          <p:cNvSpPr>
            <a:spLocks noGrp="1"/>
          </p:cNvSpPr>
          <p:nvPr>
            <p:ph type="dt" sz="half" idx="10"/>
          </p:nvPr>
        </p:nvSpPr>
        <p:spPr/>
        <p:txBody>
          <a:bodyPr/>
          <a:lstStyle/>
          <a:p>
            <a:fld id="{3133FB5E-8F5B-9045-9A7A-FF40EF9EC59F}" type="datetimeFigureOut">
              <a:rPr lang="it-IT" smtClean="0"/>
              <a:t>04/02/19</a:t>
            </a:fld>
            <a:endParaRPr lang="it-IT"/>
          </a:p>
        </p:txBody>
      </p:sp>
      <p:sp>
        <p:nvSpPr>
          <p:cNvPr id="6" name="Segnaposto piè di pagina 5">
            <a:extLst>
              <a:ext uri="{FF2B5EF4-FFF2-40B4-BE49-F238E27FC236}">
                <a16:creationId xmlns:a16="http://schemas.microsoft.com/office/drawing/2014/main" id="{E955375C-0D2C-A14D-A692-F6C499969AA9}"/>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251AF0C7-8C2F-2247-A233-EBB735C3F793}"/>
              </a:ext>
            </a:extLst>
          </p:cNvPr>
          <p:cNvSpPr>
            <a:spLocks noGrp="1"/>
          </p:cNvSpPr>
          <p:nvPr>
            <p:ph type="sldNum" sz="quarter" idx="12"/>
          </p:nvPr>
        </p:nvSpPr>
        <p:spPr/>
        <p:txBody>
          <a:bodyPr/>
          <a:lstStyle/>
          <a:p>
            <a:fld id="{00E2F32F-FD82-D14C-981A-5D5678136B7F}" type="slidenum">
              <a:rPr lang="it-IT" smtClean="0"/>
              <a:t>‹N›</a:t>
            </a:fld>
            <a:endParaRPr lang="it-IT"/>
          </a:p>
        </p:txBody>
      </p:sp>
    </p:spTree>
    <p:extLst>
      <p:ext uri="{BB962C8B-B14F-4D97-AF65-F5344CB8AC3E}">
        <p14:creationId xmlns:p14="http://schemas.microsoft.com/office/powerpoint/2010/main" val="26902848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5E2A3C1B-72BC-4A4B-85BC-7DFAE4DD862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889FD3E2-CEB1-D94A-80A7-3B352A9465E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it-IT"/>
              <a:t>Modifica gli stili del testo dello schema
Secondo livello
Terzo livello
Quarto livello
Quinto livello</a:t>
            </a:r>
          </a:p>
        </p:txBody>
      </p:sp>
      <p:sp>
        <p:nvSpPr>
          <p:cNvPr id="4" name="Segnaposto data 3">
            <a:extLst>
              <a:ext uri="{FF2B5EF4-FFF2-40B4-BE49-F238E27FC236}">
                <a16:creationId xmlns:a16="http://schemas.microsoft.com/office/drawing/2014/main" id="{8D0003E8-F58E-CD41-8778-54B6ACED954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33FB5E-8F5B-9045-9A7A-FF40EF9EC59F}" type="datetimeFigureOut">
              <a:rPr lang="it-IT" smtClean="0"/>
              <a:t>04/02/19</a:t>
            </a:fld>
            <a:endParaRPr lang="it-IT"/>
          </a:p>
        </p:txBody>
      </p:sp>
      <p:sp>
        <p:nvSpPr>
          <p:cNvPr id="5" name="Segnaposto piè di pagina 4">
            <a:extLst>
              <a:ext uri="{FF2B5EF4-FFF2-40B4-BE49-F238E27FC236}">
                <a16:creationId xmlns:a16="http://schemas.microsoft.com/office/drawing/2014/main" id="{3892986A-6477-2947-82D9-DC0D070E920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a:extLst>
              <a:ext uri="{FF2B5EF4-FFF2-40B4-BE49-F238E27FC236}">
                <a16:creationId xmlns:a16="http://schemas.microsoft.com/office/drawing/2014/main" id="{4A9E795F-3D01-0F42-A728-8DE4ADF9572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2F32F-FD82-D14C-981A-5D5678136B7F}" type="slidenum">
              <a:rPr lang="it-IT" smtClean="0"/>
              <a:t>‹N›</a:t>
            </a:fld>
            <a:endParaRPr lang="it-IT"/>
          </a:p>
        </p:txBody>
      </p:sp>
    </p:spTree>
    <p:extLst>
      <p:ext uri="{BB962C8B-B14F-4D97-AF65-F5344CB8AC3E}">
        <p14:creationId xmlns:p14="http://schemas.microsoft.com/office/powerpoint/2010/main" val="34579889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hyperlink" Target="http://www.italialibri.net/opere/nipotinidellingegnere.html" TargetMode="Externa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B1CCDC7-8D8A-5642-BD1B-E750CA53C4EA}"/>
              </a:ext>
            </a:extLst>
          </p:cNvPr>
          <p:cNvSpPr>
            <a:spLocks noGrp="1"/>
          </p:cNvSpPr>
          <p:nvPr>
            <p:ph type="ctrTitle"/>
          </p:nvPr>
        </p:nvSpPr>
        <p:spPr>
          <a:xfrm>
            <a:off x="1524000" y="1026160"/>
            <a:ext cx="9144000" cy="2483803"/>
          </a:xfrm>
        </p:spPr>
        <p:txBody>
          <a:bodyPr>
            <a:normAutofit fontScale="90000"/>
          </a:bodyPr>
          <a:lstStyle/>
          <a:p>
            <a:pPr algn="l">
              <a:lnSpc>
                <a:spcPct val="100000"/>
              </a:lnSpc>
            </a:pPr>
            <a:br>
              <a:rPr lang="it-IT" sz="4400" b="1" dirty="0">
                <a:latin typeface="Times New Roman" panose="02020603050405020304" pitchFamily="18" charset="0"/>
                <a:cs typeface="Times New Roman" panose="02020603050405020304" pitchFamily="18" charset="0"/>
              </a:rPr>
            </a:br>
            <a:br>
              <a:rPr lang="it-IT" sz="4400" b="1" dirty="0">
                <a:latin typeface="Times New Roman" panose="02020603050405020304" pitchFamily="18" charset="0"/>
                <a:cs typeface="Times New Roman" panose="02020603050405020304" pitchFamily="18" charset="0"/>
              </a:rPr>
            </a:br>
            <a:br>
              <a:rPr lang="it-IT" sz="4400" b="1" dirty="0">
                <a:latin typeface="Times New Roman" panose="02020603050405020304" pitchFamily="18" charset="0"/>
                <a:cs typeface="Times New Roman" panose="02020603050405020304" pitchFamily="18" charset="0"/>
              </a:rPr>
            </a:br>
            <a:br>
              <a:rPr lang="it-IT" sz="4400" b="1" dirty="0">
                <a:latin typeface="Times New Roman" panose="02020603050405020304" pitchFamily="18" charset="0"/>
                <a:cs typeface="Times New Roman" panose="02020603050405020304" pitchFamily="18" charset="0"/>
              </a:rPr>
            </a:br>
            <a:br>
              <a:rPr lang="it-IT" sz="4400" b="1" dirty="0">
                <a:latin typeface="Times New Roman" panose="02020603050405020304" pitchFamily="18" charset="0"/>
                <a:cs typeface="Times New Roman" panose="02020603050405020304" pitchFamily="18" charset="0"/>
              </a:rPr>
            </a:br>
            <a:r>
              <a:rPr lang="it-IT" sz="4000" b="1" dirty="0">
                <a:latin typeface="Times New Roman" panose="02020603050405020304" pitchFamily="18" charset="0"/>
                <a:cs typeface="Times New Roman" panose="02020603050405020304" pitchFamily="18" charset="0"/>
              </a:rPr>
              <a:t>La prima prova dell’Esame di Stato 2018/19:</a:t>
            </a:r>
            <a:br>
              <a:rPr lang="it-IT" sz="4000" b="1" dirty="0">
                <a:latin typeface="Times New Roman" panose="02020603050405020304" pitchFamily="18" charset="0"/>
                <a:cs typeface="Times New Roman" panose="02020603050405020304" pitchFamily="18" charset="0"/>
              </a:rPr>
            </a:br>
            <a:r>
              <a:rPr lang="it-IT" sz="4000" b="1" dirty="0">
                <a:latin typeface="Times New Roman" panose="02020603050405020304" pitchFamily="18" charset="0"/>
                <a:cs typeface="Times New Roman" panose="02020603050405020304" pitchFamily="18" charset="0"/>
              </a:rPr>
              <a:t>riflessioni, proposte operative, esercitazioni</a:t>
            </a:r>
            <a:br>
              <a:rPr lang="it-IT" dirty="0"/>
            </a:br>
            <a:endParaRPr lang="it-IT" dirty="0"/>
          </a:p>
        </p:txBody>
      </p:sp>
      <p:sp>
        <p:nvSpPr>
          <p:cNvPr id="3" name="Sottotitolo 2">
            <a:extLst>
              <a:ext uri="{FF2B5EF4-FFF2-40B4-BE49-F238E27FC236}">
                <a16:creationId xmlns:a16="http://schemas.microsoft.com/office/drawing/2014/main" id="{FAE5A935-F7B6-2E4C-84A0-53F320AE3F82}"/>
              </a:ext>
            </a:extLst>
          </p:cNvPr>
          <p:cNvSpPr>
            <a:spLocks noGrp="1"/>
          </p:cNvSpPr>
          <p:nvPr>
            <p:ph type="subTitle" idx="1"/>
          </p:nvPr>
        </p:nvSpPr>
        <p:spPr/>
        <p:txBody>
          <a:bodyPr/>
          <a:lstStyle/>
          <a:p>
            <a:pPr algn="l"/>
            <a:r>
              <a:rPr lang="it-IT" b="1" dirty="0">
                <a:latin typeface="Times New Roman" panose="02020603050405020304" pitchFamily="18" charset="0"/>
                <a:cs typeface="Times New Roman" panose="02020603050405020304" pitchFamily="18" charset="0"/>
              </a:rPr>
              <a:t>Nicoletta Della Penna</a:t>
            </a:r>
          </a:p>
          <a:p>
            <a:pPr algn="l"/>
            <a:r>
              <a:rPr lang="it-IT" b="1" dirty="0">
                <a:latin typeface="Times New Roman" panose="02020603050405020304" pitchFamily="18" charset="0"/>
                <a:cs typeface="Times New Roman" panose="02020603050405020304" pitchFamily="18" charset="0"/>
              </a:rPr>
              <a:t>Marco Di Giacomo</a:t>
            </a:r>
          </a:p>
          <a:p>
            <a:pPr algn="r"/>
            <a:r>
              <a:rPr lang="it-IT" dirty="0">
                <a:latin typeface="Times New Roman" panose="02020603050405020304" pitchFamily="18" charset="0"/>
                <a:cs typeface="Times New Roman" panose="02020603050405020304" pitchFamily="18" charset="0"/>
              </a:rPr>
              <a:t>Chieti, Febbraio 2019</a:t>
            </a:r>
          </a:p>
        </p:txBody>
      </p:sp>
    </p:spTree>
    <p:extLst>
      <p:ext uri="{BB962C8B-B14F-4D97-AF65-F5344CB8AC3E}">
        <p14:creationId xmlns:p14="http://schemas.microsoft.com/office/powerpoint/2010/main" val="3722536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C5C298D-7801-644C-9431-D9ACA58B6099}"/>
              </a:ext>
            </a:extLst>
          </p:cNvPr>
          <p:cNvSpPr>
            <a:spLocks noGrp="1"/>
          </p:cNvSpPr>
          <p:nvPr>
            <p:ph type="title"/>
          </p:nvPr>
        </p:nvSpPr>
        <p:spPr>
          <a:xfrm>
            <a:off x="838200" y="365125"/>
            <a:ext cx="10515600" cy="474847"/>
          </a:xfrm>
        </p:spPr>
        <p:txBody>
          <a:bodyPr>
            <a:normAutofit fontScale="90000"/>
          </a:bodyPr>
          <a:lstStyle/>
          <a:p>
            <a:endParaRPr lang="it-IT" dirty="0"/>
          </a:p>
        </p:txBody>
      </p:sp>
      <p:sp>
        <p:nvSpPr>
          <p:cNvPr id="3" name="Segnaposto contenuto 2">
            <a:extLst>
              <a:ext uri="{FF2B5EF4-FFF2-40B4-BE49-F238E27FC236}">
                <a16:creationId xmlns:a16="http://schemas.microsoft.com/office/drawing/2014/main" id="{44DA4DE0-E2A6-724A-8A7E-16ECCC75AAE2}"/>
              </a:ext>
            </a:extLst>
          </p:cNvPr>
          <p:cNvSpPr>
            <a:spLocks noGrp="1"/>
          </p:cNvSpPr>
          <p:nvPr>
            <p:ph idx="1"/>
          </p:nvPr>
        </p:nvSpPr>
        <p:spPr>
          <a:xfrm>
            <a:off x="838200" y="1339702"/>
            <a:ext cx="10515600" cy="4837261"/>
          </a:xfrm>
        </p:spPr>
        <p:txBody>
          <a:bodyPr>
            <a:normAutofit/>
          </a:bodyPr>
          <a:lstStyle/>
          <a:p>
            <a:pPr marL="0" indent="0" algn="just">
              <a:buNone/>
            </a:pPr>
            <a:r>
              <a:rPr lang="it-IT" b="0" i="0" u="none" strike="noStrike" dirty="0">
                <a:effectLst/>
                <a:latin typeface="Times New Roman" panose="02020603050405020304" pitchFamily="18" charset="0"/>
                <a:cs typeface="Times New Roman" panose="02020603050405020304" pitchFamily="18" charset="0"/>
              </a:rPr>
              <a:t>Il modello che De Mauro utilizza per rappresentare la composizione del lessico è un </a:t>
            </a:r>
            <a:r>
              <a:rPr lang="it-IT" b="1" i="0" u="none" strike="noStrike" dirty="0">
                <a:effectLst/>
                <a:latin typeface="Times New Roman" panose="02020603050405020304" pitchFamily="18" charset="0"/>
                <a:cs typeface="Times New Roman" panose="02020603050405020304" pitchFamily="18" charset="0"/>
              </a:rPr>
              <a:t>bersaglio</a:t>
            </a:r>
            <a:r>
              <a:rPr lang="it-IT" b="0" i="0" u="none" strike="noStrike" dirty="0">
                <a:effectLst/>
                <a:latin typeface="Times New Roman" panose="02020603050405020304" pitchFamily="18" charset="0"/>
                <a:cs typeface="Times New Roman" panose="02020603050405020304" pitchFamily="18" charset="0"/>
              </a:rPr>
              <a:t> sezionato a fasce concentriche: andando dal </a:t>
            </a:r>
            <a:r>
              <a:rPr lang="it-IT" b="0" i="1" u="none" strike="noStrike" dirty="0">
                <a:effectLst/>
                <a:latin typeface="Times New Roman" panose="02020603050405020304" pitchFamily="18" charset="0"/>
                <a:cs typeface="Times New Roman" panose="02020603050405020304" pitchFamily="18" charset="0"/>
              </a:rPr>
              <a:t>centro</a:t>
            </a:r>
            <a:r>
              <a:rPr lang="it-IT" b="0" i="0" u="none" strike="noStrike" dirty="0">
                <a:effectLst/>
                <a:latin typeface="Times New Roman" panose="02020603050405020304" pitchFamily="18" charset="0"/>
                <a:cs typeface="Times New Roman" panose="02020603050405020304" pitchFamily="18" charset="0"/>
              </a:rPr>
              <a:t> verso la </a:t>
            </a:r>
            <a:r>
              <a:rPr lang="it-IT" b="0" i="1" u="none" strike="noStrike" dirty="0">
                <a:effectLst/>
                <a:latin typeface="Times New Roman" panose="02020603050405020304" pitchFamily="18" charset="0"/>
                <a:cs typeface="Times New Roman" panose="02020603050405020304" pitchFamily="18" charset="0"/>
              </a:rPr>
              <a:t>periferia </a:t>
            </a:r>
            <a:r>
              <a:rPr lang="it-IT" b="0" i="0" u="none" strike="noStrike" dirty="0">
                <a:effectLst/>
                <a:latin typeface="Times New Roman" panose="02020603050405020304" pitchFamily="18" charset="0"/>
                <a:cs typeface="Times New Roman" panose="02020603050405020304" pitchFamily="18" charset="0"/>
              </a:rPr>
              <a:t>si va dal massimo al minimo di condivisione. </a:t>
            </a:r>
          </a:p>
          <a:p>
            <a:pPr marL="0" indent="0" algn="just">
              <a:buNone/>
            </a:pPr>
            <a:r>
              <a:rPr lang="it-IT" b="0" i="0" u="none" strike="noStrike" dirty="0">
                <a:effectLst/>
                <a:latin typeface="Times New Roman" panose="02020603050405020304" pitchFamily="18" charset="0"/>
                <a:cs typeface="Times New Roman" panose="02020603050405020304" pitchFamily="18" charset="0"/>
              </a:rPr>
              <a:t>- </a:t>
            </a:r>
            <a:r>
              <a:rPr lang="it-IT" b="1" i="0" u="none" strike="noStrike" dirty="0">
                <a:effectLst/>
                <a:latin typeface="Times New Roman" panose="02020603050405020304" pitchFamily="18" charset="0"/>
                <a:cs typeface="Times New Roman" panose="02020603050405020304" pitchFamily="18" charset="0"/>
              </a:rPr>
              <a:t>Centro</a:t>
            </a:r>
            <a:r>
              <a:rPr lang="it-IT" b="0" i="0" u="none" strike="noStrike" dirty="0">
                <a:effectLst/>
                <a:latin typeface="Times New Roman" panose="02020603050405020304" pitchFamily="18" charset="0"/>
                <a:cs typeface="Times New Roman" panose="02020603050405020304" pitchFamily="18" charset="0"/>
              </a:rPr>
              <a:t>: lessemi più frequenti, che sono anche quelli che è più probabile trovare adoperati dalla maggior parte degli italofoni nella </a:t>
            </a:r>
            <a:r>
              <a:rPr lang="it-IT" dirty="0">
                <a:latin typeface="Times New Roman" panose="02020603050405020304" pitchFamily="18" charset="0"/>
                <a:cs typeface="Times New Roman" panose="02020603050405020304" pitchFamily="18" charset="0"/>
              </a:rPr>
              <a:t>maggior parte dei loro usi linguistici, </a:t>
            </a:r>
            <a:r>
              <a:rPr lang="it-IT" b="0" i="0" u="none" strike="noStrike" dirty="0">
                <a:effectLst/>
                <a:latin typeface="Times New Roman" panose="02020603050405020304" pitchFamily="18" charset="0"/>
                <a:cs typeface="Times New Roman" panose="02020603050405020304" pitchFamily="18" charset="0"/>
              </a:rPr>
              <a:t> </a:t>
            </a:r>
          </a:p>
          <a:p>
            <a:pPr marL="0" indent="0" algn="just">
              <a:buNone/>
            </a:pPr>
            <a:r>
              <a:rPr lang="it-IT" b="0" i="0" u="none" strike="noStrike" dirty="0">
                <a:effectLst/>
                <a:latin typeface="Times New Roman" panose="02020603050405020304" pitchFamily="18" charset="0"/>
                <a:cs typeface="Times New Roman" panose="02020603050405020304" pitchFamily="18" charset="0"/>
              </a:rPr>
              <a:t>- </a:t>
            </a:r>
            <a:r>
              <a:rPr lang="it-IT" b="1" dirty="0">
                <a:latin typeface="Times New Roman" panose="02020603050405020304" pitchFamily="18" charset="0"/>
                <a:cs typeface="Times New Roman" panose="02020603050405020304" pitchFamily="18" charset="0"/>
              </a:rPr>
              <a:t>P</a:t>
            </a:r>
            <a:r>
              <a:rPr lang="it-IT" b="1" i="0" u="none" strike="noStrike" dirty="0">
                <a:effectLst/>
                <a:latin typeface="Times New Roman" panose="02020603050405020304" pitchFamily="18" charset="0"/>
                <a:cs typeface="Times New Roman" panose="02020603050405020304" pitchFamily="18" charset="0"/>
              </a:rPr>
              <a:t>eriferia</a:t>
            </a:r>
            <a:r>
              <a:rPr lang="it-IT" b="0" i="0" u="none" strike="noStrike" dirty="0">
                <a:effectLst/>
                <a:latin typeface="Times New Roman" panose="02020603050405020304" pitchFamily="18" charset="0"/>
                <a:cs typeface="Times New Roman" panose="02020603050405020304" pitchFamily="18" charset="0"/>
              </a:rPr>
              <a:t>:  lessemi meno frequenti, perché adoperati solo da alcuni parlanti e solo in alcune situazioni comunicative.</a:t>
            </a:r>
            <a:r>
              <a:rPr lang="it-IT" b="0" i="0" u="none" strike="noStrike" dirty="0">
                <a:solidFill>
                  <a:srgbClr val="3E3F3E"/>
                </a:solidFill>
                <a:effectLst/>
                <a:latin typeface="Times New Roman" panose="02020603050405020304" pitchFamily="18" charset="0"/>
                <a:cs typeface="Times New Roman" panose="02020603050405020304" pitchFamily="18" charset="0"/>
              </a:rPr>
              <a:t> </a:t>
            </a:r>
          </a:p>
          <a:p>
            <a:endParaRPr lang="it-IT" dirty="0"/>
          </a:p>
        </p:txBody>
      </p:sp>
    </p:spTree>
    <p:extLst>
      <p:ext uri="{BB962C8B-B14F-4D97-AF65-F5344CB8AC3E}">
        <p14:creationId xmlns:p14="http://schemas.microsoft.com/office/powerpoint/2010/main" val="29320534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222A566-D122-6145-9B42-AFC6B695D46B}"/>
              </a:ext>
            </a:extLst>
          </p:cNvPr>
          <p:cNvSpPr>
            <a:spLocks noGrp="1"/>
          </p:cNvSpPr>
          <p:nvPr>
            <p:ph type="title"/>
          </p:nvPr>
        </p:nvSpPr>
        <p:spPr>
          <a:xfrm>
            <a:off x="838200" y="365125"/>
            <a:ext cx="10515600" cy="815089"/>
          </a:xfrm>
        </p:spPr>
        <p:txBody>
          <a:bodyPr/>
          <a:lstStyle/>
          <a:p>
            <a:r>
              <a:rPr lang="it-IT" dirty="0">
                <a:latin typeface="Times New Roman" panose="02020603050405020304" pitchFamily="18" charset="0"/>
                <a:cs typeface="Times New Roman" panose="02020603050405020304" pitchFamily="18" charset="0"/>
              </a:rPr>
              <a:t>De Mauro: il Vocabolario di Base</a:t>
            </a:r>
          </a:p>
        </p:txBody>
      </p:sp>
      <p:sp>
        <p:nvSpPr>
          <p:cNvPr id="3" name="Segnaposto contenuto 2">
            <a:extLst>
              <a:ext uri="{FF2B5EF4-FFF2-40B4-BE49-F238E27FC236}">
                <a16:creationId xmlns:a16="http://schemas.microsoft.com/office/drawing/2014/main" id="{1DDB941B-D775-E84B-817B-2967C8C3ABF1}"/>
              </a:ext>
            </a:extLst>
          </p:cNvPr>
          <p:cNvSpPr>
            <a:spLocks noGrp="1"/>
          </p:cNvSpPr>
          <p:nvPr>
            <p:ph idx="1"/>
          </p:nvPr>
        </p:nvSpPr>
        <p:spPr>
          <a:xfrm>
            <a:off x="838200" y="1594884"/>
            <a:ext cx="10515600" cy="4582079"/>
          </a:xfrm>
        </p:spPr>
        <p:txBody>
          <a:bodyPr>
            <a:normAutofit/>
          </a:bodyPr>
          <a:lstStyle/>
          <a:p>
            <a:pPr marL="0" indent="0" algn="just">
              <a:buNone/>
            </a:pPr>
            <a:r>
              <a:rPr lang="it-IT" b="1" i="0" dirty="0">
                <a:latin typeface="Times New Roman" panose="02020603050405020304" pitchFamily="18" charset="0"/>
                <a:cs typeface="Times New Roman" panose="02020603050405020304" pitchFamily="18" charset="0"/>
              </a:rPr>
              <a:t>V</a:t>
            </a:r>
            <a:r>
              <a:rPr lang="it-IT" b="1" u="none" strike="noStrike" dirty="0">
                <a:effectLst/>
                <a:latin typeface="Times New Roman" panose="02020603050405020304" pitchFamily="18" charset="0"/>
                <a:cs typeface="Times New Roman" panose="02020603050405020304" pitchFamily="18" charset="0"/>
              </a:rPr>
              <a:t>ocabolario di base (</a:t>
            </a:r>
            <a:r>
              <a:rPr lang="it-IT" b="1" u="none" strike="noStrike" dirty="0" err="1">
                <a:effectLst/>
                <a:latin typeface="Times New Roman" panose="02020603050405020304" pitchFamily="18" charset="0"/>
                <a:cs typeface="Times New Roman" panose="02020603050405020304" pitchFamily="18" charset="0"/>
              </a:rPr>
              <a:t>VdB</a:t>
            </a:r>
            <a:r>
              <a:rPr lang="it-IT" b="1" u="none" strike="noStrike" dirty="0">
                <a:effectLst/>
                <a:latin typeface="Times New Roman" panose="02020603050405020304" pitchFamily="18" charset="0"/>
                <a:cs typeface="Times New Roman" panose="02020603050405020304" pitchFamily="18" charset="0"/>
              </a:rPr>
              <a:t>)</a:t>
            </a:r>
            <a:r>
              <a:rPr lang="it-IT" b="0" u="none" strike="noStrike" dirty="0">
                <a:effectLst/>
                <a:latin typeface="Times New Roman" panose="02020603050405020304" pitchFamily="18" charset="0"/>
                <a:cs typeface="Times New Roman" panose="02020603050405020304" pitchFamily="18" charset="0"/>
              </a:rPr>
              <a:t>:  è </a:t>
            </a:r>
            <a:r>
              <a:rPr lang="it-IT" b="0" i="0" u="none" strike="noStrike" dirty="0">
                <a:effectLst/>
                <a:latin typeface="Times New Roman" panose="02020603050405020304" pitchFamily="18" charset="0"/>
                <a:cs typeface="Times New Roman" panose="02020603050405020304" pitchFamily="18" charset="0"/>
              </a:rPr>
              <a:t>composto dai lessemi che tutti usano in larga misura per costruire qualsiasi tipo di testo. Sono poco meno di 7000, </a:t>
            </a:r>
            <a:r>
              <a:rPr lang="it-IT" dirty="0">
                <a:latin typeface="Times New Roman" panose="02020603050405020304" pitchFamily="18" charset="0"/>
                <a:cs typeface="Times New Roman" panose="02020603050405020304" pitchFamily="18" charset="0"/>
              </a:rPr>
              <a:t>noti a tutte le persone adulte e normodotate della comunità̀ nazionale “indipendentemente dalla loro professione”, aventi almeno un “grado di istruzione corrispondente alla scuola di base”, </a:t>
            </a:r>
            <a:r>
              <a:rPr lang="it-IT" b="0" i="0" u="none" strike="noStrike" dirty="0">
                <a:effectLst/>
                <a:latin typeface="Times New Roman" panose="02020603050405020304" pitchFamily="18" charset="0"/>
                <a:cs typeface="Times New Roman" panose="02020603050405020304" pitchFamily="18" charset="0"/>
              </a:rPr>
              <a:t>suddivisi a loro volta in tre fasce: </a:t>
            </a:r>
            <a:r>
              <a:rPr lang="it-IT" b="0" i="1" u="none" strike="noStrike" dirty="0">
                <a:effectLst/>
                <a:latin typeface="Times New Roman" panose="02020603050405020304" pitchFamily="18" charset="0"/>
                <a:cs typeface="Times New Roman" panose="02020603050405020304" pitchFamily="18" charset="0"/>
              </a:rPr>
              <a:t>lessico fondamentale</a:t>
            </a:r>
            <a:r>
              <a:rPr lang="it-IT" b="0" i="0" u="none" strike="noStrike" dirty="0">
                <a:effectLst/>
                <a:latin typeface="Times New Roman" panose="02020603050405020304" pitchFamily="18" charset="0"/>
                <a:cs typeface="Times New Roman" panose="02020603050405020304" pitchFamily="18" charset="0"/>
              </a:rPr>
              <a:t>, di </a:t>
            </a:r>
            <a:r>
              <a:rPr lang="it-IT" b="0" i="1" u="none" strike="noStrike" dirty="0">
                <a:effectLst/>
                <a:latin typeface="Times New Roman" panose="02020603050405020304" pitchFamily="18" charset="0"/>
                <a:cs typeface="Times New Roman" panose="02020603050405020304" pitchFamily="18" charset="0"/>
              </a:rPr>
              <a:t>alto uso </a:t>
            </a:r>
            <a:r>
              <a:rPr lang="it-IT" b="0" i="0" u="none" strike="noStrike" dirty="0">
                <a:effectLst/>
                <a:latin typeface="Times New Roman" panose="02020603050405020304" pitchFamily="18" charset="0"/>
                <a:cs typeface="Times New Roman" panose="02020603050405020304" pitchFamily="18" charset="0"/>
              </a:rPr>
              <a:t>(o alta frequenza) e di </a:t>
            </a:r>
            <a:r>
              <a:rPr lang="it-IT" b="0" i="1" u="none" strike="noStrike" dirty="0">
                <a:effectLst/>
                <a:latin typeface="Times New Roman" panose="02020603050405020304" pitchFamily="18" charset="0"/>
                <a:cs typeface="Times New Roman" panose="02020603050405020304" pitchFamily="18" charset="0"/>
              </a:rPr>
              <a:t>alta disponibilità</a:t>
            </a:r>
            <a:r>
              <a:rPr lang="it-IT" b="0" i="0" u="none" strike="noStrike" dirty="0">
                <a:effectLst/>
                <a:latin typeface="Times New Roman" panose="02020603050405020304" pitchFamily="18" charset="0"/>
                <a:cs typeface="Times New Roman" panose="02020603050405020304" pitchFamily="18" charset="0"/>
              </a:rPr>
              <a:t>.</a:t>
            </a:r>
          </a:p>
          <a:p>
            <a:endParaRPr lang="it-IT" dirty="0"/>
          </a:p>
        </p:txBody>
      </p:sp>
    </p:spTree>
    <p:extLst>
      <p:ext uri="{BB962C8B-B14F-4D97-AF65-F5344CB8AC3E}">
        <p14:creationId xmlns:p14="http://schemas.microsoft.com/office/powerpoint/2010/main" val="27122908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7673EE1-DC55-2349-854B-EE303FFFEF6B}"/>
              </a:ext>
            </a:extLst>
          </p:cNvPr>
          <p:cNvSpPr>
            <a:spLocks noGrp="1"/>
          </p:cNvSpPr>
          <p:nvPr>
            <p:ph type="title"/>
          </p:nvPr>
        </p:nvSpPr>
        <p:spPr/>
        <p:txBody>
          <a:bodyPr/>
          <a:lstStyle/>
          <a:p>
            <a:r>
              <a:rPr lang="it-IT" dirty="0">
                <a:latin typeface="Times New Roman" panose="02020603050405020304" pitchFamily="18" charset="0"/>
                <a:cs typeface="Times New Roman" panose="02020603050405020304" pitchFamily="18" charset="0"/>
              </a:rPr>
              <a:t>De Mauro: il Vocabolario di Base</a:t>
            </a:r>
          </a:p>
        </p:txBody>
      </p:sp>
      <p:sp>
        <p:nvSpPr>
          <p:cNvPr id="3" name="Segnaposto contenuto 2">
            <a:extLst>
              <a:ext uri="{FF2B5EF4-FFF2-40B4-BE49-F238E27FC236}">
                <a16:creationId xmlns:a16="http://schemas.microsoft.com/office/drawing/2014/main" id="{6E283802-32D3-0242-B740-32D8E5036D17}"/>
              </a:ext>
            </a:extLst>
          </p:cNvPr>
          <p:cNvSpPr>
            <a:spLocks noGrp="1"/>
          </p:cNvSpPr>
          <p:nvPr>
            <p:ph idx="1"/>
          </p:nvPr>
        </p:nvSpPr>
        <p:spPr/>
        <p:txBody>
          <a:bodyPr>
            <a:normAutofit fontScale="85000" lnSpcReduction="20000"/>
          </a:bodyPr>
          <a:lstStyle/>
          <a:p>
            <a:pPr algn="just"/>
            <a:r>
              <a:rPr lang="it-IT" b="1" dirty="0">
                <a:latin typeface="Times New Roman" panose="02020603050405020304" pitchFamily="18" charset="0"/>
                <a:cs typeface="Times New Roman" panose="02020603050405020304" pitchFamily="18" charset="0"/>
              </a:rPr>
              <a:t>Lessico</a:t>
            </a:r>
            <a:r>
              <a:rPr lang="it-IT" b="1" i="1" dirty="0">
                <a:latin typeface="Times New Roman" panose="02020603050405020304" pitchFamily="18" charset="0"/>
                <a:cs typeface="Times New Roman" panose="02020603050405020304" pitchFamily="18" charset="0"/>
              </a:rPr>
              <a:t> fondamentale </a:t>
            </a:r>
            <a:r>
              <a:rPr lang="it-IT" b="1" dirty="0">
                <a:latin typeface="Times New Roman" panose="02020603050405020304" pitchFamily="18" charset="0"/>
                <a:cs typeface="Times New Roman" panose="02020603050405020304" pitchFamily="18" charset="0"/>
              </a:rPr>
              <a:t>(FO)</a:t>
            </a:r>
            <a:r>
              <a:rPr lang="it-IT" dirty="0">
                <a:latin typeface="Times New Roman" panose="02020603050405020304" pitchFamily="18" charset="0"/>
                <a:cs typeface="Times New Roman" panose="02020603050405020304" pitchFamily="18" charset="0"/>
              </a:rPr>
              <a:t>:  poco più di 2000 unità, vi appartengono quei lessemi che costituiscono circa il 90% di qualunque testo italiano. Si tratta per lo più di lessemi grammaticali; </a:t>
            </a:r>
          </a:p>
          <a:p>
            <a:pPr algn="just"/>
            <a:endParaRPr lang="it-IT" dirty="0">
              <a:latin typeface="Times New Roman" panose="02020603050405020304" pitchFamily="18" charset="0"/>
              <a:cs typeface="Times New Roman" panose="02020603050405020304" pitchFamily="18" charset="0"/>
            </a:endParaRPr>
          </a:p>
          <a:p>
            <a:pPr algn="just"/>
            <a:r>
              <a:rPr lang="it-IT" b="1" dirty="0">
                <a:latin typeface="Times New Roman" panose="02020603050405020304" pitchFamily="18" charset="0"/>
                <a:cs typeface="Times New Roman" panose="02020603050405020304" pitchFamily="18" charset="0"/>
              </a:rPr>
              <a:t>Lessico </a:t>
            </a:r>
            <a:r>
              <a:rPr lang="it-IT" b="1" i="1" dirty="0">
                <a:latin typeface="Times New Roman" panose="02020603050405020304" pitchFamily="18" charset="0"/>
                <a:cs typeface="Times New Roman" panose="02020603050405020304" pitchFamily="18" charset="0"/>
              </a:rPr>
              <a:t>di</a:t>
            </a:r>
            <a:r>
              <a:rPr lang="it-IT" b="1" dirty="0">
                <a:latin typeface="Times New Roman" panose="02020603050405020304" pitchFamily="18" charset="0"/>
                <a:cs typeface="Times New Roman" panose="02020603050405020304" pitchFamily="18" charset="0"/>
              </a:rPr>
              <a:t> </a:t>
            </a:r>
            <a:r>
              <a:rPr lang="it-IT" b="1" i="1" dirty="0">
                <a:latin typeface="Times New Roman" panose="02020603050405020304" pitchFamily="18" charset="0"/>
                <a:cs typeface="Times New Roman" panose="02020603050405020304" pitchFamily="18" charset="0"/>
              </a:rPr>
              <a:t>alto uso </a:t>
            </a:r>
            <a:r>
              <a:rPr lang="it-IT" b="1" dirty="0">
                <a:latin typeface="Times New Roman" panose="02020603050405020304" pitchFamily="18" charset="0"/>
                <a:cs typeface="Times New Roman" panose="02020603050405020304" pitchFamily="18" charset="0"/>
              </a:rPr>
              <a:t>(AU)</a:t>
            </a:r>
            <a:r>
              <a:rPr lang="it-IT" dirty="0">
                <a:latin typeface="Times New Roman" panose="02020603050405020304" pitchFamily="18" charset="0"/>
                <a:cs typeface="Times New Roman" panose="02020603050405020304" pitchFamily="18" charset="0"/>
              </a:rPr>
              <a:t>:</a:t>
            </a:r>
            <a:r>
              <a:rPr lang="it-IT" b="1" dirty="0">
                <a:latin typeface="Times New Roman" panose="02020603050405020304" pitchFamily="18" charset="0"/>
                <a:cs typeface="Times New Roman" panose="02020603050405020304" pitchFamily="18" charset="0"/>
              </a:rPr>
              <a:t> </a:t>
            </a:r>
            <a:r>
              <a:rPr lang="it-IT" dirty="0">
                <a:latin typeface="Times New Roman" panose="02020603050405020304" pitchFamily="18" charset="0"/>
                <a:cs typeface="Times New Roman" panose="02020603050405020304" pitchFamily="18" charset="0"/>
              </a:rPr>
              <a:t>è costituito da quei 2500-3000 lessemi di frequenza immediatamente inferiore: voci come </a:t>
            </a:r>
            <a:r>
              <a:rPr lang="it-IT" i="1" dirty="0">
                <a:latin typeface="Times New Roman" panose="02020603050405020304" pitchFamily="18" charset="0"/>
                <a:cs typeface="Times New Roman" panose="02020603050405020304" pitchFamily="18" charset="0"/>
              </a:rPr>
              <a:t>abbassare</a:t>
            </a:r>
            <a:r>
              <a:rPr lang="it-IT" dirty="0">
                <a:latin typeface="Times New Roman" panose="02020603050405020304" pitchFamily="18" charset="0"/>
                <a:cs typeface="Times New Roman" panose="02020603050405020304" pitchFamily="18" charset="0"/>
              </a:rPr>
              <a:t>, </a:t>
            </a:r>
            <a:r>
              <a:rPr lang="it-IT" i="1" dirty="0">
                <a:latin typeface="Times New Roman" panose="02020603050405020304" pitchFamily="18" charset="0"/>
                <a:cs typeface="Times New Roman" panose="02020603050405020304" pitchFamily="18" charset="0"/>
              </a:rPr>
              <a:t>alimento </a:t>
            </a:r>
            <a:r>
              <a:rPr lang="it-IT" dirty="0">
                <a:latin typeface="Times New Roman" panose="02020603050405020304" pitchFamily="18" charset="0"/>
                <a:cs typeface="Times New Roman" panose="02020603050405020304" pitchFamily="18" charset="0"/>
              </a:rPr>
              <a:t>o </a:t>
            </a:r>
            <a:r>
              <a:rPr lang="it-IT" i="1" dirty="0">
                <a:latin typeface="Times New Roman" panose="02020603050405020304" pitchFamily="18" charset="0"/>
                <a:cs typeface="Times New Roman" panose="02020603050405020304" pitchFamily="18" charset="0"/>
              </a:rPr>
              <a:t>africano</a:t>
            </a:r>
            <a:r>
              <a:rPr lang="it-IT" dirty="0">
                <a:latin typeface="Times New Roman" panose="02020603050405020304" pitchFamily="18" charset="0"/>
                <a:cs typeface="Times New Roman" panose="02020603050405020304" pitchFamily="18" charset="0"/>
              </a:rPr>
              <a:t>, o come </a:t>
            </a:r>
            <a:r>
              <a:rPr lang="it-IT" i="1" dirty="0">
                <a:latin typeface="Times New Roman" panose="02020603050405020304" pitchFamily="18" charset="0"/>
                <a:cs typeface="Times New Roman" panose="02020603050405020304" pitchFamily="18" charset="0"/>
              </a:rPr>
              <a:t>veneziano</a:t>
            </a:r>
            <a:r>
              <a:rPr lang="it-IT" dirty="0">
                <a:latin typeface="Times New Roman" panose="02020603050405020304" pitchFamily="18" charset="0"/>
                <a:cs typeface="Times New Roman" panose="02020603050405020304" pitchFamily="18" charset="0"/>
              </a:rPr>
              <a:t>, </a:t>
            </a:r>
            <a:r>
              <a:rPr lang="it-IT" i="1" dirty="0">
                <a:latin typeface="Times New Roman" panose="02020603050405020304" pitchFamily="18" charset="0"/>
                <a:cs typeface="Times New Roman" panose="02020603050405020304" pitchFamily="18" charset="0"/>
              </a:rPr>
              <a:t>zampa </a:t>
            </a:r>
            <a:r>
              <a:rPr lang="it-IT" dirty="0">
                <a:latin typeface="Times New Roman" panose="02020603050405020304" pitchFamily="18" charset="0"/>
                <a:cs typeface="Times New Roman" panose="02020603050405020304" pitchFamily="18" charset="0"/>
              </a:rPr>
              <a:t>e </a:t>
            </a:r>
            <a:r>
              <a:rPr lang="it-IT" i="1" dirty="0">
                <a:latin typeface="Times New Roman" panose="02020603050405020304" pitchFamily="18" charset="0"/>
                <a:cs typeface="Times New Roman" panose="02020603050405020304" pitchFamily="18" charset="0"/>
              </a:rPr>
              <a:t>zappare; </a:t>
            </a:r>
            <a:r>
              <a:rPr lang="it-IT" dirty="0">
                <a:latin typeface="Times New Roman" panose="02020603050405020304" pitchFamily="18" charset="0"/>
                <a:cs typeface="Times New Roman" panose="02020603050405020304" pitchFamily="18" charset="0"/>
              </a:rPr>
              <a:t> </a:t>
            </a:r>
          </a:p>
          <a:p>
            <a:pPr algn="just"/>
            <a:endParaRPr lang="it-IT" dirty="0">
              <a:latin typeface="Times New Roman" panose="02020603050405020304" pitchFamily="18" charset="0"/>
              <a:cs typeface="Times New Roman" panose="02020603050405020304" pitchFamily="18" charset="0"/>
            </a:endParaRPr>
          </a:p>
          <a:p>
            <a:pPr algn="just"/>
            <a:r>
              <a:rPr lang="it-IT" b="1" dirty="0">
                <a:latin typeface="Times New Roman" panose="02020603050405020304" pitchFamily="18" charset="0"/>
                <a:cs typeface="Times New Roman" panose="02020603050405020304" pitchFamily="18" charset="0"/>
              </a:rPr>
              <a:t>Lessico </a:t>
            </a:r>
            <a:r>
              <a:rPr lang="it-IT" b="1" i="1" dirty="0">
                <a:latin typeface="Times New Roman" panose="02020603050405020304" pitchFamily="18" charset="0"/>
                <a:cs typeface="Times New Roman" panose="02020603050405020304" pitchFamily="18" charset="0"/>
              </a:rPr>
              <a:t>di</a:t>
            </a:r>
            <a:r>
              <a:rPr lang="it-IT" b="1" dirty="0">
                <a:latin typeface="Times New Roman" panose="02020603050405020304" pitchFamily="18" charset="0"/>
                <a:cs typeface="Times New Roman" panose="02020603050405020304" pitchFamily="18" charset="0"/>
              </a:rPr>
              <a:t> </a:t>
            </a:r>
            <a:r>
              <a:rPr lang="it-IT" b="1" i="1" dirty="0">
                <a:latin typeface="Times New Roman" panose="02020603050405020304" pitchFamily="18" charset="0"/>
                <a:cs typeface="Times New Roman" panose="02020603050405020304" pitchFamily="18" charset="0"/>
              </a:rPr>
              <a:t>alta disponibilità </a:t>
            </a:r>
            <a:r>
              <a:rPr lang="it-IT" b="1" dirty="0">
                <a:latin typeface="Times New Roman" panose="02020603050405020304" pitchFamily="18" charset="0"/>
                <a:cs typeface="Times New Roman" panose="02020603050405020304" pitchFamily="18" charset="0"/>
              </a:rPr>
              <a:t>(AD)</a:t>
            </a:r>
            <a:r>
              <a:rPr lang="it-IT" dirty="0">
                <a:latin typeface="Times New Roman" panose="02020603050405020304" pitchFamily="18" charset="0"/>
                <a:cs typeface="Times New Roman" panose="02020603050405020304" pitchFamily="18" charset="0"/>
              </a:rPr>
              <a:t>: 2300 lessemi  che corrispondono a «parole che può accaderci di non dire né tanto meno di scrivere mai o quasi mai, ma legate a oggetti, fatti, esperienze ben noti a tutte le persone adulte nella vita quotidiana; (da </a:t>
            </a:r>
            <a:r>
              <a:rPr lang="it-IT" i="1" dirty="0">
                <a:latin typeface="Times New Roman" panose="02020603050405020304" pitchFamily="18" charset="0"/>
                <a:cs typeface="Times New Roman" panose="02020603050405020304" pitchFamily="18" charset="0"/>
              </a:rPr>
              <a:t>abbraccio</a:t>
            </a:r>
            <a:r>
              <a:rPr lang="it-IT" dirty="0">
                <a:latin typeface="Times New Roman" panose="02020603050405020304" pitchFamily="18" charset="0"/>
                <a:cs typeface="Times New Roman" panose="02020603050405020304" pitchFamily="18" charset="0"/>
              </a:rPr>
              <a:t>, </a:t>
            </a:r>
            <a:r>
              <a:rPr lang="it-IT" i="1" dirty="0">
                <a:latin typeface="Times New Roman" panose="02020603050405020304" pitchFamily="18" charset="0"/>
                <a:cs typeface="Times New Roman" panose="02020603050405020304" pitchFamily="18" charset="0"/>
              </a:rPr>
              <a:t>accavallare</a:t>
            </a:r>
            <a:r>
              <a:rPr lang="it-IT" dirty="0">
                <a:latin typeface="Times New Roman" panose="02020603050405020304" pitchFamily="18" charset="0"/>
                <a:cs typeface="Times New Roman" panose="02020603050405020304" pitchFamily="18" charset="0"/>
              </a:rPr>
              <a:t>, </a:t>
            </a:r>
            <a:r>
              <a:rPr lang="it-IT" i="1" dirty="0">
                <a:latin typeface="Times New Roman" panose="02020603050405020304" pitchFamily="18" charset="0"/>
                <a:cs typeface="Times New Roman" panose="02020603050405020304" pitchFamily="18" charset="0"/>
              </a:rPr>
              <a:t>accogliente </a:t>
            </a:r>
            <a:r>
              <a:rPr lang="it-IT" dirty="0">
                <a:latin typeface="Times New Roman" panose="02020603050405020304" pitchFamily="18" charset="0"/>
                <a:cs typeface="Times New Roman" panose="02020603050405020304" pitchFamily="18" charset="0"/>
              </a:rPr>
              <a:t>a </a:t>
            </a:r>
            <a:r>
              <a:rPr lang="it-IT" i="1" dirty="0">
                <a:latin typeface="Times New Roman" panose="02020603050405020304" pitchFamily="18" charset="0"/>
                <a:cs typeface="Times New Roman" panose="02020603050405020304" pitchFamily="18" charset="0"/>
              </a:rPr>
              <a:t>zampogna</a:t>
            </a:r>
            <a:r>
              <a:rPr lang="it-IT" dirty="0">
                <a:latin typeface="Times New Roman" panose="02020603050405020304" pitchFamily="18" charset="0"/>
                <a:cs typeface="Times New Roman" panose="02020603050405020304" pitchFamily="18" charset="0"/>
              </a:rPr>
              <a:t>, </a:t>
            </a:r>
            <a:r>
              <a:rPr lang="it-IT" i="1" dirty="0">
                <a:latin typeface="Times New Roman" panose="02020603050405020304" pitchFamily="18" charset="0"/>
                <a:cs typeface="Times New Roman" panose="02020603050405020304" pitchFamily="18" charset="0"/>
              </a:rPr>
              <a:t>zoppicare </a:t>
            </a:r>
            <a:r>
              <a:rPr lang="it-IT" dirty="0">
                <a:latin typeface="Times New Roman" panose="02020603050405020304" pitchFamily="18" charset="0"/>
                <a:cs typeface="Times New Roman" panose="02020603050405020304" pitchFamily="18" charset="0"/>
              </a:rPr>
              <a:t>e </a:t>
            </a:r>
            <a:r>
              <a:rPr lang="it-IT" i="1" dirty="0">
                <a:latin typeface="Times New Roman" panose="02020603050405020304" pitchFamily="18" charset="0"/>
                <a:cs typeface="Times New Roman" panose="02020603050405020304" pitchFamily="18" charset="0"/>
              </a:rPr>
              <a:t>zoppo</a:t>
            </a:r>
            <a:r>
              <a:rPr lang="it-IT" dirty="0">
                <a:latin typeface="Times New Roman" panose="02020603050405020304" pitchFamily="18" charset="0"/>
                <a:cs typeface="Times New Roman" panose="02020603050405020304" pitchFamily="18" charset="0"/>
              </a:rPr>
              <a:t>)» </a:t>
            </a:r>
          </a:p>
          <a:p>
            <a:pPr marL="0" indent="0" algn="r">
              <a:buNone/>
            </a:pPr>
            <a:r>
              <a:rPr lang="it-IT" dirty="0">
                <a:latin typeface="Times New Roman" panose="02020603050405020304" pitchFamily="18" charset="0"/>
                <a:cs typeface="Times New Roman" panose="02020603050405020304" pitchFamily="18" charset="0"/>
              </a:rPr>
              <a:t>(De Mauro 1980: 148).</a:t>
            </a:r>
            <a:br>
              <a:rPr lang="it-IT" dirty="0"/>
            </a:br>
            <a:endParaRPr lang="it-IT" dirty="0"/>
          </a:p>
        </p:txBody>
      </p:sp>
    </p:spTree>
    <p:extLst>
      <p:ext uri="{BB962C8B-B14F-4D97-AF65-F5344CB8AC3E}">
        <p14:creationId xmlns:p14="http://schemas.microsoft.com/office/powerpoint/2010/main" val="13190968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3557367-4973-6B40-BF4F-F0E08BCF2CBC}"/>
              </a:ext>
            </a:extLst>
          </p:cNvPr>
          <p:cNvSpPr>
            <a:spLocks noGrp="1"/>
          </p:cNvSpPr>
          <p:nvPr>
            <p:ph type="title"/>
          </p:nvPr>
        </p:nvSpPr>
        <p:spPr/>
        <p:txBody>
          <a:bodyPr/>
          <a:lstStyle/>
          <a:p>
            <a:r>
              <a:rPr lang="it-IT" dirty="0">
                <a:latin typeface="Times New Roman" panose="02020603050405020304" pitchFamily="18" charset="0"/>
                <a:cs typeface="Times New Roman" panose="02020603050405020304" pitchFamily="18" charset="0"/>
              </a:rPr>
              <a:t>De Mauro: il Vocabolario di Base</a:t>
            </a:r>
            <a:endParaRPr lang="it-IT" dirty="0"/>
          </a:p>
        </p:txBody>
      </p:sp>
      <p:pic>
        <p:nvPicPr>
          <p:cNvPr id="4" name="Segnaposto contenuto 3">
            <a:extLst>
              <a:ext uri="{FF2B5EF4-FFF2-40B4-BE49-F238E27FC236}">
                <a16:creationId xmlns:a16="http://schemas.microsoft.com/office/drawing/2014/main" id="{D8199FC3-6552-B14F-BAD7-1321A852276B}"/>
              </a:ext>
            </a:extLst>
          </p:cNvPr>
          <p:cNvPicPr>
            <a:picLocks noGrp="1" noChangeAspect="1"/>
          </p:cNvPicPr>
          <p:nvPr>
            <p:ph idx="1"/>
          </p:nvPr>
        </p:nvPicPr>
        <p:blipFill>
          <a:blip r:embed="rId2"/>
          <a:stretch>
            <a:fillRect/>
          </a:stretch>
        </p:blipFill>
        <p:spPr>
          <a:xfrm>
            <a:off x="1813561" y="1539240"/>
            <a:ext cx="7451622" cy="4637723"/>
          </a:xfrm>
          <a:prstGeom prst="rect">
            <a:avLst/>
          </a:prstGeom>
        </p:spPr>
      </p:pic>
    </p:spTree>
    <p:extLst>
      <p:ext uri="{BB962C8B-B14F-4D97-AF65-F5344CB8AC3E}">
        <p14:creationId xmlns:p14="http://schemas.microsoft.com/office/powerpoint/2010/main" val="9415750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B7CEE93-58DC-5F4E-B601-D61BC5FF0FBC}"/>
              </a:ext>
            </a:extLst>
          </p:cNvPr>
          <p:cNvSpPr>
            <a:spLocks noGrp="1"/>
          </p:cNvSpPr>
          <p:nvPr>
            <p:ph type="title"/>
          </p:nvPr>
        </p:nvSpPr>
        <p:spPr>
          <a:xfrm>
            <a:off x="838200" y="365126"/>
            <a:ext cx="10515600" cy="644968"/>
          </a:xfrm>
        </p:spPr>
        <p:txBody>
          <a:bodyPr>
            <a:normAutofit fontScale="90000"/>
          </a:bodyPr>
          <a:lstStyle/>
          <a:p>
            <a:endParaRPr lang="it-IT" dirty="0"/>
          </a:p>
        </p:txBody>
      </p:sp>
      <p:sp>
        <p:nvSpPr>
          <p:cNvPr id="3" name="Segnaposto contenuto 2">
            <a:extLst>
              <a:ext uri="{FF2B5EF4-FFF2-40B4-BE49-F238E27FC236}">
                <a16:creationId xmlns:a16="http://schemas.microsoft.com/office/drawing/2014/main" id="{B49A4341-D58C-334D-8841-E3B445294F62}"/>
              </a:ext>
            </a:extLst>
          </p:cNvPr>
          <p:cNvSpPr>
            <a:spLocks noGrp="1"/>
          </p:cNvSpPr>
          <p:nvPr>
            <p:ph idx="1"/>
          </p:nvPr>
        </p:nvSpPr>
        <p:spPr>
          <a:xfrm>
            <a:off x="838200" y="1839433"/>
            <a:ext cx="10515600" cy="4337530"/>
          </a:xfrm>
        </p:spPr>
        <p:txBody>
          <a:bodyPr>
            <a:normAutofit/>
          </a:bodyPr>
          <a:lstStyle/>
          <a:p>
            <a:pPr marL="0" indent="0" algn="just">
              <a:buNone/>
            </a:pPr>
            <a:r>
              <a:rPr lang="it-IT" dirty="0">
                <a:latin typeface="Times New Roman" panose="02020603050405020304" pitchFamily="18" charset="0"/>
                <a:cs typeface="Times New Roman" panose="02020603050405020304" pitchFamily="18" charset="0"/>
              </a:rPr>
              <a:t>- </a:t>
            </a:r>
            <a:r>
              <a:rPr lang="it-IT" b="1" i="1" dirty="0">
                <a:latin typeface="Times New Roman" panose="02020603050405020304" pitchFamily="18" charset="0"/>
                <a:cs typeface="Times New Roman" panose="02020603050405020304" pitchFamily="18" charset="0"/>
              </a:rPr>
              <a:t>Vocabolario comune</a:t>
            </a:r>
            <a:r>
              <a:rPr lang="it-IT" dirty="0">
                <a:latin typeface="Times New Roman" panose="02020603050405020304" pitchFamily="18" charset="0"/>
                <a:cs typeface="Times New Roman" panose="02020603050405020304" pitchFamily="18" charset="0"/>
              </a:rPr>
              <a:t> (meglio definibile in negativo che in positivo): 40.000 lessemi usati per produrre testi che non fanno riferimento a particolari settori tecnici né sono caratteristici di una particolare regione o area geografica. Es.: </a:t>
            </a:r>
            <a:r>
              <a:rPr lang="it-IT" i="1" dirty="0">
                <a:latin typeface="Times New Roman" panose="02020603050405020304" pitchFamily="18" charset="0"/>
                <a:cs typeface="Times New Roman" panose="02020603050405020304" pitchFamily="18" charset="0"/>
              </a:rPr>
              <a:t>arpione</a:t>
            </a:r>
            <a:r>
              <a:rPr lang="it-IT" dirty="0">
                <a:latin typeface="Times New Roman" panose="02020603050405020304" pitchFamily="18" charset="0"/>
                <a:cs typeface="Times New Roman" panose="02020603050405020304" pitchFamily="18" charset="0"/>
              </a:rPr>
              <a:t>, </a:t>
            </a:r>
            <a:r>
              <a:rPr lang="it-IT" i="1" dirty="0">
                <a:latin typeface="Times New Roman" panose="02020603050405020304" pitchFamily="18" charset="0"/>
                <a:cs typeface="Times New Roman" panose="02020603050405020304" pitchFamily="18" charset="0"/>
              </a:rPr>
              <a:t>arrabattarsi</a:t>
            </a:r>
            <a:r>
              <a:rPr lang="it-IT" dirty="0">
                <a:latin typeface="Times New Roman" panose="02020603050405020304" pitchFamily="18" charset="0"/>
                <a:cs typeface="Times New Roman" panose="02020603050405020304" pitchFamily="18" charset="0"/>
              </a:rPr>
              <a:t>, </a:t>
            </a:r>
            <a:r>
              <a:rPr lang="it-IT" i="1" dirty="0">
                <a:latin typeface="Times New Roman" panose="02020603050405020304" pitchFamily="18" charset="0"/>
                <a:cs typeface="Times New Roman" panose="02020603050405020304" pitchFamily="18" charset="0"/>
              </a:rPr>
              <a:t>aromatico</a:t>
            </a:r>
            <a:r>
              <a:rPr lang="it-IT" dirty="0">
                <a:latin typeface="Times New Roman" panose="02020603050405020304" pitchFamily="18" charset="0"/>
                <a:cs typeface="Times New Roman" panose="02020603050405020304" pitchFamily="18" charset="0"/>
              </a:rPr>
              <a:t>, </a:t>
            </a:r>
            <a:r>
              <a:rPr lang="it-IT" i="1" dirty="0">
                <a:latin typeface="Times New Roman" panose="02020603050405020304" pitchFamily="18" charset="0"/>
                <a:cs typeface="Times New Roman" panose="02020603050405020304" pitchFamily="18" charset="0"/>
              </a:rPr>
              <a:t>vecchiaia</a:t>
            </a:r>
            <a:r>
              <a:rPr lang="it-IT" dirty="0">
                <a:latin typeface="Times New Roman" panose="02020603050405020304" pitchFamily="18" charset="0"/>
                <a:cs typeface="Times New Roman" panose="02020603050405020304" pitchFamily="18" charset="0"/>
              </a:rPr>
              <a:t>, </a:t>
            </a:r>
            <a:r>
              <a:rPr lang="it-IT" i="1" dirty="0">
                <a:latin typeface="Times New Roman" panose="02020603050405020304" pitchFamily="18" charset="0"/>
                <a:cs typeface="Times New Roman" panose="02020603050405020304" pitchFamily="18" charset="0"/>
              </a:rPr>
              <a:t>zittire </a:t>
            </a:r>
            <a:r>
              <a:rPr lang="it-IT" dirty="0">
                <a:latin typeface="Times New Roman" panose="02020603050405020304" pitchFamily="18" charset="0"/>
                <a:cs typeface="Times New Roman" panose="02020603050405020304" pitchFamily="18" charset="0"/>
              </a:rPr>
              <a:t>e </a:t>
            </a:r>
            <a:r>
              <a:rPr lang="it-IT" i="1" dirty="0">
                <a:latin typeface="Times New Roman" panose="02020603050405020304" pitchFamily="18" charset="0"/>
                <a:cs typeface="Times New Roman" panose="02020603050405020304" pitchFamily="18" charset="0"/>
              </a:rPr>
              <a:t>zelante</a:t>
            </a:r>
            <a:r>
              <a:rPr lang="it-IT" dirty="0">
                <a:latin typeface="Times New Roman" panose="02020603050405020304" pitchFamily="18" charset="0"/>
                <a:cs typeface="Times New Roman" panose="02020603050405020304" pitchFamily="18" charset="0"/>
              </a:rPr>
              <a:t>. </a:t>
            </a:r>
          </a:p>
          <a:p>
            <a:pPr marL="0" indent="0" algn="just">
              <a:buNone/>
            </a:pPr>
            <a:endParaRPr lang="it-IT" dirty="0">
              <a:latin typeface="Times New Roman" panose="02020603050405020304" pitchFamily="18" charset="0"/>
              <a:cs typeface="Times New Roman" panose="02020603050405020304" pitchFamily="18" charset="0"/>
            </a:endParaRPr>
          </a:p>
          <a:p>
            <a:endParaRPr lang="it-IT" dirty="0"/>
          </a:p>
        </p:txBody>
      </p:sp>
    </p:spTree>
    <p:extLst>
      <p:ext uri="{BB962C8B-B14F-4D97-AF65-F5344CB8AC3E}">
        <p14:creationId xmlns:p14="http://schemas.microsoft.com/office/powerpoint/2010/main" val="9986629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353FDA6-40C2-564A-861C-6AA0B722064E}"/>
              </a:ext>
            </a:extLst>
          </p:cNvPr>
          <p:cNvSpPr>
            <a:spLocks noGrp="1"/>
          </p:cNvSpPr>
          <p:nvPr>
            <p:ph type="title"/>
          </p:nvPr>
        </p:nvSpPr>
        <p:spPr/>
        <p:txBody>
          <a:bodyPr/>
          <a:lstStyle/>
          <a:p>
            <a:endParaRPr lang="it-IT" dirty="0"/>
          </a:p>
        </p:txBody>
      </p:sp>
      <p:sp>
        <p:nvSpPr>
          <p:cNvPr id="3" name="Segnaposto contenuto 2">
            <a:extLst>
              <a:ext uri="{FF2B5EF4-FFF2-40B4-BE49-F238E27FC236}">
                <a16:creationId xmlns:a16="http://schemas.microsoft.com/office/drawing/2014/main" id="{0B25F7FB-2746-5642-BDF6-9EB78935051C}"/>
              </a:ext>
            </a:extLst>
          </p:cNvPr>
          <p:cNvSpPr>
            <a:spLocks noGrp="1"/>
          </p:cNvSpPr>
          <p:nvPr>
            <p:ph idx="1"/>
          </p:nvPr>
        </p:nvSpPr>
        <p:spPr/>
        <p:txBody>
          <a:bodyPr/>
          <a:lstStyle/>
          <a:p>
            <a:pPr marL="0" indent="0" algn="just">
              <a:buNone/>
            </a:pPr>
            <a:r>
              <a:rPr lang="it-IT" b="1" i="1" dirty="0">
                <a:latin typeface="Times New Roman" panose="02020603050405020304" pitchFamily="18" charset="0"/>
                <a:cs typeface="Times New Roman" panose="02020603050405020304" pitchFamily="18" charset="0"/>
              </a:rPr>
              <a:t>Vocabolario corrente</a:t>
            </a:r>
            <a:r>
              <a:rPr lang="it-IT" dirty="0">
                <a:latin typeface="Times New Roman" panose="02020603050405020304" pitchFamily="18" charset="0"/>
                <a:cs typeface="Times New Roman" panose="02020603050405020304" pitchFamily="18" charset="0"/>
              </a:rPr>
              <a:t>: il complesso dei lessemi privi di sfumature regionali, stilistiche o settoriali e quindi abbastanza condivisibili da tutti gli italiani; è formato dal vocabolario di base e dal vocabolario comune. </a:t>
            </a:r>
          </a:p>
          <a:p>
            <a:pPr marL="0" indent="0" algn="just">
              <a:buNone/>
            </a:pPr>
            <a:endParaRPr lang="it-IT" dirty="0">
              <a:latin typeface="Times New Roman" panose="02020603050405020304" pitchFamily="18" charset="0"/>
              <a:cs typeface="Times New Roman" panose="02020603050405020304" pitchFamily="18" charset="0"/>
            </a:endParaRPr>
          </a:p>
          <a:p>
            <a:pPr marL="0" indent="0" algn="just">
              <a:buNone/>
            </a:pPr>
            <a:r>
              <a:rPr lang="it-IT" dirty="0">
                <a:latin typeface="Times New Roman" panose="02020603050405020304" pitchFamily="18" charset="0"/>
                <a:cs typeface="Times New Roman" panose="02020603050405020304" pitchFamily="18" charset="0"/>
              </a:rPr>
              <a:t>Accanto a questo nucleo comune restano quindi da considerare tutti quei </a:t>
            </a:r>
            <a:r>
              <a:rPr lang="it-IT" b="1" dirty="0">
                <a:latin typeface="Times New Roman" panose="02020603050405020304" pitchFamily="18" charset="0"/>
                <a:cs typeface="Times New Roman" panose="02020603050405020304" pitchFamily="18" charset="0"/>
              </a:rPr>
              <a:t>sottoinsiemi lessicali </a:t>
            </a:r>
            <a:r>
              <a:rPr lang="it-IT" dirty="0">
                <a:latin typeface="Times New Roman" panose="02020603050405020304" pitchFamily="18" charset="0"/>
                <a:cs typeface="Times New Roman" panose="02020603050405020304" pitchFamily="18" charset="0"/>
              </a:rPr>
              <a:t>che sono invece non comuni ma appunto caratterizzati regionalmente, stilisticamente o settorialmente.</a:t>
            </a:r>
          </a:p>
          <a:p>
            <a:endParaRPr lang="it-IT" dirty="0"/>
          </a:p>
        </p:txBody>
      </p:sp>
    </p:spTree>
    <p:extLst>
      <p:ext uri="{BB962C8B-B14F-4D97-AF65-F5344CB8AC3E}">
        <p14:creationId xmlns:p14="http://schemas.microsoft.com/office/powerpoint/2010/main" val="1309301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424BACE-F40D-494E-B509-7116C606B6C4}"/>
              </a:ext>
            </a:extLst>
          </p:cNvPr>
          <p:cNvSpPr>
            <a:spLocks noGrp="1"/>
          </p:cNvSpPr>
          <p:nvPr>
            <p:ph type="title"/>
          </p:nvPr>
        </p:nvSpPr>
        <p:spPr/>
        <p:txBody>
          <a:bodyPr/>
          <a:lstStyle/>
          <a:p>
            <a:r>
              <a:rPr lang="it-IT" dirty="0">
                <a:latin typeface="Times New Roman" panose="02020603050405020304" pitchFamily="18" charset="0"/>
                <a:cs typeface="Times New Roman" panose="02020603050405020304" pitchFamily="18" charset="0"/>
              </a:rPr>
              <a:t>oltre il </a:t>
            </a:r>
            <a:r>
              <a:rPr lang="it-IT" i="1" dirty="0">
                <a:latin typeface="Times New Roman" panose="02020603050405020304" pitchFamily="18" charset="0"/>
                <a:cs typeface="Times New Roman" panose="02020603050405020304" pitchFamily="18" charset="0"/>
              </a:rPr>
              <a:t>vocabolario corrente</a:t>
            </a:r>
            <a:r>
              <a:rPr lang="it-IT" dirty="0">
                <a:latin typeface="Times New Roman" panose="02020603050405020304" pitchFamily="18" charset="0"/>
                <a:cs typeface="Times New Roman" panose="02020603050405020304" pitchFamily="18" charset="0"/>
              </a:rPr>
              <a:t>: </a:t>
            </a:r>
          </a:p>
        </p:txBody>
      </p:sp>
      <p:sp>
        <p:nvSpPr>
          <p:cNvPr id="3" name="Segnaposto contenuto 2">
            <a:extLst>
              <a:ext uri="{FF2B5EF4-FFF2-40B4-BE49-F238E27FC236}">
                <a16:creationId xmlns:a16="http://schemas.microsoft.com/office/drawing/2014/main" id="{9BF68E6C-928A-4742-B28D-7A233D504D87}"/>
              </a:ext>
            </a:extLst>
          </p:cNvPr>
          <p:cNvSpPr>
            <a:spLocks noGrp="1"/>
          </p:cNvSpPr>
          <p:nvPr>
            <p:ph idx="1"/>
          </p:nvPr>
        </p:nvSpPr>
        <p:spPr/>
        <p:txBody>
          <a:bodyPr/>
          <a:lstStyle/>
          <a:p>
            <a:pPr marL="0" indent="0">
              <a:buNone/>
            </a:pPr>
            <a:r>
              <a:rPr lang="it-IT" dirty="0">
                <a:latin typeface="Times New Roman" panose="02020603050405020304" pitchFamily="18" charset="0"/>
                <a:cs typeface="Times New Roman" panose="02020603050405020304" pitchFamily="18" charset="0"/>
              </a:rPr>
              <a:t>Gli strati più esterni del modello a bersaglio sono composti da:</a:t>
            </a:r>
          </a:p>
          <a:p>
            <a:pPr marL="0" indent="0">
              <a:buNone/>
            </a:pPr>
            <a:r>
              <a:rPr lang="it-IT" dirty="0">
                <a:latin typeface="Times New Roman" panose="02020603050405020304" pitchFamily="18" charset="0"/>
                <a:cs typeface="Times New Roman" panose="02020603050405020304" pitchFamily="18" charset="0"/>
              </a:rPr>
              <a:t> </a:t>
            </a:r>
          </a:p>
          <a:p>
            <a:r>
              <a:rPr lang="it-IT" dirty="0">
                <a:latin typeface="Times New Roman" panose="02020603050405020304" pitchFamily="18" charset="0"/>
                <a:cs typeface="Times New Roman" panose="02020603050405020304" pitchFamily="18" charset="0"/>
              </a:rPr>
              <a:t>Regionalismi; </a:t>
            </a:r>
          </a:p>
          <a:p>
            <a:endParaRPr lang="it-IT" dirty="0">
              <a:latin typeface="Times New Roman" panose="02020603050405020304" pitchFamily="18" charset="0"/>
              <a:cs typeface="Times New Roman" panose="02020603050405020304" pitchFamily="18" charset="0"/>
            </a:endParaRPr>
          </a:p>
          <a:p>
            <a:r>
              <a:rPr lang="it-IT" dirty="0">
                <a:latin typeface="Times New Roman" panose="02020603050405020304" pitchFamily="18" charset="0"/>
                <a:cs typeface="Times New Roman" panose="02020603050405020304" pitchFamily="18" charset="0"/>
              </a:rPr>
              <a:t>Voci letterarie; </a:t>
            </a:r>
          </a:p>
          <a:p>
            <a:endParaRPr lang="it-IT" dirty="0">
              <a:latin typeface="Times New Roman" panose="02020603050405020304" pitchFamily="18" charset="0"/>
              <a:cs typeface="Times New Roman" panose="02020603050405020304" pitchFamily="18" charset="0"/>
            </a:endParaRPr>
          </a:p>
          <a:p>
            <a:r>
              <a:rPr lang="it-IT" dirty="0">
                <a:latin typeface="Times New Roman" panose="02020603050405020304" pitchFamily="18" charset="0"/>
                <a:cs typeface="Times New Roman" panose="02020603050405020304" pitchFamily="18" charset="0"/>
              </a:rPr>
              <a:t>Lessemi tecnici e scientifici</a:t>
            </a:r>
            <a:r>
              <a:rPr lang="it-IT" dirty="0"/>
              <a:t>. </a:t>
            </a:r>
          </a:p>
        </p:txBody>
      </p:sp>
    </p:spTree>
    <p:extLst>
      <p:ext uri="{BB962C8B-B14F-4D97-AF65-F5344CB8AC3E}">
        <p14:creationId xmlns:p14="http://schemas.microsoft.com/office/powerpoint/2010/main" val="26669689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513DDC9-BA2E-4940-A216-0D88944493B2}"/>
              </a:ext>
            </a:extLst>
          </p:cNvPr>
          <p:cNvSpPr>
            <a:spLocks noGrp="1"/>
          </p:cNvSpPr>
          <p:nvPr>
            <p:ph type="title"/>
          </p:nvPr>
        </p:nvSpPr>
        <p:spPr>
          <a:xfrm>
            <a:off x="838200" y="365125"/>
            <a:ext cx="10515600" cy="688171"/>
          </a:xfrm>
        </p:spPr>
        <p:txBody>
          <a:bodyPr>
            <a:normAutofit fontScale="90000"/>
          </a:bodyPr>
          <a:lstStyle/>
          <a:p>
            <a:r>
              <a:rPr lang="it-IT" dirty="0">
                <a:latin typeface="Times New Roman" panose="02020603050405020304" pitchFamily="18" charset="0"/>
                <a:cs typeface="Times New Roman" panose="02020603050405020304" pitchFamily="18" charset="0"/>
              </a:rPr>
              <a:t>Regionalismi</a:t>
            </a:r>
          </a:p>
        </p:txBody>
      </p:sp>
      <p:sp>
        <p:nvSpPr>
          <p:cNvPr id="3" name="Segnaposto contenuto 2">
            <a:extLst>
              <a:ext uri="{FF2B5EF4-FFF2-40B4-BE49-F238E27FC236}">
                <a16:creationId xmlns:a16="http://schemas.microsoft.com/office/drawing/2014/main" id="{B709FD68-9C05-7942-9D4C-542ED4E1873B}"/>
              </a:ext>
            </a:extLst>
          </p:cNvPr>
          <p:cNvSpPr>
            <a:spLocks noGrp="1"/>
          </p:cNvSpPr>
          <p:nvPr>
            <p:ph idx="1"/>
          </p:nvPr>
        </p:nvSpPr>
        <p:spPr>
          <a:xfrm>
            <a:off x="838200" y="960699"/>
            <a:ext cx="10515600" cy="5216264"/>
          </a:xfrm>
        </p:spPr>
        <p:txBody>
          <a:bodyPr>
            <a:normAutofit fontScale="77500" lnSpcReduction="20000"/>
          </a:bodyPr>
          <a:lstStyle/>
          <a:p>
            <a:pPr marL="0" indent="0" algn="just">
              <a:buNone/>
            </a:pPr>
            <a:r>
              <a:rPr lang="it-IT" dirty="0"/>
              <a:t> </a:t>
            </a:r>
          </a:p>
          <a:p>
            <a:pPr marL="0" indent="0" algn="just">
              <a:lnSpc>
                <a:spcPct val="120000"/>
              </a:lnSpc>
              <a:buNone/>
            </a:pPr>
            <a:r>
              <a:rPr lang="it-IT" sz="3400" dirty="0">
                <a:latin typeface="Times New Roman" panose="02020603050405020304" pitchFamily="18" charset="0"/>
                <a:cs typeface="Times New Roman" panose="02020603050405020304" pitchFamily="18" charset="0"/>
              </a:rPr>
              <a:t>Sono considerati tali i circa 5000 lessemi  che per la loro origine, per il loro ambito d’uso o per ciò che designano sono </a:t>
            </a:r>
            <a:r>
              <a:rPr lang="it-IT" sz="3400" b="1" dirty="0">
                <a:latin typeface="Times New Roman" panose="02020603050405020304" pitchFamily="18" charset="0"/>
                <a:cs typeface="Times New Roman" panose="02020603050405020304" pitchFamily="18" charset="0"/>
              </a:rPr>
              <a:t>percepiti come legati a una varietà regionale di italiano</a:t>
            </a:r>
            <a:r>
              <a:rPr lang="it-IT" sz="3400" dirty="0">
                <a:latin typeface="Times New Roman" panose="02020603050405020304" pitchFamily="18" charset="0"/>
                <a:cs typeface="Times New Roman" panose="02020603050405020304" pitchFamily="18" charset="0"/>
              </a:rPr>
              <a:t>. Tali lessemi sono: </a:t>
            </a:r>
          </a:p>
          <a:p>
            <a:pPr marL="0" indent="0" algn="just">
              <a:lnSpc>
                <a:spcPct val="120000"/>
              </a:lnSpc>
              <a:buNone/>
            </a:pPr>
            <a:r>
              <a:rPr lang="it-IT" sz="3400" dirty="0">
                <a:latin typeface="Times New Roman" panose="02020603050405020304" pitchFamily="18" charset="0"/>
                <a:cs typeface="Times New Roman" panose="02020603050405020304" pitchFamily="18" charset="0"/>
              </a:rPr>
              <a:t>1) usati soprattutto – se pure non esclusivamente – nella regione linguistica di appartenenza, per designare realtà e concetti non specifici: laziale </a:t>
            </a:r>
            <a:r>
              <a:rPr lang="it-IT" sz="3400" i="1" dirty="0">
                <a:latin typeface="Times New Roman" panose="02020603050405020304" pitchFamily="18" charset="0"/>
                <a:cs typeface="Times New Roman" panose="02020603050405020304" pitchFamily="18" charset="0"/>
              </a:rPr>
              <a:t>abbacchio </a:t>
            </a:r>
            <a:r>
              <a:rPr lang="it-IT" sz="3400" dirty="0">
                <a:latin typeface="Times New Roman" panose="02020603050405020304" pitchFamily="18" charset="0"/>
                <a:cs typeface="Times New Roman" panose="02020603050405020304" pitchFamily="18" charset="0"/>
              </a:rPr>
              <a:t>«agnello macellato», </a:t>
            </a:r>
            <a:r>
              <a:rPr lang="it-IT" sz="3400" dirty="0" err="1">
                <a:latin typeface="Times New Roman" panose="02020603050405020304" pitchFamily="18" charset="0"/>
                <a:cs typeface="Times New Roman" panose="02020603050405020304" pitchFamily="18" charset="0"/>
              </a:rPr>
              <a:t>lomb</a:t>
            </a:r>
            <a:r>
              <a:rPr lang="it-IT" sz="3400" dirty="0">
                <a:latin typeface="Times New Roman" panose="02020603050405020304" pitchFamily="18" charset="0"/>
                <a:cs typeface="Times New Roman" panose="02020603050405020304" pitchFamily="18" charset="0"/>
              </a:rPr>
              <a:t>. </a:t>
            </a:r>
            <a:r>
              <a:rPr lang="it-IT" sz="3400" i="1" dirty="0">
                <a:latin typeface="Times New Roman" panose="02020603050405020304" pitchFamily="18" charset="0"/>
                <a:cs typeface="Times New Roman" panose="02020603050405020304" pitchFamily="18" charset="0"/>
              </a:rPr>
              <a:t>carrobbio</a:t>
            </a:r>
            <a:r>
              <a:rPr lang="it-IT" sz="3400" dirty="0">
                <a:latin typeface="Times New Roman" panose="02020603050405020304" pitchFamily="18" charset="0"/>
                <a:cs typeface="Times New Roman" panose="02020603050405020304" pitchFamily="18" charset="0"/>
              </a:rPr>
              <a:t> «incrocio», </a:t>
            </a:r>
            <a:r>
              <a:rPr lang="it-IT" sz="3400" dirty="0" err="1">
                <a:latin typeface="Times New Roman" panose="02020603050405020304" pitchFamily="18" charset="0"/>
                <a:cs typeface="Times New Roman" panose="02020603050405020304" pitchFamily="18" charset="0"/>
              </a:rPr>
              <a:t>piem</a:t>
            </a:r>
            <a:r>
              <a:rPr lang="it-IT" sz="3400" dirty="0">
                <a:latin typeface="Times New Roman" panose="02020603050405020304" pitchFamily="18" charset="0"/>
                <a:cs typeface="Times New Roman" panose="02020603050405020304" pitchFamily="18" charset="0"/>
              </a:rPr>
              <a:t>. </a:t>
            </a:r>
            <a:r>
              <a:rPr lang="it-IT" sz="3400" i="1" dirty="0">
                <a:latin typeface="Times New Roman" panose="02020603050405020304" pitchFamily="18" charset="0"/>
                <a:cs typeface="Times New Roman" panose="02020603050405020304" pitchFamily="18" charset="0"/>
              </a:rPr>
              <a:t>piola </a:t>
            </a:r>
            <a:r>
              <a:rPr lang="it-IT" sz="3400" dirty="0">
                <a:latin typeface="Times New Roman" panose="02020603050405020304" pitchFamily="18" charset="0"/>
                <a:cs typeface="Times New Roman" panose="02020603050405020304" pitchFamily="18" charset="0"/>
              </a:rPr>
              <a:t>«mescita popolare di vini e liquori»; </a:t>
            </a:r>
          </a:p>
          <a:p>
            <a:pPr algn="just">
              <a:lnSpc>
                <a:spcPct val="120000"/>
              </a:lnSpc>
              <a:buFontTx/>
              <a:buChar char="-"/>
            </a:pPr>
            <a:endParaRPr lang="it-IT" sz="3400" dirty="0">
              <a:latin typeface="Times New Roman" panose="02020603050405020304" pitchFamily="18" charset="0"/>
              <a:cs typeface="Times New Roman" panose="02020603050405020304" pitchFamily="18" charset="0"/>
            </a:endParaRPr>
          </a:p>
          <a:p>
            <a:pPr marL="0" indent="0" algn="just">
              <a:lnSpc>
                <a:spcPct val="120000"/>
              </a:lnSpc>
              <a:buNone/>
            </a:pPr>
            <a:r>
              <a:rPr lang="it-IT" sz="3400" dirty="0">
                <a:latin typeface="Times New Roman" panose="02020603050405020304" pitchFamily="18" charset="0"/>
                <a:cs typeface="Times New Roman" panose="02020603050405020304" pitchFamily="18" charset="0"/>
              </a:rPr>
              <a:t>2) usati per rinviare a realtà o concetti che vengono percepiti in tutta Italia come legati alla regione di appartenenza: sardo </a:t>
            </a:r>
            <a:r>
              <a:rPr lang="it-IT" sz="3400" i="1" dirty="0">
                <a:latin typeface="Times New Roman" panose="02020603050405020304" pitchFamily="18" charset="0"/>
                <a:cs typeface="Times New Roman" panose="02020603050405020304" pitchFamily="18" charset="0"/>
              </a:rPr>
              <a:t>nuraghe</a:t>
            </a:r>
            <a:r>
              <a:rPr lang="it-IT" sz="3400" dirty="0">
                <a:latin typeface="Times New Roman" panose="02020603050405020304" pitchFamily="18" charset="0"/>
                <a:cs typeface="Times New Roman" panose="02020603050405020304" pitchFamily="18" charset="0"/>
              </a:rPr>
              <a:t>, ven. </a:t>
            </a:r>
            <a:r>
              <a:rPr lang="it-IT" sz="3400" i="1" dirty="0">
                <a:latin typeface="Times New Roman" panose="02020603050405020304" pitchFamily="18" charset="0"/>
                <a:cs typeface="Times New Roman" panose="02020603050405020304" pitchFamily="18" charset="0"/>
              </a:rPr>
              <a:t>campiello </a:t>
            </a:r>
            <a:r>
              <a:rPr lang="it-IT" sz="3400" dirty="0">
                <a:latin typeface="Times New Roman" panose="02020603050405020304" pitchFamily="18" charset="0"/>
                <a:cs typeface="Times New Roman" panose="02020603050405020304" pitchFamily="18" charset="0"/>
              </a:rPr>
              <a:t>«piazzetta veneziana», </a:t>
            </a:r>
            <a:r>
              <a:rPr lang="it-IT" sz="3400" dirty="0" err="1">
                <a:latin typeface="Times New Roman" panose="02020603050405020304" pitchFamily="18" charset="0"/>
                <a:cs typeface="Times New Roman" panose="02020603050405020304" pitchFamily="18" charset="0"/>
              </a:rPr>
              <a:t>roman</a:t>
            </a:r>
            <a:r>
              <a:rPr lang="it-IT" sz="3400" dirty="0">
                <a:latin typeface="Times New Roman" panose="02020603050405020304" pitchFamily="18" charset="0"/>
                <a:cs typeface="Times New Roman" panose="02020603050405020304" pitchFamily="18" charset="0"/>
              </a:rPr>
              <a:t>. </a:t>
            </a:r>
            <a:r>
              <a:rPr lang="it-IT" sz="3400" i="1" dirty="0">
                <a:latin typeface="Times New Roman" panose="02020603050405020304" pitchFamily="18" charset="0"/>
                <a:cs typeface="Times New Roman" panose="02020603050405020304" pitchFamily="18" charset="0"/>
              </a:rPr>
              <a:t>borgataro</a:t>
            </a:r>
            <a:r>
              <a:rPr lang="it-IT" sz="3400" dirty="0">
                <a:latin typeface="Times New Roman" panose="02020603050405020304" pitchFamily="18" charset="0"/>
                <a:cs typeface="Times New Roman" panose="02020603050405020304" pitchFamily="18" charset="0"/>
              </a:rPr>
              <a:t>. </a:t>
            </a:r>
          </a:p>
          <a:p>
            <a:pPr marL="0" indent="0" algn="just">
              <a:lnSpc>
                <a:spcPct val="120000"/>
              </a:lnSpc>
              <a:buNone/>
            </a:pPr>
            <a:endParaRPr lang="it-IT" sz="3400" dirty="0">
              <a:latin typeface="Times New Roman" panose="02020603050405020304" pitchFamily="18" charset="0"/>
              <a:cs typeface="Times New Roman" panose="02020603050405020304" pitchFamily="18" charset="0"/>
            </a:endParaRPr>
          </a:p>
          <a:p>
            <a:endParaRPr lang="it-IT" dirty="0"/>
          </a:p>
        </p:txBody>
      </p:sp>
    </p:spTree>
    <p:extLst>
      <p:ext uri="{BB962C8B-B14F-4D97-AF65-F5344CB8AC3E}">
        <p14:creationId xmlns:p14="http://schemas.microsoft.com/office/powerpoint/2010/main" val="26182746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7E793FE-DC3E-8F4D-BCAB-7AC70F30AF94}"/>
              </a:ext>
            </a:extLst>
          </p:cNvPr>
          <p:cNvSpPr>
            <a:spLocks noGrp="1"/>
          </p:cNvSpPr>
          <p:nvPr>
            <p:ph type="title"/>
          </p:nvPr>
        </p:nvSpPr>
        <p:spPr>
          <a:xfrm>
            <a:off x="838200" y="365126"/>
            <a:ext cx="10515600" cy="734470"/>
          </a:xfrm>
        </p:spPr>
        <p:txBody>
          <a:bodyPr/>
          <a:lstStyle/>
          <a:p>
            <a:r>
              <a:rPr lang="it-IT" dirty="0">
                <a:latin typeface="Times New Roman" panose="02020603050405020304" pitchFamily="18" charset="0"/>
                <a:cs typeface="Times New Roman" panose="02020603050405020304" pitchFamily="18" charset="0"/>
              </a:rPr>
              <a:t>Voci letterarie</a:t>
            </a:r>
          </a:p>
        </p:txBody>
      </p:sp>
      <p:sp>
        <p:nvSpPr>
          <p:cNvPr id="3" name="Segnaposto contenuto 2">
            <a:extLst>
              <a:ext uri="{FF2B5EF4-FFF2-40B4-BE49-F238E27FC236}">
                <a16:creationId xmlns:a16="http://schemas.microsoft.com/office/drawing/2014/main" id="{7E5D195F-25D8-3D41-ADAA-CB36CCF8E637}"/>
              </a:ext>
            </a:extLst>
          </p:cNvPr>
          <p:cNvSpPr>
            <a:spLocks noGrp="1"/>
          </p:cNvSpPr>
          <p:nvPr>
            <p:ph idx="1"/>
          </p:nvPr>
        </p:nvSpPr>
        <p:spPr>
          <a:xfrm>
            <a:off x="838200" y="1296365"/>
            <a:ext cx="10515600" cy="4880598"/>
          </a:xfrm>
        </p:spPr>
        <p:txBody>
          <a:bodyPr>
            <a:normAutofit lnSpcReduction="10000"/>
          </a:bodyPr>
          <a:lstStyle/>
          <a:p>
            <a:pPr marL="0" indent="0" algn="just">
              <a:lnSpc>
                <a:spcPct val="110000"/>
              </a:lnSpc>
              <a:buNone/>
            </a:pPr>
            <a:r>
              <a:rPr lang="it-IT" dirty="0">
                <a:latin typeface="Times New Roman" panose="02020603050405020304" pitchFamily="18" charset="0"/>
                <a:cs typeface="Times New Roman" panose="02020603050405020304" pitchFamily="18" charset="0"/>
              </a:rPr>
              <a:t>Vista l’importanza della lingua letteraria nella formazione dell’italiano comune, non stupisce il notevole numero (circa 5000 unità) dei lessemi che sono oggi di uso limitato ai testi letterari. Si tratta di voci che per la specificità del riferimento (</a:t>
            </a:r>
            <a:r>
              <a:rPr lang="it-IT" i="1" dirty="0">
                <a:latin typeface="Times New Roman" panose="02020603050405020304" pitchFamily="18" charset="0"/>
                <a:cs typeface="Times New Roman" panose="02020603050405020304" pitchFamily="18" charset="0"/>
              </a:rPr>
              <a:t>acheronteo</a:t>
            </a:r>
            <a:r>
              <a:rPr lang="it-IT" dirty="0">
                <a:latin typeface="Times New Roman" panose="02020603050405020304" pitchFamily="18" charset="0"/>
                <a:cs typeface="Times New Roman" panose="02020603050405020304" pitchFamily="18" charset="0"/>
              </a:rPr>
              <a:t>, </a:t>
            </a:r>
            <a:r>
              <a:rPr lang="it-IT" i="1" dirty="0">
                <a:latin typeface="Times New Roman" panose="02020603050405020304" pitchFamily="18" charset="0"/>
                <a:cs typeface="Times New Roman" panose="02020603050405020304" pitchFamily="18" charset="0"/>
              </a:rPr>
              <a:t>ciprigno</a:t>
            </a:r>
            <a:r>
              <a:rPr lang="it-IT" dirty="0">
                <a:latin typeface="Times New Roman" panose="02020603050405020304" pitchFamily="18" charset="0"/>
                <a:cs typeface="Times New Roman" panose="02020603050405020304" pitchFamily="18" charset="0"/>
              </a:rPr>
              <a:t>, </a:t>
            </a:r>
            <a:r>
              <a:rPr lang="it-IT" i="1" dirty="0">
                <a:latin typeface="Times New Roman" panose="02020603050405020304" pitchFamily="18" charset="0"/>
                <a:cs typeface="Times New Roman" panose="02020603050405020304" pitchFamily="18" charset="0"/>
              </a:rPr>
              <a:t>mavorzio</a:t>
            </a:r>
            <a:r>
              <a:rPr lang="it-IT" dirty="0">
                <a:latin typeface="Times New Roman" panose="02020603050405020304" pitchFamily="18" charset="0"/>
                <a:cs typeface="Times New Roman" panose="02020603050405020304" pitchFamily="18" charset="0"/>
              </a:rPr>
              <a:t>) oppure per la disponibilità di sinonimi correnti (ignivomo, cimbalo) sono di fatto inutilizzate nel discorso comune e comprese soltanto da chi ha familiarità con l’italiano della letteratura. Ciò restringe molto anche la possibilità che questi lessemi siano usati nel parlato anziché nello scritto. </a:t>
            </a:r>
          </a:p>
          <a:p>
            <a:pPr marL="0" indent="0">
              <a:buNone/>
            </a:pPr>
            <a:br>
              <a:rPr lang="it-IT" dirty="0"/>
            </a:br>
            <a:endParaRPr lang="it-IT" dirty="0"/>
          </a:p>
        </p:txBody>
      </p:sp>
    </p:spTree>
    <p:extLst>
      <p:ext uri="{BB962C8B-B14F-4D97-AF65-F5344CB8AC3E}">
        <p14:creationId xmlns:p14="http://schemas.microsoft.com/office/powerpoint/2010/main" val="23845525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08749C7-F88F-744D-B438-15FF6D1D0DEA}"/>
              </a:ext>
            </a:extLst>
          </p:cNvPr>
          <p:cNvSpPr>
            <a:spLocks noGrp="1"/>
          </p:cNvSpPr>
          <p:nvPr>
            <p:ph type="title"/>
          </p:nvPr>
        </p:nvSpPr>
        <p:spPr>
          <a:xfrm>
            <a:off x="838200" y="365126"/>
            <a:ext cx="10515600" cy="751294"/>
          </a:xfrm>
        </p:spPr>
        <p:txBody>
          <a:bodyPr>
            <a:normAutofit/>
          </a:bodyPr>
          <a:lstStyle/>
          <a:p>
            <a:r>
              <a:rPr lang="it-IT" sz="3600" dirty="0">
                <a:latin typeface="Times New Roman" panose="02020603050405020304" pitchFamily="18" charset="0"/>
                <a:cs typeface="Times New Roman" panose="02020603050405020304" pitchFamily="18" charset="0"/>
              </a:rPr>
              <a:t>Lessemi tecnici e scientifici</a:t>
            </a:r>
          </a:p>
        </p:txBody>
      </p:sp>
      <p:sp>
        <p:nvSpPr>
          <p:cNvPr id="3" name="Segnaposto contenuto 2">
            <a:extLst>
              <a:ext uri="{FF2B5EF4-FFF2-40B4-BE49-F238E27FC236}">
                <a16:creationId xmlns:a16="http://schemas.microsoft.com/office/drawing/2014/main" id="{E4C24765-1BD1-3C4C-AE62-C4E4B7CF9248}"/>
              </a:ext>
            </a:extLst>
          </p:cNvPr>
          <p:cNvSpPr>
            <a:spLocks noGrp="1"/>
          </p:cNvSpPr>
          <p:nvPr>
            <p:ph idx="1"/>
          </p:nvPr>
        </p:nvSpPr>
        <p:spPr>
          <a:xfrm>
            <a:off x="838200" y="2071868"/>
            <a:ext cx="10515600" cy="4105095"/>
          </a:xfrm>
        </p:spPr>
        <p:txBody>
          <a:bodyPr>
            <a:normAutofit/>
          </a:bodyPr>
          <a:lstStyle/>
          <a:p>
            <a:pPr marL="0" indent="0" algn="just">
              <a:lnSpc>
                <a:spcPct val="100000"/>
              </a:lnSpc>
              <a:buNone/>
            </a:pPr>
            <a:r>
              <a:rPr lang="it-IT" dirty="0">
                <a:latin typeface="Times New Roman" panose="02020603050405020304" pitchFamily="18" charset="0"/>
                <a:cs typeface="Times New Roman" panose="02020603050405020304" pitchFamily="18" charset="0"/>
              </a:rPr>
              <a:t>Come il lessico di alta disponibilità riflette rapidamente il progresso materiale, così le </a:t>
            </a:r>
            <a:r>
              <a:rPr lang="it-IT" b="1" dirty="0">
                <a:latin typeface="Times New Roman" panose="02020603050405020304" pitchFamily="18" charset="0"/>
                <a:cs typeface="Times New Roman" panose="02020603050405020304" pitchFamily="18" charset="0"/>
              </a:rPr>
              <a:t>terminologie settoriali </a:t>
            </a:r>
            <a:r>
              <a:rPr lang="it-IT" dirty="0">
                <a:latin typeface="Times New Roman" panose="02020603050405020304" pitchFamily="18" charset="0"/>
                <a:cs typeface="Times New Roman" panose="02020603050405020304" pitchFamily="18" charset="0"/>
              </a:rPr>
              <a:t>riflettono il progresso tecnico e scientifico e quindi si modificano più facilmente di altri sottoinsiemi lessicali. Per questo motivo, stimarne la numerosità non è semplice: si può affermare con buona approssimazione che il loro ordine di grandezza sia quello delle 100.000 unità. </a:t>
            </a:r>
          </a:p>
          <a:p>
            <a:endParaRPr lang="it-IT" dirty="0"/>
          </a:p>
        </p:txBody>
      </p:sp>
    </p:spTree>
    <p:extLst>
      <p:ext uri="{BB962C8B-B14F-4D97-AF65-F5344CB8AC3E}">
        <p14:creationId xmlns:p14="http://schemas.microsoft.com/office/powerpoint/2010/main" val="35078877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FF3CB4A-7DE9-5048-A3D4-E12D416E1E19}"/>
              </a:ext>
            </a:extLst>
          </p:cNvPr>
          <p:cNvSpPr>
            <a:spLocks noGrp="1"/>
          </p:cNvSpPr>
          <p:nvPr>
            <p:ph type="title"/>
          </p:nvPr>
        </p:nvSpPr>
        <p:spPr>
          <a:xfrm>
            <a:off x="838200" y="365125"/>
            <a:ext cx="10515600" cy="2216029"/>
          </a:xfrm>
        </p:spPr>
        <p:txBody>
          <a:bodyPr/>
          <a:lstStyle/>
          <a:p>
            <a:r>
              <a:rPr lang="it-IT" dirty="0">
                <a:latin typeface="Times New Roman" panose="02020603050405020304" pitchFamily="18" charset="0"/>
                <a:cs typeface="Times New Roman" panose="02020603050405020304" pitchFamily="18" charset="0"/>
              </a:rPr>
              <a:t>Lessico e semantica</a:t>
            </a:r>
          </a:p>
        </p:txBody>
      </p:sp>
      <p:sp>
        <p:nvSpPr>
          <p:cNvPr id="3" name="Segnaposto contenuto 2">
            <a:extLst>
              <a:ext uri="{FF2B5EF4-FFF2-40B4-BE49-F238E27FC236}">
                <a16:creationId xmlns:a16="http://schemas.microsoft.com/office/drawing/2014/main" id="{02215E2D-6B3F-804A-BF4E-982494EADE0A}"/>
              </a:ext>
            </a:extLst>
          </p:cNvPr>
          <p:cNvSpPr>
            <a:spLocks noGrp="1"/>
          </p:cNvSpPr>
          <p:nvPr>
            <p:ph idx="1"/>
          </p:nvPr>
        </p:nvSpPr>
        <p:spPr>
          <a:xfrm>
            <a:off x="838200" y="2581154"/>
            <a:ext cx="10515600" cy="3171464"/>
          </a:xfrm>
        </p:spPr>
        <p:txBody>
          <a:bodyPr/>
          <a:lstStyle/>
          <a:p>
            <a:pPr marL="0" indent="0">
              <a:buNone/>
            </a:pPr>
            <a:endParaRPr lang="it-IT" dirty="0">
              <a:latin typeface="Times New Roman" panose="02020603050405020304" pitchFamily="18" charset="0"/>
              <a:cs typeface="Times New Roman" panose="02020603050405020304" pitchFamily="18" charset="0"/>
            </a:endParaRPr>
          </a:p>
          <a:p>
            <a:pPr marL="0" indent="0">
              <a:buNone/>
            </a:pPr>
            <a:r>
              <a:rPr lang="it-IT" dirty="0">
                <a:latin typeface="Times New Roman" panose="02020603050405020304" pitchFamily="18" charset="0"/>
                <a:cs typeface="Times New Roman" panose="02020603050405020304" pitchFamily="18" charset="0"/>
              </a:rPr>
              <a:t>Uno degli obiettivi delle nuove indicazioni ministeriali per la prima prova è restituire la dovuta attenzione al lessico e alla semantica, in quanto settori tendenzialmente trascurati dalla scuola tradizionale. </a:t>
            </a:r>
          </a:p>
          <a:p>
            <a:pPr marL="0" indent="0">
              <a:buNone/>
            </a:pPr>
            <a:endParaRPr lang="it-IT" dirty="0">
              <a:latin typeface="Times New Roman" panose="02020603050405020304" pitchFamily="18" charset="0"/>
              <a:cs typeface="Times New Roman" panose="02020603050405020304" pitchFamily="18" charset="0"/>
            </a:endParaRPr>
          </a:p>
          <a:p>
            <a:endParaRPr lang="it-IT" sz="1800" dirty="0"/>
          </a:p>
          <a:p>
            <a:pPr marL="0" indent="0">
              <a:buNone/>
            </a:pPr>
            <a:endParaRPr lang="it-IT" dirty="0"/>
          </a:p>
        </p:txBody>
      </p:sp>
    </p:spTree>
    <p:extLst>
      <p:ext uri="{BB962C8B-B14F-4D97-AF65-F5344CB8AC3E}">
        <p14:creationId xmlns:p14="http://schemas.microsoft.com/office/powerpoint/2010/main" val="12904084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F9A0E3D-9E23-1842-9D61-84E514780BA5}"/>
              </a:ext>
            </a:extLst>
          </p:cNvPr>
          <p:cNvSpPr>
            <a:spLocks noGrp="1"/>
          </p:cNvSpPr>
          <p:nvPr>
            <p:ph type="title"/>
          </p:nvPr>
        </p:nvSpPr>
        <p:spPr/>
        <p:txBody>
          <a:bodyPr/>
          <a:lstStyle/>
          <a:p>
            <a:r>
              <a:rPr lang="it-IT" dirty="0">
                <a:latin typeface="Times New Roman" panose="02020603050405020304" pitchFamily="18" charset="0"/>
                <a:cs typeface="Times New Roman" panose="02020603050405020304" pitchFamily="18" charset="0"/>
              </a:rPr>
              <a:t>Lessemi tecnici e scientifici</a:t>
            </a:r>
          </a:p>
        </p:txBody>
      </p:sp>
      <p:sp>
        <p:nvSpPr>
          <p:cNvPr id="3" name="Segnaposto contenuto 2">
            <a:extLst>
              <a:ext uri="{FF2B5EF4-FFF2-40B4-BE49-F238E27FC236}">
                <a16:creationId xmlns:a16="http://schemas.microsoft.com/office/drawing/2014/main" id="{28918E93-3F09-ED43-B567-507E7C098DC0}"/>
              </a:ext>
            </a:extLst>
          </p:cNvPr>
          <p:cNvSpPr>
            <a:spLocks noGrp="1"/>
          </p:cNvSpPr>
          <p:nvPr>
            <p:ph idx="1"/>
          </p:nvPr>
        </p:nvSpPr>
        <p:spPr>
          <a:xfrm>
            <a:off x="838200" y="1690689"/>
            <a:ext cx="10515600" cy="4486274"/>
          </a:xfrm>
        </p:spPr>
        <p:txBody>
          <a:bodyPr>
            <a:normAutofit/>
          </a:bodyPr>
          <a:lstStyle/>
          <a:p>
            <a:pPr marL="0" indent="0" algn="just">
              <a:lnSpc>
                <a:spcPct val="100000"/>
              </a:lnSpc>
              <a:buNone/>
            </a:pPr>
            <a:r>
              <a:rPr lang="it-IT" dirty="0">
                <a:latin typeface="Times New Roman" panose="02020603050405020304" pitchFamily="18" charset="0"/>
                <a:cs typeface="Times New Roman" panose="02020603050405020304" pitchFamily="18" charset="0"/>
              </a:rPr>
              <a:t>Rientrano in questa amplissima categoria le parole delle scienze, che di solito sono note soltanto agli specialisti dei singoli settori e solo da loro usate, come </a:t>
            </a:r>
            <a:r>
              <a:rPr lang="it-IT" i="1" dirty="0">
                <a:latin typeface="Times New Roman" panose="02020603050405020304" pitchFamily="18" charset="0"/>
                <a:cs typeface="Times New Roman" panose="02020603050405020304" pitchFamily="18" charset="0"/>
              </a:rPr>
              <a:t>lessema</a:t>
            </a:r>
            <a:r>
              <a:rPr lang="it-IT" dirty="0">
                <a:latin typeface="Times New Roman" panose="02020603050405020304" pitchFamily="18" charset="0"/>
                <a:cs typeface="Times New Roman" panose="02020603050405020304" pitchFamily="18" charset="0"/>
              </a:rPr>
              <a:t>, appartenente al lessico settoriale della linguistica, o come altre decine di migliaia di parole usate all’interno di centinaia di altre discipline scientifiche, da </a:t>
            </a:r>
            <a:r>
              <a:rPr lang="it-IT" i="1" dirty="0">
                <a:latin typeface="Times New Roman" panose="02020603050405020304" pitchFamily="18" charset="0"/>
                <a:cs typeface="Times New Roman" panose="02020603050405020304" pitchFamily="18" charset="0"/>
              </a:rPr>
              <a:t>amamelidacea </a:t>
            </a:r>
            <a:r>
              <a:rPr lang="it-IT" dirty="0">
                <a:latin typeface="Times New Roman" panose="02020603050405020304" pitchFamily="18" charset="0"/>
                <a:cs typeface="Times New Roman" panose="02020603050405020304" pitchFamily="18" charset="0"/>
              </a:rPr>
              <a:t>(botanica) e </a:t>
            </a:r>
            <a:r>
              <a:rPr lang="it-IT" i="1" dirty="0" err="1">
                <a:latin typeface="Times New Roman" panose="02020603050405020304" pitchFamily="18" charset="0"/>
                <a:cs typeface="Times New Roman" panose="02020603050405020304" pitchFamily="18" charset="0"/>
              </a:rPr>
              <a:t>anfìbraco</a:t>
            </a:r>
            <a:r>
              <a:rPr lang="it-IT" dirty="0">
                <a:latin typeface="Times New Roman" panose="02020603050405020304" pitchFamily="18" charset="0"/>
                <a:cs typeface="Times New Roman" panose="02020603050405020304" pitchFamily="18" charset="0"/>
              </a:rPr>
              <a:t> (metrica) a </a:t>
            </a:r>
            <a:r>
              <a:rPr lang="it-IT" i="1" dirty="0">
                <a:latin typeface="Times New Roman" panose="02020603050405020304" pitchFamily="18" charset="0"/>
                <a:cs typeface="Times New Roman" panose="02020603050405020304" pitchFamily="18" charset="0"/>
              </a:rPr>
              <a:t>zigosi</a:t>
            </a:r>
            <a:r>
              <a:rPr lang="it-IT" dirty="0">
                <a:latin typeface="Times New Roman" panose="02020603050405020304" pitchFamily="18" charset="0"/>
                <a:cs typeface="Times New Roman" panose="02020603050405020304" pitchFamily="18" charset="0"/>
              </a:rPr>
              <a:t> (biologia) e </a:t>
            </a:r>
            <a:r>
              <a:rPr lang="it-IT" i="1" dirty="0">
                <a:latin typeface="Times New Roman" panose="02020603050405020304" pitchFamily="18" charset="0"/>
                <a:cs typeface="Times New Roman" panose="02020603050405020304" pitchFamily="18" charset="0"/>
              </a:rPr>
              <a:t>zimasi</a:t>
            </a:r>
            <a:r>
              <a:rPr lang="it-IT" dirty="0">
                <a:latin typeface="Times New Roman" panose="02020603050405020304" pitchFamily="18" charset="0"/>
                <a:cs typeface="Times New Roman" panose="02020603050405020304" pitchFamily="18" charset="0"/>
              </a:rPr>
              <a:t> (biochimica). </a:t>
            </a:r>
          </a:p>
          <a:p>
            <a:endParaRPr lang="it-IT" dirty="0"/>
          </a:p>
        </p:txBody>
      </p:sp>
    </p:spTree>
    <p:extLst>
      <p:ext uri="{BB962C8B-B14F-4D97-AF65-F5344CB8AC3E}">
        <p14:creationId xmlns:p14="http://schemas.microsoft.com/office/powerpoint/2010/main" val="3696589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53DE700-4778-034B-89EF-EC88021C8969}"/>
              </a:ext>
            </a:extLst>
          </p:cNvPr>
          <p:cNvSpPr>
            <a:spLocks noGrp="1"/>
          </p:cNvSpPr>
          <p:nvPr>
            <p:ph type="title"/>
          </p:nvPr>
        </p:nvSpPr>
        <p:spPr/>
        <p:txBody>
          <a:bodyPr/>
          <a:lstStyle/>
          <a:p>
            <a:r>
              <a:rPr lang="it-IT" dirty="0">
                <a:latin typeface="Times New Roman" panose="02020603050405020304" pitchFamily="18" charset="0"/>
                <a:cs typeface="Times New Roman" panose="02020603050405020304" pitchFamily="18" charset="0"/>
              </a:rPr>
              <a:t>Composizione statistica del lessico  -  De Mauro 1980 </a:t>
            </a:r>
            <a:endParaRPr lang="it-IT" dirty="0"/>
          </a:p>
        </p:txBody>
      </p:sp>
      <p:pic>
        <p:nvPicPr>
          <p:cNvPr id="4" name="Segnaposto contenuto 3">
            <a:extLst>
              <a:ext uri="{FF2B5EF4-FFF2-40B4-BE49-F238E27FC236}">
                <a16:creationId xmlns:a16="http://schemas.microsoft.com/office/drawing/2014/main" id="{88C3C131-4652-CE4E-B5E5-7103BDD3042D}"/>
              </a:ext>
            </a:extLst>
          </p:cNvPr>
          <p:cNvPicPr>
            <a:picLocks noGrp="1" noChangeAspect="1"/>
          </p:cNvPicPr>
          <p:nvPr>
            <p:ph idx="1"/>
          </p:nvPr>
        </p:nvPicPr>
        <p:blipFill>
          <a:blip r:embed="rId2"/>
          <a:stretch>
            <a:fillRect/>
          </a:stretch>
        </p:blipFill>
        <p:spPr>
          <a:xfrm>
            <a:off x="2834640" y="1690688"/>
            <a:ext cx="6065520" cy="4802187"/>
          </a:xfrm>
          <a:prstGeom prst="rect">
            <a:avLst/>
          </a:prstGeom>
        </p:spPr>
      </p:pic>
    </p:spTree>
    <p:extLst>
      <p:ext uri="{BB962C8B-B14F-4D97-AF65-F5344CB8AC3E}">
        <p14:creationId xmlns:p14="http://schemas.microsoft.com/office/powerpoint/2010/main" val="469197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7F5B1B2-BCCC-BE49-89E7-94BD30861D83}"/>
              </a:ext>
            </a:extLst>
          </p:cNvPr>
          <p:cNvSpPr>
            <a:spLocks noGrp="1"/>
          </p:cNvSpPr>
          <p:nvPr>
            <p:ph type="title"/>
          </p:nvPr>
        </p:nvSpPr>
        <p:spPr>
          <a:xfrm>
            <a:off x="838200" y="365125"/>
            <a:ext cx="10515600" cy="985210"/>
          </a:xfrm>
        </p:spPr>
        <p:txBody>
          <a:bodyPr>
            <a:normAutofit/>
          </a:bodyPr>
          <a:lstStyle/>
          <a:p>
            <a:r>
              <a:rPr lang="it-IT" sz="4000" b="1" dirty="0">
                <a:latin typeface="Times New Roman" panose="02020603050405020304" pitchFamily="18" charset="0"/>
                <a:cs typeface="Times New Roman" panose="02020603050405020304" pitchFamily="18" charset="0"/>
              </a:rPr>
              <a:t>Proposte operative</a:t>
            </a:r>
          </a:p>
        </p:txBody>
      </p:sp>
      <p:sp>
        <p:nvSpPr>
          <p:cNvPr id="3" name="Segnaposto contenuto 2">
            <a:extLst>
              <a:ext uri="{FF2B5EF4-FFF2-40B4-BE49-F238E27FC236}">
                <a16:creationId xmlns:a16="http://schemas.microsoft.com/office/drawing/2014/main" id="{2AD0D638-38FF-6E4B-9325-3B63330807C7}"/>
              </a:ext>
            </a:extLst>
          </p:cNvPr>
          <p:cNvSpPr>
            <a:spLocks noGrp="1"/>
          </p:cNvSpPr>
          <p:nvPr>
            <p:ph idx="1"/>
          </p:nvPr>
        </p:nvSpPr>
        <p:spPr>
          <a:xfrm>
            <a:off x="838200" y="1063256"/>
            <a:ext cx="10515600" cy="5113707"/>
          </a:xfrm>
        </p:spPr>
        <p:txBody>
          <a:bodyPr/>
          <a:lstStyle/>
          <a:p>
            <a:pPr marL="0" indent="0" algn="just">
              <a:buNone/>
            </a:pPr>
            <a:endParaRPr lang="it-IT" dirty="0"/>
          </a:p>
          <a:p>
            <a:pPr marL="0" indent="0" algn="just">
              <a:buNone/>
            </a:pPr>
            <a:r>
              <a:rPr lang="it-IT" dirty="0">
                <a:latin typeface="Times New Roman" panose="02020603050405020304" pitchFamily="18" charset="0"/>
                <a:cs typeface="Times New Roman" panose="02020603050405020304" pitchFamily="18" charset="0"/>
              </a:rPr>
              <a:t>Un buon sistema per favorire l’apprendimento di un’unità lessicale che si suppone non posseduta universalmente è il </a:t>
            </a:r>
            <a:r>
              <a:rPr lang="it-IT" b="1" i="1" dirty="0" err="1">
                <a:latin typeface="Times New Roman" panose="02020603050405020304" pitchFamily="18" charset="0"/>
                <a:cs typeface="Times New Roman" panose="02020603050405020304" pitchFamily="18" charset="0"/>
              </a:rPr>
              <a:t>cloze</a:t>
            </a:r>
            <a:r>
              <a:rPr lang="it-IT" dirty="0">
                <a:latin typeface="Times New Roman" panose="02020603050405020304" pitchFamily="18" charset="0"/>
                <a:cs typeface="Times New Roman" panose="02020603050405020304" pitchFamily="18" charset="0"/>
              </a:rPr>
              <a:t> [«ricostruzione di un brano tramite il reinserimento di alcune parole precedentemente cancellate secondo vari criteri», Stefania </a:t>
            </a:r>
            <a:r>
              <a:rPr lang="it-IT" dirty="0" err="1">
                <a:latin typeface="Times New Roman" panose="02020603050405020304" pitchFamily="18" charset="0"/>
                <a:cs typeface="Times New Roman" panose="02020603050405020304" pitchFamily="18" charset="0"/>
              </a:rPr>
              <a:t>Nuccorini</a:t>
            </a:r>
            <a:r>
              <a:rPr lang="it-IT" dirty="0">
                <a:latin typeface="Times New Roman" panose="02020603050405020304" pitchFamily="18" charset="0"/>
                <a:cs typeface="Times New Roman" panose="02020603050405020304" pitchFamily="18" charset="0"/>
              </a:rPr>
              <a:t>]. </a:t>
            </a:r>
          </a:p>
          <a:p>
            <a:pPr marL="0" indent="0" algn="just">
              <a:buNone/>
            </a:pPr>
            <a:r>
              <a:rPr lang="it-IT" dirty="0">
                <a:latin typeface="Times New Roman" panose="02020603050405020304" pitchFamily="18" charset="0"/>
                <a:cs typeface="Times New Roman" panose="02020603050405020304" pitchFamily="18" charset="0"/>
              </a:rPr>
              <a:t>Se ne propone una versione avanzata, che presuppone un certo grado di maturità espressiva e anche cognitiva, che saggia il dominio del lessico intellettuale e fa quindi leva sul sapere culturale oltreché linguistico.</a:t>
            </a:r>
          </a:p>
        </p:txBody>
      </p:sp>
    </p:spTree>
    <p:extLst>
      <p:ext uri="{BB962C8B-B14F-4D97-AF65-F5344CB8AC3E}">
        <p14:creationId xmlns:p14="http://schemas.microsoft.com/office/powerpoint/2010/main" val="32237874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6BF55F0-D017-8341-B95F-99A8939BF32F}"/>
              </a:ext>
            </a:extLst>
          </p:cNvPr>
          <p:cNvSpPr>
            <a:spLocks noGrp="1"/>
          </p:cNvSpPr>
          <p:nvPr>
            <p:ph type="title"/>
          </p:nvPr>
        </p:nvSpPr>
        <p:spPr>
          <a:xfrm>
            <a:off x="838200" y="365125"/>
            <a:ext cx="10515600" cy="442949"/>
          </a:xfrm>
        </p:spPr>
        <p:txBody>
          <a:bodyPr>
            <a:noAutofit/>
          </a:bodyPr>
          <a:lstStyle/>
          <a:p>
            <a:r>
              <a:rPr lang="it-IT" b="1" i="1" dirty="0" err="1">
                <a:latin typeface="Times New Roman" panose="02020603050405020304" pitchFamily="18" charset="0"/>
                <a:cs typeface="Times New Roman" panose="02020603050405020304" pitchFamily="18" charset="0"/>
              </a:rPr>
              <a:t>Cloze</a:t>
            </a:r>
            <a:endParaRPr lang="it-IT" b="1" i="1" dirty="0">
              <a:latin typeface="Times New Roman" panose="02020603050405020304" pitchFamily="18" charset="0"/>
              <a:cs typeface="Times New Roman" panose="02020603050405020304" pitchFamily="18" charset="0"/>
            </a:endParaRPr>
          </a:p>
        </p:txBody>
      </p:sp>
      <p:sp>
        <p:nvSpPr>
          <p:cNvPr id="3" name="Segnaposto contenuto 2">
            <a:extLst>
              <a:ext uri="{FF2B5EF4-FFF2-40B4-BE49-F238E27FC236}">
                <a16:creationId xmlns:a16="http://schemas.microsoft.com/office/drawing/2014/main" id="{C365FF3B-97E0-5A43-87B6-929F5F2517F8}"/>
              </a:ext>
            </a:extLst>
          </p:cNvPr>
          <p:cNvSpPr>
            <a:spLocks noGrp="1"/>
          </p:cNvSpPr>
          <p:nvPr>
            <p:ph idx="1"/>
          </p:nvPr>
        </p:nvSpPr>
        <p:spPr>
          <a:xfrm>
            <a:off x="838200" y="967563"/>
            <a:ext cx="10515600" cy="5209400"/>
          </a:xfrm>
        </p:spPr>
        <p:txBody>
          <a:bodyPr/>
          <a:lstStyle/>
          <a:p>
            <a:pPr marL="0" indent="0">
              <a:buNone/>
            </a:pPr>
            <a:r>
              <a:rPr lang="it-IT" sz="1600" dirty="0">
                <a:latin typeface="Times New Roman" panose="02020603050405020304" pitchFamily="18" charset="0"/>
                <a:cs typeface="Times New Roman" panose="02020603050405020304" pitchFamily="18" charset="0"/>
              </a:rPr>
              <a:t>{tratto da una lezione lincea di Natalino Irti  - si parla di Alfredo Rocco in quanto teorico del fascismo}</a:t>
            </a:r>
          </a:p>
          <a:p>
            <a:pPr marL="0" indent="0" algn="just">
              <a:buNone/>
            </a:pPr>
            <a:r>
              <a:rPr lang="it-IT" dirty="0">
                <a:latin typeface="Times New Roman" panose="02020603050405020304" pitchFamily="18" charset="0"/>
                <a:cs typeface="Times New Roman" panose="02020603050405020304" pitchFamily="18" charset="0"/>
              </a:rPr>
              <a:t>«Il Rocco […] opponeva alla concezione liberale dello Stato, bollata per ___  e atomistica, una dottrina unitaria e organica, che innalza lo Stato, e i fini dello Stato, al di sopra della vita dei singoli individui»: </a:t>
            </a:r>
          </a:p>
          <a:p>
            <a:pPr marL="0" indent="0" algn="just">
              <a:buNone/>
            </a:pPr>
            <a:endParaRPr lang="it-IT" dirty="0">
              <a:latin typeface="Times New Roman" panose="02020603050405020304" pitchFamily="18" charset="0"/>
              <a:cs typeface="Times New Roman" panose="02020603050405020304" pitchFamily="18" charset="0"/>
            </a:endParaRPr>
          </a:p>
          <a:p>
            <a:pPr marL="514350" indent="-514350">
              <a:buAutoNum type="alphaLcPeriod"/>
            </a:pPr>
            <a:r>
              <a:rPr lang="it-IT" dirty="0">
                <a:latin typeface="Times New Roman" panose="02020603050405020304" pitchFamily="18" charset="0"/>
                <a:cs typeface="Times New Roman" panose="02020603050405020304" pitchFamily="18" charset="0"/>
              </a:rPr>
              <a:t>Collettivistica</a:t>
            </a:r>
          </a:p>
          <a:p>
            <a:pPr marL="514350" indent="-514350">
              <a:buAutoNum type="alphaLcPeriod"/>
            </a:pPr>
            <a:r>
              <a:rPr lang="it-IT" dirty="0">
                <a:latin typeface="Times New Roman" panose="02020603050405020304" pitchFamily="18" charset="0"/>
                <a:cs typeface="Times New Roman" panose="02020603050405020304" pitchFamily="18" charset="0"/>
              </a:rPr>
              <a:t>Idealistica</a:t>
            </a:r>
          </a:p>
          <a:p>
            <a:pPr marL="514350" indent="-514350">
              <a:buAutoNum type="alphaLcPeriod"/>
            </a:pPr>
            <a:r>
              <a:rPr lang="it-IT" dirty="0">
                <a:latin typeface="Times New Roman" panose="02020603050405020304" pitchFamily="18" charset="0"/>
                <a:cs typeface="Times New Roman" panose="02020603050405020304" pitchFamily="18" charset="0"/>
              </a:rPr>
              <a:t>Individualistica</a:t>
            </a:r>
          </a:p>
          <a:p>
            <a:pPr marL="514350" indent="-514350">
              <a:buAutoNum type="alphaLcPeriod"/>
            </a:pPr>
            <a:r>
              <a:rPr lang="it-IT" dirty="0">
                <a:latin typeface="Times New Roman" panose="02020603050405020304" pitchFamily="18" charset="0"/>
                <a:cs typeface="Times New Roman" panose="02020603050405020304" pitchFamily="18" charset="0"/>
              </a:rPr>
              <a:t>Isolazionistica </a:t>
            </a:r>
          </a:p>
        </p:txBody>
      </p:sp>
    </p:spTree>
    <p:extLst>
      <p:ext uri="{BB962C8B-B14F-4D97-AF65-F5344CB8AC3E}">
        <p14:creationId xmlns:p14="http://schemas.microsoft.com/office/powerpoint/2010/main" val="5861771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AAE9F30-B694-1A49-AC56-8F08824B829A}"/>
              </a:ext>
            </a:extLst>
          </p:cNvPr>
          <p:cNvSpPr>
            <a:spLocks noGrp="1"/>
          </p:cNvSpPr>
          <p:nvPr>
            <p:ph type="title"/>
          </p:nvPr>
        </p:nvSpPr>
        <p:spPr>
          <a:xfrm>
            <a:off x="838200" y="365126"/>
            <a:ext cx="10515600" cy="825722"/>
          </a:xfrm>
        </p:spPr>
        <p:txBody>
          <a:bodyPr/>
          <a:lstStyle/>
          <a:p>
            <a:r>
              <a:rPr lang="it-IT" b="1" i="1" dirty="0">
                <a:latin typeface="Times New Roman" panose="02020603050405020304" pitchFamily="18" charset="0"/>
                <a:cs typeface="Times New Roman" panose="02020603050405020304" pitchFamily="18" charset="0"/>
              </a:rPr>
              <a:t>Ricerca dell’intruso</a:t>
            </a:r>
          </a:p>
        </p:txBody>
      </p:sp>
      <p:sp>
        <p:nvSpPr>
          <p:cNvPr id="3" name="Segnaposto contenuto 2">
            <a:extLst>
              <a:ext uri="{FF2B5EF4-FFF2-40B4-BE49-F238E27FC236}">
                <a16:creationId xmlns:a16="http://schemas.microsoft.com/office/drawing/2014/main" id="{60A87D0E-9E17-344C-B386-77F14DD485C0}"/>
              </a:ext>
            </a:extLst>
          </p:cNvPr>
          <p:cNvSpPr>
            <a:spLocks noGrp="1"/>
          </p:cNvSpPr>
          <p:nvPr>
            <p:ph idx="1"/>
          </p:nvPr>
        </p:nvSpPr>
        <p:spPr>
          <a:xfrm>
            <a:off x="838200" y="1435395"/>
            <a:ext cx="10515600" cy="4741568"/>
          </a:xfrm>
        </p:spPr>
        <p:txBody>
          <a:bodyPr/>
          <a:lstStyle/>
          <a:p>
            <a:pPr marL="0" indent="0" algn="just">
              <a:buNone/>
            </a:pPr>
            <a:r>
              <a:rPr lang="it-IT" dirty="0">
                <a:latin typeface="Times New Roman" panose="02020603050405020304" pitchFamily="18" charset="0"/>
                <a:cs typeface="Times New Roman" panose="02020603050405020304" pitchFamily="18" charset="0"/>
              </a:rPr>
              <a:t>Manipolando il testo di partenza si sostituisce una parola con un’altra di significato opposto o che comunque dà alla frase un senso non accettabile. Lo studente deve capire perché non funziona e sostituire la parola responsabile della contraddizione. Ad esempio:</a:t>
            </a:r>
          </a:p>
          <a:p>
            <a:pPr marL="0" indent="0" algn="just">
              <a:buNone/>
            </a:pPr>
            <a:r>
              <a:rPr lang="it-IT" dirty="0">
                <a:latin typeface="Times New Roman" panose="02020603050405020304" pitchFamily="18" charset="0"/>
                <a:cs typeface="Times New Roman" panose="02020603050405020304" pitchFamily="18" charset="0"/>
              </a:rPr>
              <a:t> </a:t>
            </a:r>
          </a:p>
          <a:p>
            <a:pPr marL="0" indent="0" algn="just">
              <a:buNone/>
            </a:pPr>
            <a:r>
              <a:rPr lang="it-IT" dirty="0">
                <a:latin typeface="Times New Roman" panose="02020603050405020304" pitchFamily="18" charset="0"/>
                <a:cs typeface="Times New Roman" panose="02020603050405020304" pitchFamily="18" charset="0"/>
              </a:rPr>
              <a:t>«Siamo negli anni in cui il fascismo si consolida in regime autoritario, dà nuova fisionomia alle istituzioni, rafforza le libertà statutarie, e raccoglie, o prova a raccogliere, la varietà di spunti ideologici o </a:t>
            </a:r>
            <a:r>
              <a:rPr lang="it-IT" dirty="0" err="1">
                <a:latin typeface="Times New Roman" panose="02020603050405020304" pitchFamily="18" charset="0"/>
                <a:cs typeface="Times New Roman" panose="02020603050405020304" pitchFamily="18" charset="0"/>
              </a:rPr>
              <a:t>letterarî</a:t>
            </a:r>
            <a:r>
              <a:rPr lang="it-IT" dirty="0">
                <a:latin typeface="Times New Roman" panose="02020603050405020304" pitchFamily="18" charset="0"/>
                <a:cs typeface="Times New Roman" panose="02020603050405020304" pitchFamily="18" charset="0"/>
              </a:rPr>
              <a:t> in organica dottrina</a:t>
            </a:r>
            <a:r>
              <a:rPr lang="it-IT" dirty="0"/>
              <a:t>.»</a:t>
            </a:r>
          </a:p>
        </p:txBody>
      </p:sp>
    </p:spTree>
    <p:extLst>
      <p:ext uri="{BB962C8B-B14F-4D97-AF65-F5344CB8AC3E}">
        <p14:creationId xmlns:p14="http://schemas.microsoft.com/office/powerpoint/2010/main" val="17131620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DFF721F-A25E-4244-A04C-7A353E83C3DC}"/>
              </a:ext>
            </a:extLst>
          </p:cNvPr>
          <p:cNvSpPr>
            <a:spLocks noGrp="1"/>
          </p:cNvSpPr>
          <p:nvPr>
            <p:ph type="title"/>
          </p:nvPr>
        </p:nvSpPr>
        <p:spPr>
          <a:xfrm>
            <a:off x="838200" y="365126"/>
            <a:ext cx="10515600" cy="676866"/>
          </a:xfrm>
        </p:spPr>
        <p:txBody>
          <a:bodyPr>
            <a:noAutofit/>
          </a:bodyPr>
          <a:lstStyle/>
          <a:p>
            <a:r>
              <a:rPr lang="it-IT" b="1" i="1" dirty="0">
                <a:latin typeface="Times New Roman" panose="02020603050405020304" pitchFamily="18" charset="0"/>
                <a:cs typeface="Times New Roman" panose="02020603050405020304" pitchFamily="18" charset="0"/>
              </a:rPr>
              <a:t>Ricerca dell’intruso</a:t>
            </a:r>
          </a:p>
        </p:txBody>
      </p:sp>
      <p:sp>
        <p:nvSpPr>
          <p:cNvPr id="3" name="Segnaposto contenuto 2">
            <a:extLst>
              <a:ext uri="{FF2B5EF4-FFF2-40B4-BE49-F238E27FC236}">
                <a16:creationId xmlns:a16="http://schemas.microsoft.com/office/drawing/2014/main" id="{C8508B0B-5620-1342-9307-68614C23B04A}"/>
              </a:ext>
            </a:extLst>
          </p:cNvPr>
          <p:cNvSpPr>
            <a:spLocks noGrp="1"/>
          </p:cNvSpPr>
          <p:nvPr>
            <p:ph idx="1"/>
          </p:nvPr>
        </p:nvSpPr>
        <p:spPr>
          <a:xfrm>
            <a:off x="838200" y="1382233"/>
            <a:ext cx="10515600" cy="4794730"/>
          </a:xfrm>
        </p:spPr>
        <p:txBody>
          <a:bodyPr/>
          <a:lstStyle/>
          <a:p>
            <a:pPr marL="0" indent="0">
              <a:buNone/>
            </a:pPr>
            <a:r>
              <a:rPr lang="it-IT" dirty="0">
                <a:latin typeface="Times New Roman" panose="02020603050405020304" pitchFamily="18" charset="0"/>
                <a:cs typeface="Times New Roman" panose="02020603050405020304" pitchFamily="18" charset="0"/>
              </a:rPr>
              <a:t>«Siamo negli anni in cui il fascismo si consolida in regime autoritario, dà nuova fisionomia alle istituzioni, </a:t>
            </a:r>
            <a:r>
              <a:rPr lang="it-IT" i="1" dirty="0">
                <a:solidFill>
                  <a:srgbClr val="FF0000"/>
                </a:solidFill>
                <a:latin typeface="Times New Roman" panose="02020603050405020304" pitchFamily="18" charset="0"/>
                <a:cs typeface="Times New Roman" panose="02020603050405020304" pitchFamily="18" charset="0"/>
              </a:rPr>
              <a:t>rafforza</a:t>
            </a:r>
            <a:r>
              <a:rPr lang="it-IT" dirty="0">
                <a:solidFill>
                  <a:srgbClr val="FF0000"/>
                </a:solidFill>
                <a:latin typeface="Times New Roman" panose="02020603050405020304" pitchFamily="18" charset="0"/>
                <a:cs typeface="Times New Roman" panose="02020603050405020304" pitchFamily="18" charset="0"/>
              </a:rPr>
              <a:t> le libertà statutarie</a:t>
            </a:r>
            <a:r>
              <a:rPr lang="it-IT" dirty="0">
                <a:latin typeface="Times New Roman" panose="02020603050405020304" pitchFamily="18" charset="0"/>
                <a:cs typeface="Times New Roman" panose="02020603050405020304" pitchFamily="18" charset="0"/>
              </a:rPr>
              <a:t>, e raccoglie, o prova a raccogliere, la varietà di spunti ideologici o </a:t>
            </a:r>
            <a:r>
              <a:rPr lang="it-IT" dirty="0" err="1">
                <a:latin typeface="Times New Roman" panose="02020603050405020304" pitchFamily="18" charset="0"/>
                <a:cs typeface="Times New Roman" panose="02020603050405020304" pitchFamily="18" charset="0"/>
              </a:rPr>
              <a:t>letterarî</a:t>
            </a:r>
            <a:r>
              <a:rPr lang="it-IT" dirty="0">
                <a:latin typeface="Times New Roman" panose="02020603050405020304" pitchFamily="18" charset="0"/>
                <a:cs typeface="Times New Roman" panose="02020603050405020304" pitchFamily="18" charset="0"/>
              </a:rPr>
              <a:t> in organica dottrina.»</a:t>
            </a:r>
          </a:p>
          <a:p>
            <a:endParaRPr lang="it-IT" dirty="0">
              <a:latin typeface="Times New Roman" panose="02020603050405020304" pitchFamily="18" charset="0"/>
              <a:cs typeface="Times New Roman" panose="02020603050405020304" pitchFamily="18" charset="0"/>
            </a:endParaRPr>
          </a:p>
          <a:p>
            <a:pPr marL="0" indent="0">
              <a:buNone/>
            </a:pPr>
            <a:r>
              <a:rPr lang="it-IT" dirty="0">
                <a:latin typeface="Times New Roman" panose="02020603050405020304" pitchFamily="18" charset="0"/>
                <a:cs typeface="Times New Roman" panose="02020603050405020304" pitchFamily="18" charset="0"/>
              </a:rPr>
              <a:t>«Siamo negli anni in cui il fascismo si consolida in regime autoritario, dà nuova fisionomia alle istituzioni, </a:t>
            </a:r>
            <a:r>
              <a:rPr lang="it-IT" i="1" dirty="0">
                <a:solidFill>
                  <a:srgbClr val="00B050"/>
                </a:solidFill>
                <a:latin typeface="Times New Roman" panose="02020603050405020304" pitchFamily="18" charset="0"/>
                <a:cs typeface="Times New Roman" panose="02020603050405020304" pitchFamily="18" charset="0"/>
              </a:rPr>
              <a:t>abolisce</a:t>
            </a:r>
            <a:r>
              <a:rPr lang="it-IT" dirty="0">
                <a:solidFill>
                  <a:srgbClr val="00B050"/>
                </a:solidFill>
                <a:latin typeface="Times New Roman" panose="02020603050405020304" pitchFamily="18" charset="0"/>
                <a:cs typeface="Times New Roman" panose="02020603050405020304" pitchFamily="18" charset="0"/>
              </a:rPr>
              <a:t> le libertà statutarie</a:t>
            </a:r>
            <a:r>
              <a:rPr lang="it-IT" dirty="0">
                <a:latin typeface="Times New Roman" panose="02020603050405020304" pitchFamily="18" charset="0"/>
                <a:cs typeface="Times New Roman" panose="02020603050405020304" pitchFamily="18" charset="0"/>
              </a:rPr>
              <a:t>, e raccoglie, o prova a raccogliere, la varietà di spunti ideologici o </a:t>
            </a:r>
            <a:r>
              <a:rPr lang="it-IT" dirty="0" err="1">
                <a:latin typeface="Times New Roman" panose="02020603050405020304" pitchFamily="18" charset="0"/>
                <a:cs typeface="Times New Roman" panose="02020603050405020304" pitchFamily="18" charset="0"/>
              </a:rPr>
              <a:t>letterarî</a:t>
            </a:r>
            <a:r>
              <a:rPr lang="it-IT" dirty="0">
                <a:latin typeface="Times New Roman" panose="02020603050405020304" pitchFamily="18" charset="0"/>
                <a:cs typeface="Times New Roman" panose="02020603050405020304" pitchFamily="18" charset="0"/>
              </a:rPr>
              <a:t> in organica dottrina.»</a:t>
            </a:r>
          </a:p>
          <a:p>
            <a:endParaRPr lang="it-IT" dirty="0"/>
          </a:p>
        </p:txBody>
      </p:sp>
    </p:spTree>
    <p:extLst>
      <p:ext uri="{BB962C8B-B14F-4D97-AF65-F5344CB8AC3E}">
        <p14:creationId xmlns:p14="http://schemas.microsoft.com/office/powerpoint/2010/main" val="12709576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7020F97-6ADA-B04D-B017-EAF23275A3DE}"/>
              </a:ext>
            </a:extLst>
          </p:cNvPr>
          <p:cNvSpPr>
            <a:spLocks noGrp="1"/>
          </p:cNvSpPr>
          <p:nvPr>
            <p:ph type="title"/>
          </p:nvPr>
        </p:nvSpPr>
        <p:spPr>
          <a:xfrm>
            <a:off x="838200" y="365126"/>
            <a:ext cx="10515600" cy="528010"/>
          </a:xfrm>
        </p:spPr>
        <p:txBody>
          <a:bodyPr>
            <a:normAutofit fontScale="90000"/>
          </a:bodyPr>
          <a:lstStyle/>
          <a:p>
            <a:r>
              <a:rPr lang="it-IT" b="1" dirty="0">
                <a:latin typeface="Times New Roman" panose="02020603050405020304" pitchFamily="18" charset="0"/>
                <a:cs typeface="Times New Roman" panose="02020603050405020304" pitchFamily="18" charset="0"/>
              </a:rPr>
              <a:t>Definizioni </a:t>
            </a:r>
            <a:r>
              <a:rPr lang="it-IT" b="1" i="1" dirty="0">
                <a:latin typeface="Times New Roman" panose="02020603050405020304" pitchFamily="18" charset="0"/>
                <a:cs typeface="Times New Roman" panose="02020603050405020304" pitchFamily="18" charset="0"/>
              </a:rPr>
              <a:t>da vocabolario</a:t>
            </a:r>
          </a:p>
        </p:txBody>
      </p:sp>
      <p:sp>
        <p:nvSpPr>
          <p:cNvPr id="3" name="Segnaposto contenuto 2">
            <a:extLst>
              <a:ext uri="{FF2B5EF4-FFF2-40B4-BE49-F238E27FC236}">
                <a16:creationId xmlns:a16="http://schemas.microsoft.com/office/drawing/2014/main" id="{D9B4AF36-F683-E747-9F7D-4D8D10575D2F}"/>
              </a:ext>
            </a:extLst>
          </p:cNvPr>
          <p:cNvSpPr>
            <a:spLocks noGrp="1"/>
          </p:cNvSpPr>
          <p:nvPr>
            <p:ph idx="1"/>
          </p:nvPr>
        </p:nvSpPr>
        <p:spPr>
          <a:xfrm>
            <a:off x="838200" y="1095153"/>
            <a:ext cx="10515600" cy="5081810"/>
          </a:xfrm>
        </p:spPr>
        <p:txBody>
          <a:bodyPr>
            <a:normAutofit fontScale="92500"/>
          </a:bodyPr>
          <a:lstStyle/>
          <a:p>
            <a:pPr marL="0" indent="0">
              <a:buNone/>
            </a:pPr>
            <a:r>
              <a:rPr lang="it-IT" sz="2600" dirty="0">
                <a:latin typeface="Times New Roman" panose="02020603050405020304" pitchFamily="18" charset="0"/>
                <a:cs typeface="Times New Roman" panose="02020603050405020304" pitchFamily="18" charset="0"/>
              </a:rPr>
              <a:t>Un esercizio che valorizza la confidenza col dizionario, o meglio col suo stile lessicografico, consiste nel </a:t>
            </a:r>
            <a:r>
              <a:rPr lang="it-IT" sz="2600" b="1" dirty="0">
                <a:latin typeface="Times New Roman" panose="02020603050405020304" pitchFamily="18" charset="0"/>
                <a:cs typeface="Times New Roman" panose="02020603050405020304" pitchFamily="18" charset="0"/>
              </a:rPr>
              <a:t>partire da una definizione</a:t>
            </a:r>
            <a:r>
              <a:rPr lang="it-IT" sz="2600" dirty="0">
                <a:latin typeface="Times New Roman" panose="02020603050405020304" pitchFamily="18" charset="0"/>
                <a:cs typeface="Times New Roman" panose="02020603050405020304" pitchFamily="18" charset="0"/>
              </a:rPr>
              <a:t> e individuare la parola pertinente. Ad esempio: </a:t>
            </a:r>
          </a:p>
          <a:p>
            <a:pPr marL="0" indent="0">
              <a:buNone/>
            </a:pPr>
            <a:endParaRPr lang="it-IT" sz="2400" dirty="0">
              <a:latin typeface="Times New Roman" panose="02020603050405020304" pitchFamily="18" charset="0"/>
              <a:cs typeface="Times New Roman" panose="02020603050405020304" pitchFamily="18" charset="0"/>
            </a:endParaRPr>
          </a:p>
          <a:p>
            <a:pPr marL="0" indent="0">
              <a:buNone/>
            </a:pPr>
            <a:r>
              <a:rPr lang="it-IT" dirty="0">
                <a:latin typeface="Times New Roman" panose="02020603050405020304" pitchFamily="18" charset="0"/>
                <a:cs typeface="Times New Roman" panose="02020603050405020304" pitchFamily="18" charset="0"/>
              </a:rPr>
              <a:t>«Rifiutate le teorie giusnaturalistiche di diritti ____, o diritti dell’uomo in quanto uomo, la sovranità statale si presenta originaria e incondizionata».</a:t>
            </a:r>
          </a:p>
          <a:p>
            <a:pPr marL="0" indent="0">
              <a:buNone/>
            </a:pPr>
            <a:r>
              <a:rPr lang="it-IT" sz="2600" b="1" dirty="0">
                <a:latin typeface="Times New Roman" panose="02020603050405020304" pitchFamily="18" charset="0"/>
                <a:cs typeface="Times New Roman" panose="02020603050405020304" pitchFamily="18" charset="0"/>
              </a:rPr>
              <a:t>Definizione </a:t>
            </a:r>
            <a:r>
              <a:rPr lang="it-IT" sz="2400" dirty="0">
                <a:latin typeface="Times New Roman" panose="02020603050405020304" pitchFamily="18" charset="0"/>
                <a:cs typeface="Times New Roman" panose="02020603050405020304" pitchFamily="18" charset="0"/>
              </a:rPr>
              <a:t>[si propone la definizione dello Zingarelli 2011 per l’elemento omesso, sostituendo il singolare col plurale per adattarlo al contesto]</a:t>
            </a:r>
            <a:r>
              <a:rPr lang="it-IT" sz="2600" dirty="0">
                <a:latin typeface="Times New Roman" panose="02020603050405020304" pitchFamily="18" charset="0"/>
                <a:cs typeface="Times New Roman" panose="02020603050405020304" pitchFamily="18" charset="0"/>
              </a:rPr>
              <a:t>: </a:t>
            </a:r>
          </a:p>
          <a:p>
            <a:pPr marL="0" indent="0">
              <a:buNone/>
            </a:pPr>
            <a:r>
              <a:rPr lang="it-IT" dirty="0">
                <a:latin typeface="Times New Roman" panose="02020603050405020304" pitchFamily="18" charset="0"/>
                <a:cs typeface="Times New Roman" panose="02020603050405020304" pitchFamily="18" charset="0"/>
              </a:rPr>
              <a:t>____:  ‘che si hanno per natura e non vengono acquisiti con l’educazione o con l’esperienza’.</a:t>
            </a:r>
          </a:p>
          <a:p>
            <a:pPr marL="0" indent="0">
              <a:buNone/>
            </a:pPr>
            <a:r>
              <a:rPr lang="it-IT" dirty="0">
                <a:latin typeface="Times New Roman" panose="02020603050405020304" pitchFamily="18" charset="0"/>
                <a:cs typeface="Times New Roman" panose="02020603050405020304" pitchFamily="18" charset="0"/>
              </a:rPr>
              <a:t>soluzione: </a:t>
            </a:r>
            <a:r>
              <a:rPr lang="it-IT" i="1" dirty="0">
                <a:latin typeface="Times New Roman" panose="02020603050405020304" pitchFamily="18" charset="0"/>
                <a:cs typeface="Times New Roman" panose="02020603050405020304" pitchFamily="18" charset="0"/>
              </a:rPr>
              <a:t>innati </a:t>
            </a:r>
            <a:r>
              <a:rPr lang="it-IT" sz="2400" dirty="0">
                <a:latin typeface="Times New Roman" panose="02020603050405020304" pitchFamily="18" charset="0"/>
                <a:cs typeface="Times New Roman" panose="02020603050405020304" pitchFamily="18" charset="0"/>
              </a:rPr>
              <a:t>[ma accettabili anche </a:t>
            </a:r>
            <a:r>
              <a:rPr lang="it-IT" sz="2400" i="1" dirty="0">
                <a:latin typeface="Times New Roman" panose="02020603050405020304" pitchFamily="18" charset="0"/>
                <a:cs typeface="Times New Roman" panose="02020603050405020304" pitchFamily="18" charset="0"/>
              </a:rPr>
              <a:t>naturali</a:t>
            </a:r>
            <a:r>
              <a:rPr lang="it-IT" sz="2400" dirty="0">
                <a:latin typeface="Times New Roman" panose="02020603050405020304" pitchFamily="18" charset="0"/>
                <a:cs typeface="Times New Roman" panose="02020603050405020304" pitchFamily="18" charset="0"/>
              </a:rPr>
              <a:t>; </a:t>
            </a:r>
            <a:r>
              <a:rPr lang="it-IT" sz="2400" i="1" dirty="0">
                <a:latin typeface="Times New Roman" panose="02020603050405020304" pitchFamily="18" charset="0"/>
                <a:cs typeface="Times New Roman" panose="02020603050405020304" pitchFamily="18" charset="0"/>
              </a:rPr>
              <a:t>connaturati </a:t>
            </a:r>
            <a:r>
              <a:rPr lang="it-IT" sz="2400" dirty="0">
                <a:latin typeface="Times New Roman" panose="02020603050405020304" pitchFamily="18" charset="0"/>
                <a:cs typeface="Times New Roman" panose="02020603050405020304" pitchFamily="18" charset="0"/>
              </a:rPr>
              <a:t>e </a:t>
            </a:r>
            <a:r>
              <a:rPr lang="it-IT" sz="2400" i="1" dirty="0">
                <a:latin typeface="Times New Roman" panose="02020603050405020304" pitchFamily="18" charset="0"/>
                <a:cs typeface="Times New Roman" panose="02020603050405020304" pitchFamily="18" charset="0"/>
              </a:rPr>
              <a:t>insiti </a:t>
            </a:r>
            <a:r>
              <a:rPr lang="it-IT" sz="2400" dirty="0">
                <a:latin typeface="Times New Roman" panose="02020603050405020304" pitchFamily="18" charset="0"/>
                <a:cs typeface="Times New Roman" panose="02020603050405020304" pitchFamily="18" charset="0"/>
              </a:rPr>
              <a:t>potrebbero funzionare come semantica, ma presuppongono una reggenza: </a:t>
            </a:r>
            <a:r>
              <a:rPr lang="it-IT" sz="2400" i="1" dirty="0">
                <a:latin typeface="Times New Roman" panose="02020603050405020304" pitchFamily="18" charset="0"/>
                <a:cs typeface="Times New Roman" panose="02020603050405020304" pitchFamily="18" charset="0"/>
              </a:rPr>
              <a:t>connaturati a…</a:t>
            </a:r>
            <a:r>
              <a:rPr lang="it-IT" sz="2400" dirty="0">
                <a:latin typeface="Times New Roman" panose="02020603050405020304" pitchFamily="18" charset="0"/>
                <a:cs typeface="Times New Roman" panose="02020603050405020304" pitchFamily="18" charset="0"/>
              </a:rPr>
              <a:t>, </a:t>
            </a:r>
            <a:r>
              <a:rPr lang="it-IT" sz="2400" i="1" dirty="0">
                <a:latin typeface="Times New Roman" panose="02020603050405020304" pitchFamily="18" charset="0"/>
                <a:cs typeface="Times New Roman" panose="02020603050405020304" pitchFamily="18" charset="0"/>
              </a:rPr>
              <a:t>insiti in…</a:t>
            </a:r>
            <a:r>
              <a:rPr lang="it-IT" sz="2400" dirty="0">
                <a:latin typeface="Times New Roman" panose="02020603050405020304" pitchFamily="18" charset="0"/>
                <a:cs typeface="Times New Roman" panose="02020603050405020304" pitchFamily="18" charset="0"/>
              </a:rPr>
              <a:t>, non un uso assoluto]</a:t>
            </a:r>
            <a:endParaRPr lang="it-IT" sz="2400" i="1" dirty="0">
              <a:latin typeface="Times New Roman" panose="02020603050405020304" pitchFamily="18" charset="0"/>
              <a:cs typeface="Times New Roman" panose="02020603050405020304" pitchFamily="18" charset="0"/>
            </a:endParaRPr>
          </a:p>
          <a:p>
            <a:pPr marL="0" indent="0">
              <a:buNone/>
            </a:pPr>
            <a:endParaRPr lang="it-IT" dirty="0"/>
          </a:p>
        </p:txBody>
      </p:sp>
    </p:spTree>
    <p:extLst>
      <p:ext uri="{BB962C8B-B14F-4D97-AF65-F5344CB8AC3E}">
        <p14:creationId xmlns:p14="http://schemas.microsoft.com/office/powerpoint/2010/main" val="32452313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AECD24A-A599-4C51-B604-D1457FEC3F43}"/>
              </a:ext>
            </a:extLst>
          </p:cNvPr>
          <p:cNvSpPr>
            <a:spLocks noGrp="1"/>
          </p:cNvSpPr>
          <p:nvPr>
            <p:ph type="ctrTitle"/>
          </p:nvPr>
        </p:nvSpPr>
        <p:spPr>
          <a:xfrm>
            <a:off x="1007389" y="-1465854"/>
            <a:ext cx="10895309" cy="2387600"/>
          </a:xfrm>
        </p:spPr>
        <p:txBody>
          <a:bodyPr/>
          <a:lstStyle/>
          <a:p>
            <a:r>
              <a:rPr lang="it-IT" sz="4000" dirty="0">
                <a:solidFill>
                  <a:prstClr val="black"/>
                </a:solidFill>
                <a:latin typeface="Times New Roman" panose="02020603050405020304" pitchFamily="18" charset="0"/>
                <a:cs typeface="Times New Roman" panose="02020603050405020304" pitchFamily="18" charset="0"/>
              </a:rPr>
              <a:t>Competenze lessicali da potenziare e verificare</a:t>
            </a:r>
            <a:endParaRPr lang="it-IT" dirty="0"/>
          </a:p>
        </p:txBody>
      </p:sp>
      <p:sp>
        <p:nvSpPr>
          <p:cNvPr id="3" name="Sottotitolo 2">
            <a:extLst>
              <a:ext uri="{FF2B5EF4-FFF2-40B4-BE49-F238E27FC236}">
                <a16:creationId xmlns:a16="http://schemas.microsoft.com/office/drawing/2014/main" id="{F5F77077-FA21-43D0-B0E8-28E59552B7D7}"/>
              </a:ext>
            </a:extLst>
          </p:cNvPr>
          <p:cNvSpPr>
            <a:spLocks noGrp="1"/>
          </p:cNvSpPr>
          <p:nvPr>
            <p:ph type="subTitle" idx="1"/>
          </p:nvPr>
        </p:nvSpPr>
        <p:spPr>
          <a:xfrm>
            <a:off x="480447" y="1115878"/>
            <a:ext cx="11422251" cy="4587498"/>
          </a:xfrm>
        </p:spPr>
        <p:txBody>
          <a:bodyPr/>
          <a:lstStyle/>
          <a:p>
            <a:pPr marL="228600" lvl="0" indent="-228600" algn="l">
              <a:buFontTx/>
              <a:buChar char="-"/>
            </a:pPr>
            <a:r>
              <a:rPr lang="it-IT" sz="3200" dirty="0">
                <a:solidFill>
                  <a:prstClr val="black"/>
                </a:solidFill>
                <a:latin typeface="Times New Roman" panose="02020603050405020304" pitchFamily="18" charset="0"/>
                <a:cs typeface="Times New Roman" panose="02020603050405020304" pitchFamily="18" charset="0"/>
              </a:rPr>
              <a:t>Lessico astratto, letterario e settoriale;</a:t>
            </a:r>
          </a:p>
          <a:p>
            <a:pPr lvl="0" algn="l"/>
            <a:endParaRPr lang="it-IT" sz="3200" dirty="0">
              <a:solidFill>
                <a:prstClr val="black"/>
              </a:solidFill>
              <a:latin typeface="Times New Roman" panose="02020603050405020304" pitchFamily="18" charset="0"/>
              <a:cs typeface="Times New Roman" panose="02020603050405020304" pitchFamily="18" charset="0"/>
            </a:endParaRPr>
          </a:p>
          <a:p>
            <a:pPr marL="228600" lvl="0" indent="-228600" algn="l">
              <a:buFontTx/>
              <a:buChar char="-"/>
            </a:pPr>
            <a:r>
              <a:rPr lang="it-IT" sz="3200" dirty="0">
                <a:solidFill>
                  <a:prstClr val="black"/>
                </a:solidFill>
                <a:highlight>
                  <a:srgbClr val="00FF00"/>
                </a:highlight>
                <a:latin typeface="Times New Roman" panose="02020603050405020304" pitchFamily="18" charset="0"/>
                <a:cs typeface="Times New Roman" panose="02020603050405020304" pitchFamily="18" charset="0"/>
              </a:rPr>
              <a:t>Rapporti di significato tra lessemi</a:t>
            </a:r>
            <a:r>
              <a:rPr lang="it-IT" sz="3200" dirty="0">
                <a:solidFill>
                  <a:prstClr val="black"/>
                </a:solidFill>
                <a:latin typeface="Times New Roman" panose="02020603050405020304" pitchFamily="18" charset="0"/>
                <a:cs typeface="Times New Roman" panose="02020603050405020304" pitchFamily="18" charset="0"/>
              </a:rPr>
              <a:t>;</a:t>
            </a:r>
          </a:p>
          <a:p>
            <a:pPr lvl="0" algn="l"/>
            <a:endParaRPr lang="it-IT" sz="3200" dirty="0">
              <a:solidFill>
                <a:prstClr val="black"/>
              </a:solidFill>
              <a:latin typeface="Times New Roman" panose="02020603050405020304" pitchFamily="18" charset="0"/>
              <a:cs typeface="Times New Roman" panose="02020603050405020304" pitchFamily="18" charset="0"/>
            </a:endParaRPr>
          </a:p>
          <a:p>
            <a:pPr lvl="0" algn="l"/>
            <a:r>
              <a:rPr lang="it-IT" sz="3200" dirty="0">
                <a:solidFill>
                  <a:prstClr val="black"/>
                </a:solidFill>
                <a:latin typeface="Times New Roman" panose="02020603050405020304" pitchFamily="18" charset="0"/>
                <a:cs typeface="Times New Roman" panose="02020603050405020304" pitchFamily="18" charset="0"/>
              </a:rPr>
              <a:t>- Gestione dei registri. </a:t>
            </a:r>
          </a:p>
          <a:p>
            <a:endParaRPr lang="it-IT" dirty="0"/>
          </a:p>
        </p:txBody>
      </p:sp>
    </p:spTree>
    <p:extLst>
      <p:ext uri="{BB962C8B-B14F-4D97-AF65-F5344CB8AC3E}">
        <p14:creationId xmlns:p14="http://schemas.microsoft.com/office/powerpoint/2010/main" val="36697327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1A2CFD4-D724-4FFE-B697-558B89CF2B6F}"/>
              </a:ext>
            </a:extLst>
          </p:cNvPr>
          <p:cNvSpPr>
            <a:spLocks noGrp="1"/>
          </p:cNvSpPr>
          <p:nvPr>
            <p:ph type="ctrTitle"/>
          </p:nvPr>
        </p:nvSpPr>
        <p:spPr>
          <a:xfrm>
            <a:off x="1864962" y="-1605338"/>
            <a:ext cx="9144000" cy="2387600"/>
          </a:xfrm>
        </p:spPr>
        <p:txBody>
          <a:bodyPr/>
          <a:lstStyle/>
          <a:p>
            <a:r>
              <a:rPr lang="it-IT" sz="4400" dirty="0">
                <a:solidFill>
                  <a:prstClr val="black"/>
                </a:solidFill>
                <a:latin typeface="Times New Roman" panose="02020603050405020304" pitchFamily="18" charset="0"/>
                <a:cs typeface="Times New Roman" panose="02020603050405020304" pitchFamily="18" charset="0"/>
              </a:rPr>
              <a:t>Rapporti di significato tra lessemi</a:t>
            </a:r>
            <a:endParaRPr lang="it-IT" dirty="0"/>
          </a:p>
        </p:txBody>
      </p:sp>
      <p:sp>
        <p:nvSpPr>
          <p:cNvPr id="3" name="Sottotitolo 2">
            <a:extLst>
              <a:ext uri="{FF2B5EF4-FFF2-40B4-BE49-F238E27FC236}">
                <a16:creationId xmlns:a16="http://schemas.microsoft.com/office/drawing/2014/main" id="{3BD1EAA2-7C3C-4D18-80C2-4CDE640A0BDB}"/>
              </a:ext>
            </a:extLst>
          </p:cNvPr>
          <p:cNvSpPr>
            <a:spLocks noGrp="1"/>
          </p:cNvSpPr>
          <p:nvPr>
            <p:ph type="subTitle" idx="1"/>
          </p:nvPr>
        </p:nvSpPr>
        <p:spPr>
          <a:xfrm>
            <a:off x="369377" y="1503335"/>
            <a:ext cx="11453246" cy="4715359"/>
          </a:xfrm>
        </p:spPr>
        <p:txBody>
          <a:bodyPr/>
          <a:lstStyle/>
          <a:p>
            <a:pPr lvl="0" algn="just">
              <a:lnSpc>
                <a:spcPct val="100000"/>
              </a:lnSpc>
            </a:pPr>
            <a:r>
              <a:rPr lang="it-IT" sz="2800" dirty="0">
                <a:solidFill>
                  <a:prstClr val="black"/>
                </a:solidFill>
                <a:latin typeface="Times New Roman" panose="02020603050405020304" pitchFamily="18" charset="0"/>
                <a:cs typeface="Times New Roman" panose="02020603050405020304" pitchFamily="18" charset="0"/>
              </a:rPr>
              <a:t>L’attenzione specifica al lessico può essere sviluppata facendo riflettere i ragazzi sui </a:t>
            </a:r>
            <a:r>
              <a:rPr lang="it-IT" sz="2800" b="1" dirty="0">
                <a:solidFill>
                  <a:prstClr val="black"/>
                </a:solidFill>
                <a:latin typeface="Times New Roman" panose="02020603050405020304" pitchFamily="18" charset="0"/>
                <a:cs typeface="Times New Roman" panose="02020603050405020304" pitchFamily="18" charset="0"/>
              </a:rPr>
              <a:t>rapporti reciproci tra le parole </a:t>
            </a:r>
            <a:r>
              <a:rPr lang="it-IT" sz="2800" dirty="0">
                <a:solidFill>
                  <a:prstClr val="black"/>
                </a:solidFill>
                <a:latin typeface="Times New Roman" panose="02020603050405020304" pitchFamily="18" charset="0"/>
                <a:cs typeface="Times New Roman" panose="02020603050405020304" pitchFamily="18" charset="0"/>
              </a:rPr>
              <a:t>e sulla </a:t>
            </a:r>
            <a:r>
              <a:rPr lang="it-IT" sz="2800" b="1" dirty="0">
                <a:solidFill>
                  <a:prstClr val="black"/>
                </a:solidFill>
                <a:latin typeface="Times New Roman" panose="02020603050405020304" pitchFamily="18" charset="0"/>
                <a:cs typeface="Times New Roman" panose="02020603050405020304" pitchFamily="18" charset="0"/>
              </a:rPr>
              <a:t>collocazione</a:t>
            </a:r>
            <a:r>
              <a:rPr lang="it-IT" sz="2800" dirty="0">
                <a:solidFill>
                  <a:prstClr val="black"/>
                </a:solidFill>
                <a:latin typeface="Times New Roman" panose="02020603050405020304" pitchFamily="18" charset="0"/>
                <a:cs typeface="Times New Roman" panose="02020603050405020304" pitchFamily="18" charset="0"/>
              </a:rPr>
              <a:t> di una parola in un </a:t>
            </a:r>
            <a:r>
              <a:rPr lang="it-IT" sz="2800" b="1" dirty="0">
                <a:solidFill>
                  <a:prstClr val="black"/>
                </a:solidFill>
                <a:latin typeface="Times New Roman" panose="02020603050405020304" pitchFamily="18" charset="0"/>
                <a:cs typeface="Times New Roman" panose="02020603050405020304" pitchFamily="18" charset="0"/>
              </a:rPr>
              <a:t>contesto</a:t>
            </a:r>
            <a:r>
              <a:rPr lang="it-IT" sz="2800" dirty="0">
                <a:solidFill>
                  <a:prstClr val="black"/>
                </a:solidFill>
                <a:latin typeface="Times New Roman" panose="02020603050405020304" pitchFamily="18" charset="0"/>
                <a:cs typeface="Times New Roman" panose="02020603050405020304" pitchFamily="18" charset="0"/>
              </a:rPr>
              <a:t> in base al </a:t>
            </a:r>
            <a:r>
              <a:rPr lang="it-IT" sz="2800" b="1" dirty="0">
                <a:solidFill>
                  <a:prstClr val="black"/>
                </a:solidFill>
                <a:latin typeface="Times New Roman" panose="02020603050405020304" pitchFamily="18" charset="0"/>
                <a:cs typeface="Times New Roman" panose="02020603050405020304" pitchFamily="18" charset="0"/>
              </a:rPr>
              <a:t>registro </a:t>
            </a:r>
            <a:r>
              <a:rPr lang="it-IT" sz="2800" dirty="0">
                <a:solidFill>
                  <a:prstClr val="black"/>
                </a:solidFill>
                <a:latin typeface="Times New Roman" panose="02020603050405020304" pitchFamily="18" charset="0"/>
                <a:cs typeface="Times New Roman" panose="02020603050405020304" pitchFamily="18" charset="0"/>
              </a:rPr>
              <a:t>(considerata la tendenza dell’italiano digitale ad appiattire le differenze di registro verso quello informale).</a:t>
            </a:r>
          </a:p>
          <a:p>
            <a:pPr lvl="0" algn="just"/>
            <a:endParaRPr lang="it-IT" sz="2800" dirty="0">
              <a:solidFill>
                <a:prstClr val="black"/>
              </a:solidFill>
              <a:latin typeface="Times New Roman" panose="02020603050405020304" pitchFamily="18" charset="0"/>
              <a:cs typeface="Times New Roman" panose="02020603050405020304" pitchFamily="18" charset="0"/>
            </a:endParaRPr>
          </a:p>
          <a:p>
            <a:endParaRPr lang="it-IT" dirty="0"/>
          </a:p>
        </p:txBody>
      </p:sp>
    </p:spTree>
    <p:extLst>
      <p:ext uri="{BB962C8B-B14F-4D97-AF65-F5344CB8AC3E}">
        <p14:creationId xmlns:p14="http://schemas.microsoft.com/office/powerpoint/2010/main" val="25058940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0ECA56B-827A-40C5-A06E-BFE672A4D83F}"/>
              </a:ext>
            </a:extLst>
          </p:cNvPr>
          <p:cNvSpPr>
            <a:spLocks noGrp="1"/>
          </p:cNvSpPr>
          <p:nvPr>
            <p:ph type="ctrTitle"/>
          </p:nvPr>
        </p:nvSpPr>
        <p:spPr>
          <a:xfrm>
            <a:off x="1787471" y="-1574342"/>
            <a:ext cx="9144000" cy="2387600"/>
          </a:xfrm>
        </p:spPr>
        <p:txBody>
          <a:bodyPr/>
          <a:lstStyle/>
          <a:p>
            <a:r>
              <a:rPr lang="it-IT" sz="4000" dirty="0">
                <a:solidFill>
                  <a:prstClr val="black"/>
                </a:solidFill>
                <a:latin typeface="Times New Roman" panose="02020603050405020304" pitchFamily="18" charset="0"/>
                <a:cs typeface="Times New Roman" panose="02020603050405020304" pitchFamily="18" charset="0"/>
              </a:rPr>
              <a:t>Rapporti semantici</a:t>
            </a:r>
            <a:endParaRPr lang="it-IT" dirty="0"/>
          </a:p>
        </p:txBody>
      </p:sp>
      <p:sp>
        <p:nvSpPr>
          <p:cNvPr id="3" name="Sottotitolo 2">
            <a:extLst>
              <a:ext uri="{FF2B5EF4-FFF2-40B4-BE49-F238E27FC236}">
                <a16:creationId xmlns:a16="http://schemas.microsoft.com/office/drawing/2014/main" id="{1B85DCE7-3E10-49BA-A285-BC0A85FE9C3D}"/>
              </a:ext>
            </a:extLst>
          </p:cNvPr>
          <p:cNvSpPr>
            <a:spLocks noGrp="1"/>
          </p:cNvSpPr>
          <p:nvPr>
            <p:ph type="subTitle" idx="1"/>
          </p:nvPr>
        </p:nvSpPr>
        <p:spPr>
          <a:xfrm>
            <a:off x="418454" y="960895"/>
            <a:ext cx="11437749" cy="4866468"/>
          </a:xfrm>
        </p:spPr>
        <p:txBody>
          <a:bodyPr/>
          <a:lstStyle/>
          <a:p>
            <a:pPr lvl="0" algn="just">
              <a:lnSpc>
                <a:spcPct val="120000"/>
              </a:lnSpc>
            </a:pPr>
            <a:r>
              <a:rPr lang="it-IT" altLang="it-IT" sz="2800" dirty="0">
                <a:solidFill>
                  <a:prstClr val="black"/>
                </a:solidFill>
                <a:latin typeface="Times New Roman" panose="02020603050405020304" pitchFamily="18" charset="0"/>
                <a:cs typeface="Times New Roman" panose="02020603050405020304" pitchFamily="18" charset="0"/>
              </a:rPr>
              <a:t>Il tema dei rapporti semantici può essere legato a quello della </a:t>
            </a:r>
            <a:r>
              <a:rPr lang="it-IT" altLang="it-IT" sz="2800" b="1" dirty="0">
                <a:solidFill>
                  <a:prstClr val="black"/>
                </a:solidFill>
                <a:latin typeface="Times New Roman" panose="02020603050405020304" pitchFamily="18" charset="0"/>
                <a:cs typeface="Times New Roman" panose="02020603050405020304" pitchFamily="18" charset="0"/>
              </a:rPr>
              <a:t>scelta dei coesivi</a:t>
            </a:r>
            <a:r>
              <a:rPr lang="it-IT" altLang="it-IT" sz="2800" dirty="0">
                <a:solidFill>
                  <a:prstClr val="black"/>
                </a:solidFill>
                <a:latin typeface="Times New Roman" panose="02020603050405020304" pitchFamily="18" charset="0"/>
                <a:cs typeface="Times New Roman" panose="02020603050405020304" pitchFamily="18" charset="0"/>
              </a:rPr>
              <a:t>; in particolare, tra le varie procedure che la </a:t>
            </a:r>
            <a:r>
              <a:rPr lang="it-IT" altLang="it-IT" sz="2800" b="1" dirty="0">
                <a:solidFill>
                  <a:prstClr val="black"/>
                </a:solidFill>
                <a:latin typeface="Times New Roman" panose="02020603050405020304" pitchFamily="18" charset="0"/>
                <a:cs typeface="Times New Roman" panose="02020603050405020304" pitchFamily="18" charset="0"/>
              </a:rPr>
              <a:t>coesione</a:t>
            </a:r>
            <a:r>
              <a:rPr lang="it-IT" altLang="it-IT" sz="2800" dirty="0">
                <a:solidFill>
                  <a:prstClr val="black"/>
                </a:solidFill>
                <a:latin typeface="Times New Roman" panose="02020603050405020304" pitchFamily="18" charset="0"/>
                <a:cs typeface="Times New Roman" panose="02020603050405020304" pitchFamily="18" charset="0"/>
              </a:rPr>
              <a:t> anaforica sfrutta, vi è la </a:t>
            </a:r>
            <a:r>
              <a:rPr lang="it-IT" altLang="it-IT" sz="2800" b="1" dirty="0">
                <a:solidFill>
                  <a:prstClr val="black"/>
                </a:solidFill>
                <a:latin typeface="Times New Roman" panose="02020603050405020304" pitchFamily="18" charset="0"/>
                <a:cs typeface="Times New Roman" panose="02020603050405020304" pitchFamily="18" charset="0"/>
              </a:rPr>
              <a:t>sostituzione lessicale </a:t>
            </a:r>
            <a:r>
              <a:rPr lang="it-IT" altLang="it-IT" sz="2800" dirty="0">
                <a:solidFill>
                  <a:prstClr val="black"/>
                </a:solidFill>
                <a:latin typeface="Times New Roman" panose="02020603050405020304" pitchFamily="18" charset="0"/>
                <a:cs typeface="Times New Roman" panose="02020603050405020304" pitchFamily="18" charset="0"/>
              </a:rPr>
              <a:t>attraverso:</a:t>
            </a:r>
          </a:p>
          <a:p>
            <a:pPr lvl="0" algn="just">
              <a:lnSpc>
                <a:spcPct val="120000"/>
              </a:lnSpc>
            </a:pPr>
            <a:r>
              <a:rPr lang="it-IT" altLang="it-IT" sz="2800" dirty="0">
                <a:solidFill>
                  <a:prstClr val="black"/>
                </a:solidFill>
                <a:latin typeface="Times New Roman" panose="02020603050405020304" pitchFamily="18" charset="0"/>
                <a:cs typeface="Times New Roman" panose="02020603050405020304" pitchFamily="18" charset="0"/>
              </a:rPr>
              <a:t>-  sinonimi;</a:t>
            </a:r>
          </a:p>
          <a:p>
            <a:pPr lvl="0" algn="just">
              <a:lnSpc>
                <a:spcPct val="120000"/>
              </a:lnSpc>
            </a:pPr>
            <a:r>
              <a:rPr lang="it-IT" altLang="it-IT" sz="2800" dirty="0">
                <a:solidFill>
                  <a:prstClr val="black"/>
                </a:solidFill>
                <a:latin typeface="Times New Roman" panose="02020603050405020304" pitchFamily="18" charset="0"/>
                <a:cs typeface="Times New Roman" panose="02020603050405020304" pitchFamily="18" charset="0"/>
              </a:rPr>
              <a:t>-  iperonimi;</a:t>
            </a:r>
          </a:p>
          <a:p>
            <a:pPr lvl="0" algn="just">
              <a:lnSpc>
                <a:spcPct val="120000"/>
              </a:lnSpc>
            </a:pPr>
            <a:r>
              <a:rPr lang="it-IT" altLang="it-IT" sz="2800" dirty="0">
                <a:solidFill>
                  <a:prstClr val="black"/>
                </a:solidFill>
                <a:latin typeface="Times New Roman" panose="02020603050405020304" pitchFamily="18" charset="0"/>
                <a:cs typeface="Times New Roman" panose="02020603050405020304" pitchFamily="18" charset="0"/>
              </a:rPr>
              <a:t>- nomi-riassunto (che sintetizzano il contenuto di una o più frasi precedenti: </a:t>
            </a:r>
            <a:r>
              <a:rPr lang="it-IT" altLang="it-IT" sz="2800" i="1" dirty="0">
                <a:solidFill>
                  <a:prstClr val="black"/>
                </a:solidFill>
                <a:latin typeface="Times New Roman" panose="02020603050405020304" pitchFamily="18" charset="0"/>
                <a:cs typeface="Times New Roman" panose="02020603050405020304" pitchFamily="18" charset="0"/>
              </a:rPr>
              <a:t>meccanismo</a:t>
            </a:r>
            <a:r>
              <a:rPr lang="it-IT" altLang="it-IT" sz="2800" dirty="0">
                <a:solidFill>
                  <a:prstClr val="black"/>
                </a:solidFill>
                <a:latin typeface="Times New Roman" panose="02020603050405020304" pitchFamily="18" charset="0"/>
                <a:cs typeface="Times New Roman" panose="02020603050405020304" pitchFamily="18" charset="0"/>
              </a:rPr>
              <a:t>, </a:t>
            </a:r>
            <a:r>
              <a:rPr lang="it-IT" altLang="it-IT" sz="2800" i="1" dirty="0">
                <a:solidFill>
                  <a:prstClr val="black"/>
                </a:solidFill>
                <a:latin typeface="Times New Roman" panose="02020603050405020304" pitchFamily="18" charset="0"/>
                <a:cs typeface="Times New Roman" panose="02020603050405020304" pitchFamily="18" charset="0"/>
              </a:rPr>
              <a:t>situazione</a:t>
            </a:r>
            <a:r>
              <a:rPr lang="it-IT" altLang="it-IT" sz="2800" dirty="0">
                <a:solidFill>
                  <a:prstClr val="black"/>
                </a:solidFill>
                <a:latin typeface="Times New Roman" panose="02020603050405020304" pitchFamily="18" charset="0"/>
                <a:cs typeface="Times New Roman" panose="02020603050405020304" pitchFamily="18" charset="0"/>
              </a:rPr>
              <a:t>, </a:t>
            </a:r>
            <a:r>
              <a:rPr lang="it-IT" altLang="it-IT" sz="2800" i="1" dirty="0">
                <a:solidFill>
                  <a:prstClr val="black"/>
                </a:solidFill>
                <a:latin typeface="Times New Roman" panose="02020603050405020304" pitchFamily="18" charset="0"/>
                <a:cs typeface="Times New Roman" panose="02020603050405020304" pitchFamily="18" charset="0"/>
              </a:rPr>
              <a:t>discorso, </a:t>
            </a:r>
            <a:r>
              <a:rPr lang="it-IT" altLang="it-IT" sz="2800" dirty="0">
                <a:solidFill>
                  <a:prstClr val="black"/>
                </a:solidFill>
                <a:latin typeface="Times New Roman" panose="02020603050405020304" pitchFamily="18" charset="0"/>
                <a:cs typeface="Times New Roman" panose="02020603050405020304" pitchFamily="18" charset="0"/>
              </a:rPr>
              <a:t>ecc.);</a:t>
            </a:r>
          </a:p>
          <a:p>
            <a:pPr lvl="0" algn="just">
              <a:lnSpc>
                <a:spcPct val="120000"/>
              </a:lnSpc>
            </a:pPr>
            <a:r>
              <a:rPr lang="it-IT" altLang="it-IT" sz="2800" dirty="0">
                <a:solidFill>
                  <a:prstClr val="black"/>
                </a:solidFill>
                <a:latin typeface="Times New Roman" panose="02020603050405020304" pitchFamily="18" charset="0"/>
                <a:cs typeface="Times New Roman" panose="02020603050405020304" pitchFamily="18" charset="0"/>
              </a:rPr>
              <a:t>-  nomi generali (di massima estensione semantica: </a:t>
            </a:r>
            <a:r>
              <a:rPr lang="it-IT" altLang="it-IT" sz="2800" i="1" dirty="0">
                <a:solidFill>
                  <a:prstClr val="black"/>
                </a:solidFill>
                <a:latin typeface="Times New Roman" panose="02020603050405020304" pitchFamily="18" charset="0"/>
                <a:cs typeface="Times New Roman" panose="02020603050405020304" pitchFamily="18" charset="0"/>
              </a:rPr>
              <a:t>cosa</a:t>
            </a:r>
            <a:r>
              <a:rPr lang="it-IT" altLang="it-IT" sz="2800" dirty="0">
                <a:solidFill>
                  <a:prstClr val="black"/>
                </a:solidFill>
                <a:latin typeface="Times New Roman" panose="02020603050405020304" pitchFamily="18" charset="0"/>
                <a:cs typeface="Times New Roman" panose="02020603050405020304" pitchFamily="18" charset="0"/>
              </a:rPr>
              <a:t>, </a:t>
            </a:r>
            <a:r>
              <a:rPr lang="it-IT" altLang="it-IT" sz="2800" i="1" dirty="0">
                <a:solidFill>
                  <a:prstClr val="black"/>
                </a:solidFill>
                <a:latin typeface="Times New Roman" panose="02020603050405020304" pitchFamily="18" charset="0"/>
                <a:cs typeface="Times New Roman" panose="02020603050405020304" pitchFamily="18" charset="0"/>
              </a:rPr>
              <a:t>fatto</a:t>
            </a:r>
            <a:r>
              <a:rPr lang="it-IT" altLang="it-IT" sz="2800" dirty="0">
                <a:solidFill>
                  <a:prstClr val="black"/>
                </a:solidFill>
                <a:latin typeface="Times New Roman" panose="02020603050405020304" pitchFamily="18" charset="0"/>
                <a:cs typeface="Times New Roman" panose="02020603050405020304" pitchFamily="18" charset="0"/>
              </a:rPr>
              <a:t>, </a:t>
            </a:r>
            <a:r>
              <a:rPr lang="it-IT" altLang="it-IT" sz="2800" i="1" dirty="0">
                <a:solidFill>
                  <a:prstClr val="black"/>
                </a:solidFill>
                <a:latin typeface="Times New Roman" panose="02020603050405020304" pitchFamily="18" charset="0"/>
                <a:cs typeface="Times New Roman" panose="02020603050405020304" pitchFamily="18" charset="0"/>
              </a:rPr>
              <a:t>roba</a:t>
            </a:r>
            <a:r>
              <a:rPr lang="it-IT" altLang="it-IT" sz="2800" dirty="0">
                <a:solidFill>
                  <a:prstClr val="black"/>
                </a:solidFill>
                <a:latin typeface="Times New Roman" panose="02020603050405020304" pitchFamily="18" charset="0"/>
                <a:cs typeface="Times New Roman" panose="02020603050405020304" pitchFamily="18" charset="0"/>
              </a:rPr>
              <a:t>). </a:t>
            </a:r>
            <a:endParaRPr lang="it-IT" altLang="it-IT" sz="2800" b="1" dirty="0">
              <a:solidFill>
                <a:prstClr val="black"/>
              </a:solidFill>
              <a:latin typeface="Times New Roman" panose="02020603050405020304" pitchFamily="18" charset="0"/>
              <a:cs typeface="Times New Roman" panose="02020603050405020304" pitchFamily="18" charset="0"/>
            </a:endParaRPr>
          </a:p>
          <a:p>
            <a:pPr marL="228600" lvl="0" indent="-228600" algn="l"/>
            <a:endParaRPr lang="it-IT" altLang="it-IT" sz="2800" i="1" dirty="0">
              <a:solidFill>
                <a:prstClr val="black"/>
              </a:solidFill>
              <a:latin typeface="Times New Roman" panose="02020603050405020304" pitchFamily="18" charset="0"/>
              <a:cs typeface="Times New Roman" panose="02020603050405020304" pitchFamily="18" charset="0"/>
            </a:endParaRPr>
          </a:p>
          <a:p>
            <a:endParaRPr lang="it-IT" dirty="0"/>
          </a:p>
        </p:txBody>
      </p:sp>
    </p:spTree>
    <p:extLst>
      <p:ext uri="{BB962C8B-B14F-4D97-AF65-F5344CB8AC3E}">
        <p14:creationId xmlns:p14="http://schemas.microsoft.com/office/powerpoint/2010/main" val="36566283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9BE3357-5DED-5F41-8CAD-8A1B57EE302E}"/>
              </a:ext>
            </a:extLst>
          </p:cNvPr>
          <p:cNvSpPr>
            <a:spLocks noGrp="1"/>
          </p:cNvSpPr>
          <p:nvPr>
            <p:ph type="title"/>
          </p:nvPr>
        </p:nvSpPr>
        <p:spPr/>
        <p:txBody>
          <a:bodyPr>
            <a:normAutofit/>
          </a:bodyPr>
          <a:lstStyle/>
          <a:p>
            <a:pPr algn="just"/>
            <a:r>
              <a:rPr lang="it-IT" sz="2400" dirty="0">
                <a:latin typeface="Times New Roman" panose="02020603050405020304" pitchFamily="18" charset="0"/>
                <a:cs typeface="Times New Roman" panose="02020603050405020304" pitchFamily="18" charset="0"/>
              </a:rPr>
              <a:t>Dal Documento di lavoro per la preparazione delle tracce della prima prova scritta dell’Esame di Stato conclusivo del secondo ciclo di istruzione</a:t>
            </a:r>
            <a:br>
              <a:rPr lang="it-IT" sz="2400" dirty="0">
                <a:latin typeface="Times New Roman" panose="02020603050405020304" pitchFamily="18" charset="0"/>
                <a:cs typeface="Times New Roman" panose="02020603050405020304" pitchFamily="18" charset="0"/>
              </a:rPr>
            </a:br>
            <a:r>
              <a:rPr lang="it-IT" sz="2400" dirty="0">
                <a:latin typeface="Times New Roman" panose="02020603050405020304" pitchFamily="18" charset="0"/>
                <a:cs typeface="Times New Roman" panose="02020603050405020304" pitchFamily="18" charset="0"/>
              </a:rPr>
              <a:t>(elaborato dal gruppo di lavoro nominato con DM n. 499/2017) </a:t>
            </a:r>
          </a:p>
        </p:txBody>
      </p:sp>
      <p:sp>
        <p:nvSpPr>
          <p:cNvPr id="3" name="Segnaposto contenuto 2">
            <a:extLst>
              <a:ext uri="{FF2B5EF4-FFF2-40B4-BE49-F238E27FC236}">
                <a16:creationId xmlns:a16="http://schemas.microsoft.com/office/drawing/2014/main" id="{5DD6DDD1-CEFC-E84C-B83E-14CBAB00A725}"/>
              </a:ext>
            </a:extLst>
          </p:cNvPr>
          <p:cNvSpPr>
            <a:spLocks noGrp="1"/>
          </p:cNvSpPr>
          <p:nvPr>
            <p:ph idx="1"/>
          </p:nvPr>
        </p:nvSpPr>
        <p:spPr/>
        <p:txBody>
          <a:bodyPr>
            <a:normAutofit/>
          </a:bodyPr>
          <a:lstStyle/>
          <a:p>
            <a:pPr algn="just"/>
            <a:endParaRPr lang="it-IT" dirty="0"/>
          </a:p>
          <a:p>
            <a:pPr marL="0" indent="0" algn="ctr">
              <a:buNone/>
            </a:pPr>
            <a:r>
              <a:rPr lang="it-IT" sz="3200" dirty="0">
                <a:latin typeface="Times New Roman" panose="02020603050405020304" pitchFamily="18" charset="0"/>
                <a:cs typeface="Times New Roman" panose="02020603050405020304" pitchFamily="18" charset="0"/>
              </a:rPr>
              <a:t>«Per la lingua, si tratta di "padroneggiare il </a:t>
            </a:r>
            <a:r>
              <a:rPr lang="it-IT" sz="3200" b="1" dirty="0">
                <a:latin typeface="Times New Roman" panose="02020603050405020304" pitchFamily="18" charset="0"/>
                <a:cs typeface="Times New Roman" panose="02020603050405020304" pitchFamily="18" charset="0"/>
              </a:rPr>
              <a:t>patrimonio lessicale</a:t>
            </a:r>
            <a:r>
              <a:rPr lang="it-IT" sz="3200" dirty="0">
                <a:latin typeface="Times New Roman" panose="02020603050405020304" pitchFamily="18" charset="0"/>
                <a:cs typeface="Times New Roman" panose="02020603050405020304" pitchFamily="18" charset="0"/>
              </a:rPr>
              <a:t> ed </a:t>
            </a:r>
            <a:r>
              <a:rPr lang="it-IT" sz="3200" b="1" dirty="0">
                <a:latin typeface="Times New Roman" panose="02020603050405020304" pitchFamily="18" charset="0"/>
                <a:cs typeface="Times New Roman" panose="02020603050405020304" pitchFamily="18" charset="0"/>
              </a:rPr>
              <a:t>espressivo</a:t>
            </a:r>
            <a:r>
              <a:rPr lang="it-IT" sz="3200" dirty="0">
                <a:latin typeface="Times New Roman" panose="02020603050405020304" pitchFamily="18" charset="0"/>
                <a:cs typeface="Times New Roman" panose="02020603050405020304" pitchFamily="18" charset="0"/>
              </a:rPr>
              <a:t> della lingua italiana </a:t>
            </a:r>
            <a:r>
              <a:rPr lang="it-IT" sz="3200" b="1" dirty="0">
                <a:latin typeface="Times New Roman" panose="02020603050405020304" pitchFamily="18" charset="0"/>
                <a:cs typeface="Times New Roman" panose="02020603050405020304" pitchFamily="18" charset="0"/>
              </a:rPr>
              <a:t>secondo le esigenze comunicative nei vari contesti</a:t>
            </a:r>
            <a:r>
              <a:rPr lang="it-IT" sz="3200" dirty="0">
                <a:latin typeface="Times New Roman" panose="02020603050405020304" pitchFamily="18" charset="0"/>
                <a:cs typeface="Times New Roman" panose="02020603050405020304" pitchFamily="18" charset="0"/>
              </a:rPr>
              <a:t>"»</a:t>
            </a:r>
          </a:p>
          <a:p>
            <a:pPr algn="just"/>
            <a:endParaRPr lang="it-IT" dirty="0">
              <a:latin typeface="Times New Roman" panose="02020603050405020304" pitchFamily="18" charset="0"/>
              <a:cs typeface="Times New Roman" panose="02020603050405020304" pitchFamily="18" charset="0"/>
            </a:endParaRPr>
          </a:p>
          <a:p>
            <a:pPr marL="0" indent="0" algn="just">
              <a:buNone/>
            </a:pPr>
            <a:r>
              <a:rPr lang="it-IT" dirty="0">
                <a:latin typeface="Times New Roman" panose="02020603050405020304" pitchFamily="18" charset="0"/>
                <a:cs typeface="Times New Roman" panose="02020603050405020304" pitchFamily="18" charset="0"/>
              </a:rPr>
              <a:t>- «sufficiente capacità nel […] </a:t>
            </a:r>
            <a:r>
              <a:rPr lang="it-IT" b="1" dirty="0">
                <a:latin typeface="Times New Roman" panose="02020603050405020304" pitchFamily="18" charset="0"/>
                <a:cs typeface="Times New Roman" panose="02020603050405020304" pitchFamily="18" charset="0"/>
              </a:rPr>
              <a:t>dominio lessicale adeguato</a:t>
            </a:r>
            <a:r>
              <a:rPr lang="it-IT" dirty="0">
                <a:latin typeface="Times New Roman" panose="02020603050405020304" pitchFamily="18" charset="0"/>
                <a:cs typeface="Times New Roman" panose="02020603050405020304" pitchFamily="18" charset="0"/>
              </a:rPr>
              <a:t> per uno studente al termine del suo percorso di studi»: competenza di base </a:t>
            </a:r>
          </a:p>
          <a:p>
            <a:pPr marL="0" indent="0" algn="just">
              <a:buNone/>
            </a:pPr>
            <a:endParaRPr lang="it-IT" dirty="0">
              <a:latin typeface="Times New Roman" panose="02020603050405020304" pitchFamily="18" charset="0"/>
              <a:cs typeface="Times New Roman" panose="02020603050405020304" pitchFamily="18" charset="0"/>
            </a:endParaRPr>
          </a:p>
          <a:p>
            <a:pPr marL="0" indent="0" algn="just">
              <a:buNone/>
            </a:pPr>
            <a:r>
              <a:rPr lang="it-IT" dirty="0">
                <a:latin typeface="Times New Roman" panose="02020603050405020304" pitchFamily="18" charset="0"/>
                <a:cs typeface="Times New Roman" panose="02020603050405020304" pitchFamily="18" charset="0"/>
              </a:rPr>
              <a:t>- «Ricchezza e padronanza lessicale»: parametri di valutazione</a:t>
            </a:r>
          </a:p>
        </p:txBody>
      </p:sp>
    </p:spTree>
    <p:extLst>
      <p:ext uri="{BB962C8B-B14F-4D97-AF65-F5344CB8AC3E}">
        <p14:creationId xmlns:p14="http://schemas.microsoft.com/office/powerpoint/2010/main" val="40899402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C2DA281-1D4D-4D76-BFE7-8F2485679E56}"/>
              </a:ext>
            </a:extLst>
          </p:cNvPr>
          <p:cNvSpPr>
            <a:spLocks noGrp="1"/>
          </p:cNvSpPr>
          <p:nvPr>
            <p:ph type="ctrTitle"/>
          </p:nvPr>
        </p:nvSpPr>
        <p:spPr>
          <a:xfrm>
            <a:off x="1658319" y="328021"/>
            <a:ext cx="9009681" cy="861420"/>
          </a:xfrm>
        </p:spPr>
        <p:txBody>
          <a:bodyPr>
            <a:normAutofit/>
          </a:bodyPr>
          <a:lstStyle/>
          <a:p>
            <a:r>
              <a:rPr lang="it-IT" sz="4400" dirty="0">
                <a:solidFill>
                  <a:prstClr val="black"/>
                </a:solidFill>
                <a:latin typeface="Times New Roman" panose="02020603050405020304" pitchFamily="18" charset="0"/>
                <a:cs typeface="Times New Roman" panose="02020603050405020304" pitchFamily="18" charset="0"/>
              </a:rPr>
              <a:t>Rapporti semantici: </a:t>
            </a:r>
            <a:r>
              <a:rPr lang="it-IT" sz="4400" b="1" i="1" dirty="0">
                <a:solidFill>
                  <a:prstClr val="black"/>
                </a:solidFill>
                <a:latin typeface="Times New Roman" panose="02020603050405020304" pitchFamily="18" charset="0"/>
                <a:cs typeface="Times New Roman" panose="02020603050405020304" pitchFamily="18" charset="0"/>
              </a:rPr>
              <a:t>inclusione</a:t>
            </a:r>
            <a:endParaRPr lang="it-IT" dirty="0"/>
          </a:p>
        </p:txBody>
      </p:sp>
      <p:sp>
        <p:nvSpPr>
          <p:cNvPr id="3" name="Sottotitolo 2">
            <a:extLst>
              <a:ext uri="{FF2B5EF4-FFF2-40B4-BE49-F238E27FC236}">
                <a16:creationId xmlns:a16="http://schemas.microsoft.com/office/drawing/2014/main" id="{BBA53589-9C27-41BB-A912-1DB4148E4286}"/>
              </a:ext>
            </a:extLst>
          </p:cNvPr>
          <p:cNvSpPr>
            <a:spLocks noGrp="1"/>
          </p:cNvSpPr>
          <p:nvPr>
            <p:ph type="subTitle" idx="1"/>
          </p:nvPr>
        </p:nvSpPr>
        <p:spPr>
          <a:xfrm>
            <a:off x="557939" y="1332853"/>
            <a:ext cx="11375755" cy="4711485"/>
          </a:xfrm>
        </p:spPr>
        <p:txBody>
          <a:bodyPr/>
          <a:lstStyle/>
          <a:p>
            <a:pPr lvl="0" algn="just"/>
            <a:r>
              <a:rPr lang="it-IT" sz="2800" dirty="0">
                <a:solidFill>
                  <a:prstClr val="black"/>
                </a:solidFill>
                <a:latin typeface="Times New Roman" panose="02020603050405020304" pitchFamily="18" charset="0"/>
                <a:cs typeface="Times New Roman" panose="02020603050405020304" pitchFamily="18" charset="0"/>
              </a:rPr>
              <a:t>Conoscere e gestire i meccanismi dell’</a:t>
            </a:r>
            <a:r>
              <a:rPr lang="it-IT" sz="2800" b="1" dirty="0">
                <a:solidFill>
                  <a:prstClr val="black"/>
                </a:solidFill>
                <a:latin typeface="Times New Roman" panose="02020603050405020304" pitchFamily="18" charset="0"/>
                <a:cs typeface="Times New Roman" panose="02020603050405020304" pitchFamily="18" charset="0"/>
              </a:rPr>
              <a:t>inclusione</a:t>
            </a:r>
            <a:r>
              <a:rPr lang="it-IT" sz="2800" dirty="0">
                <a:solidFill>
                  <a:prstClr val="black"/>
                </a:solidFill>
                <a:latin typeface="Times New Roman" panose="02020603050405020304" pitchFamily="18" charset="0"/>
                <a:cs typeface="Times New Roman" panose="02020603050405020304" pitchFamily="18" charset="0"/>
              </a:rPr>
              <a:t> semantica diventa fondamentale anche per la gestione sintattica di un testo.</a:t>
            </a:r>
          </a:p>
          <a:p>
            <a:pPr marL="228600" lvl="0" indent="-228600" algn="l"/>
            <a:r>
              <a:rPr lang="it-IT" altLang="it-IT" sz="2800" i="1" dirty="0">
                <a:solidFill>
                  <a:prstClr val="black"/>
                </a:solidFill>
                <a:latin typeface="Times New Roman" panose="02020603050405020304" pitchFamily="18" charset="0"/>
                <a:cs typeface="Times New Roman" panose="02020603050405020304" pitchFamily="18" charset="0"/>
              </a:rPr>
              <a:t>Iponimia</a:t>
            </a:r>
            <a:r>
              <a:rPr lang="it-IT" altLang="it-IT" sz="2800" dirty="0">
                <a:solidFill>
                  <a:prstClr val="black"/>
                </a:solidFill>
                <a:latin typeface="Times New Roman" panose="02020603050405020304" pitchFamily="18" charset="0"/>
                <a:cs typeface="Times New Roman" panose="02020603050405020304" pitchFamily="18" charset="0"/>
              </a:rPr>
              <a:t>: inclusione semantica</a:t>
            </a:r>
          </a:p>
          <a:p>
            <a:pPr lvl="0" algn="just"/>
            <a:endParaRPr lang="it-IT" sz="2800" b="1" dirty="0">
              <a:solidFill>
                <a:prstClr val="black"/>
              </a:solidFill>
              <a:latin typeface="Times New Roman" panose="02020603050405020304" pitchFamily="18" charset="0"/>
              <a:cs typeface="Times New Roman" panose="02020603050405020304" pitchFamily="18" charset="0"/>
            </a:endParaRPr>
          </a:p>
          <a:p>
            <a:pPr lvl="0" algn="just"/>
            <a:r>
              <a:rPr lang="it-IT" sz="2800" b="1" dirty="0">
                <a:solidFill>
                  <a:prstClr val="black"/>
                </a:solidFill>
                <a:latin typeface="Times New Roman" panose="02020603050405020304" pitchFamily="18" charset="0"/>
                <a:cs typeface="Times New Roman" panose="02020603050405020304" pitchFamily="18" charset="0"/>
              </a:rPr>
              <a:t>Iperonimo</a:t>
            </a:r>
            <a:r>
              <a:rPr lang="it-IT" sz="2800" dirty="0">
                <a:solidFill>
                  <a:prstClr val="black"/>
                </a:solidFill>
                <a:latin typeface="Times New Roman" panose="02020603050405020304" pitchFamily="18" charset="0"/>
                <a:cs typeface="Times New Roman" panose="02020603050405020304" pitchFamily="18" charset="0"/>
              </a:rPr>
              <a:t> (veicolo) – </a:t>
            </a:r>
            <a:r>
              <a:rPr lang="it-IT" sz="2800" b="1" dirty="0">
                <a:solidFill>
                  <a:prstClr val="black"/>
                </a:solidFill>
                <a:latin typeface="Times New Roman" panose="02020603050405020304" pitchFamily="18" charset="0"/>
                <a:cs typeface="Times New Roman" panose="02020603050405020304" pitchFamily="18" charset="0"/>
              </a:rPr>
              <a:t>iponimo</a:t>
            </a:r>
            <a:r>
              <a:rPr lang="it-IT" sz="2800" dirty="0">
                <a:solidFill>
                  <a:prstClr val="black"/>
                </a:solidFill>
                <a:latin typeface="Times New Roman" panose="02020603050405020304" pitchFamily="18" charset="0"/>
                <a:cs typeface="Times New Roman" panose="02020603050405020304" pitchFamily="18" charset="0"/>
              </a:rPr>
              <a:t> (automobile, motocicletta, bicicletta)</a:t>
            </a:r>
          </a:p>
          <a:p>
            <a:pPr marL="228600" lvl="0" indent="-228600">
              <a:buFont typeface="Arial" panose="020B0604020202020204" pitchFamily="34" charset="0"/>
              <a:buChar char="•"/>
            </a:pPr>
            <a:endParaRPr lang="it-IT" sz="2800" dirty="0">
              <a:solidFill>
                <a:prstClr val="black"/>
              </a:solidFill>
              <a:latin typeface="Times New Roman" panose="02020603050405020304" pitchFamily="18" charset="0"/>
              <a:cs typeface="Times New Roman" panose="02020603050405020304" pitchFamily="18" charset="0"/>
            </a:endParaRPr>
          </a:p>
          <a:p>
            <a:pPr lvl="0"/>
            <a:r>
              <a:rPr lang="it-IT" sz="2800" dirty="0">
                <a:solidFill>
                  <a:prstClr val="black"/>
                </a:solidFill>
                <a:latin typeface="Times New Roman" panose="02020603050405020304" pitchFamily="18" charset="0"/>
                <a:cs typeface="Times New Roman" panose="02020603050405020304" pitchFamily="18" charset="0"/>
              </a:rPr>
              <a:t>«Domani è previsto un blocco della circolazione limitato alle automobili. Tutti gli altri ……………… potranno circolare liberamente»</a:t>
            </a:r>
          </a:p>
          <a:p>
            <a:pPr lvl="0"/>
            <a:r>
              <a:rPr lang="it-IT" sz="2800" dirty="0">
                <a:solidFill>
                  <a:prstClr val="black"/>
                </a:solidFill>
                <a:latin typeface="Times New Roman" panose="02020603050405020304" pitchFamily="18" charset="0"/>
                <a:cs typeface="Times New Roman" panose="02020603050405020304" pitchFamily="18" charset="0"/>
              </a:rPr>
              <a:t>[</a:t>
            </a:r>
            <a:r>
              <a:rPr lang="it-IT" sz="2800" dirty="0" err="1">
                <a:solidFill>
                  <a:prstClr val="black"/>
                </a:solidFill>
                <a:latin typeface="Times New Roman" panose="02020603050405020304" pitchFamily="18" charset="0"/>
                <a:cs typeface="Times New Roman" panose="02020603050405020304" pitchFamily="18" charset="0"/>
              </a:rPr>
              <a:t>Picchiorri</a:t>
            </a:r>
            <a:r>
              <a:rPr lang="it-IT" sz="2800" dirty="0">
                <a:solidFill>
                  <a:prstClr val="black"/>
                </a:solidFill>
                <a:latin typeface="Times New Roman" panose="02020603050405020304" pitchFamily="18" charset="0"/>
                <a:cs typeface="Times New Roman" panose="02020603050405020304" pitchFamily="18" charset="0"/>
              </a:rPr>
              <a:t> </a:t>
            </a:r>
            <a:r>
              <a:rPr lang="it-IT" sz="2800" dirty="0" err="1">
                <a:solidFill>
                  <a:prstClr val="black"/>
                </a:solidFill>
                <a:latin typeface="Times New Roman" panose="02020603050405020304" pitchFamily="18" charset="0"/>
                <a:cs typeface="Times New Roman" panose="02020603050405020304" pitchFamily="18" charset="0"/>
              </a:rPr>
              <a:t>PeF</a:t>
            </a:r>
            <a:r>
              <a:rPr lang="it-IT" sz="2800" dirty="0">
                <a:solidFill>
                  <a:prstClr val="black"/>
                </a:solidFill>
                <a:latin typeface="Times New Roman" panose="02020603050405020304" pitchFamily="18" charset="0"/>
                <a:cs typeface="Times New Roman" panose="02020603050405020304" pitchFamily="18" charset="0"/>
              </a:rPr>
              <a:t>]</a:t>
            </a:r>
          </a:p>
          <a:p>
            <a:endParaRPr lang="it-IT" dirty="0"/>
          </a:p>
        </p:txBody>
      </p:sp>
    </p:spTree>
    <p:extLst>
      <p:ext uri="{BB962C8B-B14F-4D97-AF65-F5344CB8AC3E}">
        <p14:creationId xmlns:p14="http://schemas.microsoft.com/office/powerpoint/2010/main" val="34740448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121C70B-7E81-4CE8-ADC5-C189305DF4F3}"/>
              </a:ext>
            </a:extLst>
          </p:cNvPr>
          <p:cNvSpPr>
            <a:spLocks noGrp="1"/>
          </p:cNvSpPr>
          <p:nvPr>
            <p:ph type="ctrTitle"/>
          </p:nvPr>
        </p:nvSpPr>
        <p:spPr>
          <a:xfrm>
            <a:off x="1544664" y="-1636335"/>
            <a:ext cx="9144000" cy="2387600"/>
          </a:xfrm>
        </p:spPr>
        <p:txBody>
          <a:bodyPr/>
          <a:lstStyle/>
          <a:p>
            <a:r>
              <a:rPr lang="it-IT" sz="4400" dirty="0">
                <a:solidFill>
                  <a:prstClr val="black"/>
                </a:solidFill>
                <a:latin typeface="Times New Roman" panose="02020603050405020304" pitchFamily="18" charset="0"/>
                <a:cs typeface="Times New Roman" panose="02020603050405020304" pitchFamily="18" charset="0"/>
              </a:rPr>
              <a:t>Inclusione</a:t>
            </a:r>
            <a:endParaRPr lang="it-IT" dirty="0"/>
          </a:p>
        </p:txBody>
      </p:sp>
      <p:sp>
        <p:nvSpPr>
          <p:cNvPr id="3" name="Sottotitolo 2">
            <a:extLst>
              <a:ext uri="{FF2B5EF4-FFF2-40B4-BE49-F238E27FC236}">
                <a16:creationId xmlns:a16="http://schemas.microsoft.com/office/drawing/2014/main" id="{39543E8E-A2AC-498D-992A-50407EACCB90}"/>
              </a:ext>
            </a:extLst>
          </p:cNvPr>
          <p:cNvSpPr>
            <a:spLocks noGrp="1"/>
          </p:cNvSpPr>
          <p:nvPr>
            <p:ph type="subTitle" idx="1"/>
          </p:nvPr>
        </p:nvSpPr>
        <p:spPr>
          <a:xfrm>
            <a:off x="588935" y="867905"/>
            <a:ext cx="11065789" cy="4389895"/>
          </a:xfrm>
        </p:spPr>
        <p:txBody>
          <a:bodyPr/>
          <a:lstStyle/>
          <a:p>
            <a:endParaRPr lang="it-IT" dirty="0"/>
          </a:p>
        </p:txBody>
      </p:sp>
      <p:pic>
        <p:nvPicPr>
          <p:cNvPr id="4" name="Segnaposto contenuto 3">
            <a:extLst>
              <a:ext uri="{FF2B5EF4-FFF2-40B4-BE49-F238E27FC236}">
                <a16:creationId xmlns:a16="http://schemas.microsoft.com/office/drawing/2014/main" id="{229C4B87-90E1-5C4E-BA4F-D818B520F84B}"/>
              </a:ext>
            </a:extLst>
          </p:cNvPr>
          <p:cNvPicPr>
            <a:picLocks noGrp="1" noChangeAspect="1"/>
          </p:cNvPicPr>
          <p:nvPr/>
        </p:nvPicPr>
        <p:blipFill>
          <a:blip r:embed="rId2">
            <a:extLst>
              <a:ext uri="{28A0092B-C50C-407E-A947-70E740481C1C}">
                <a14:useLocalDpi xmlns:a14="http://schemas.microsoft.com/office/drawing/2010/main" val="0"/>
              </a:ext>
            </a:extLst>
          </a:blip>
          <a:stretch>
            <a:fillRect/>
          </a:stretch>
        </p:blipFill>
        <p:spPr>
          <a:xfrm>
            <a:off x="4057650" y="1409700"/>
            <a:ext cx="4076700" cy="4038600"/>
          </a:xfrm>
          <a:prstGeom prst="rect">
            <a:avLst/>
          </a:prstGeom>
        </p:spPr>
      </p:pic>
    </p:spTree>
    <p:extLst>
      <p:ext uri="{BB962C8B-B14F-4D97-AF65-F5344CB8AC3E}">
        <p14:creationId xmlns:p14="http://schemas.microsoft.com/office/powerpoint/2010/main" val="15330093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0366B10-46FF-4838-B1DA-122606D0F445}"/>
              </a:ext>
            </a:extLst>
          </p:cNvPr>
          <p:cNvSpPr>
            <a:spLocks noGrp="1"/>
          </p:cNvSpPr>
          <p:nvPr>
            <p:ph type="ctrTitle"/>
          </p:nvPr>
        </p:nvSpPr>
        <p:spPr>
          <a:xfrm>
            <a:off x="1709979" y="-1574342"/>
            <a:ext cx="9144000" cy="2387600"/>
          </a:xfrm>
        </p:spPr>
        <p:txBody>
          <a:bodyPr/>
          <a:lstStyle/>
          <a:p>
            <a:r>
              <a:rPr lang="it-IT" sz="4000" dirty="0">
                <a:solidFill>
                  <a:prstClr val="black"/>
                </a:solidFill>
                <a:latin typeface="Times New Roman" panose="02020603050405020304" pitchFamily="18" charset="0"/>
                <a:cs typeface="Times New Roman" panose="02020603050405020304" pitchFamily="18" charset="0"/>
              </a:rPr>
              <a:t>Una riflessione sulla </a:t>
            </a:r>
            <a:r>
              <a:rPr lang="it-IT" sz="4000" b="1" i="1" dirty="0">
                <a:solidFill>
                  <a:prstClr val="black"/>
                </a:solidFill>
                <a:latin typeface="Times New Roman" panose="02020603050405020304" pitchFamily="18" charset="0"/>
                <a:cs typeface="Times New Roman" panose="02020603050405020304" pitchFamily="18" charset="0"/>
              </a:rPr>
              <a:t>sinonimia</a:t>
            </a:r>
            <a:endParaRPr lang="it-IT" dirty="0"/>
          </a:p>
        </p:txBody>
      </p:sp>
      <p:sp>
        <p:nvSpPr>
          <p:cNvPr id="3" name="Sottotitolo 2">
            <a:extLst>
              <a:ext uri="{FF2B5EF4-FFF2-40B4-BE49-F238E27FC236}">
                <a16:creationId xmlns:a16="http://schemas.microsoft.com/office/drawing/2014/main" id="{1CA75A25-3D61-4029-A76F-52E176A0B988}"/>
              </a:ext>
            </a:extLst>
          </p:cNvPr>
          <p:cNvSpPr>
            <a:spLocks noGrp="1"/>
          </p:cNvSpPr>
          <p:nvPr>
            <p:ph type="subTitle" idx="1"/>
          </p:nvPr>
        </p:nvSpPr>
        <p:spPr>
          <a:xfrm>
            <a:off x="325464" y="976393"/>
            <a:ext cx="11546238" cy="4866468"/>
          </a:xfrm>
        </p:spPr>
        <p:txBody>
          <a:bodyPr>
            <a:normAutofit fontScale="92500"/>
          </a:bodyPr>
          <a:lstStyle/>
          <a:p>
            <a:pPr lvl="0" algn="just">
              <a:lnSpc>
                <a:spcPct val="120000"/>
              </a:lnSpc>
            </a:pPr>
            <a:r>
              <a:rPr lang="it-IT" sz="1700" dirty="0">
                <a:solidFill>
                  <a:prstClr val="black"/>
                </a:solidFill>
                <a:latin typeface="Times New Roman" panose="02020603050405020304" pitchFamily="18" charset="0"/>
                <a:cs typeface="Times New Roman" panose="02020603050405020304" pitchFamily="18" charset="0"/>
              </a:rPr>
              <a:t>«Soffermiamoci sulla nozione di "vecchio". Il sinonimo </a:t>
            </a:r>
            <a:r>
              <a:rPr lang="it-IT" sz="1700" i="1" dirty="0">
                <a:solidFill>
                  <a:prstClr val="black"/>
                </a:solidFill>
                <a:latin typeface="Times New Roman" panose="02020603050405020304" pitchFamily="18" charset="0"/>
                <a:cs typeface="Times New Roman" panose="02020603050405020304" pitchFamily="18" charset="0"/>
              </a:rPr>
              <a:t>anziano</a:t>
            </a:r>
            <a:r>
              <a:rPr lang="it-IT" sz="1700" dirty="0">
                <a:solidFill>
                  <a:prstClr val="black"/>
                </a:solidFill>
                <a:latin typeface="Times New Roman" panose="02020603050405020304" pitchFamily="18" charset="0"/>
                <a:cs typeface="Times New Roman" panose="02020603050405020304" pitchFamily="18" charset="0"/>
              </a:rPr>
              <a:t> è tipicamente dotato del tratto [+ umano] e comporta una connotazione rispettosa: non diremmo </a:t>
            </a:r>
            <a:r>
              <a:rPr lang="it-IT" sz="1700" baseline="30000" dirty="0">
                <a:solidFill>
                  <a:prstClr val="black"/>
                </a:solidFill>
                <a:latin typeface="Times New Roman" panose="02020603050405020304" pitchFamily="18" charset="0"/>
                <a:cs typeface="Times New Roman" panose="02020603050405020304" pitchFamily="18" charset="0"/>
              </a:rPr>
              <a:t>?</a:t>
            </a:r>
            <a:r>
              <a:rPr lang="it-IT" sz="1700" i="1" dirty="0">
                <a:solidFill>
                  <a:prstClr val="black"/>
                </a:solidFill>
                <a:latin typeface="Times New Roman" panose="02020603050405020304" pitchFamily="18" charset="0"/>
                <a:cs typeface="Times New Roman" panose="02020603050405020304" pitchFamily="18" charset="0"/>
              </a:rPr>
              <a:t>una casa anziana</a:t>
            </a:r>
            <a:r>
              <a:rPr lang="it-IT" sz="1700" dirty="0">
                <a:solidFill>
                  <a:prstClr val="black"/>
                </a:solidFill>
                <a:latin typeface="Times New Roman" panose="02020603050405020304" pitchFamily="18" charset="0"/>
                <a:cs typeface="Times New Roman" panose="02020603050405020304" pitchFamily="18" charset="0"/>
              </a:rPr>
              <a:t> se non, </a:t>
            </a:r>
            <a:r>
              <a:rPr lang="it-IT" sz="1700" dirty="0" err="1">
                <a:solidFill>
                  <a:prstClr val="black"/>
                </a:solidFill>
                <a:latin typeface="Times New Roman" panose="02020603050405020304" pitchFamily="18" charset="0"/>
                <a:cs typeface="Times New Roman" panose="02020603050405020304" pitchFamily="18" charset="0"/>
              </a:rPr>
              <a:t>metonicamente</a:t>
            </a:r>
            <a:r>
              <a:rPr lang="it-IT" sz="1700" dirty="0">
                <a:solidFill>
                  <a:prstClr val="black"/>
                </a:solidFill>
                <a:latin typeface="Times New Roman" panose="02020603050405020304" pitchFamily="18" charset="0"/>
                <a:cs typeface="Times New Roman" panose="02020603050405020304" pitchFamily="18" charset="0"/>
              </a:rPr>
              <a:t>, per alludere a un appartamento in cui vivono persone molto in là con gli anni e che riflette l'atteggiamento e lo stile di vita dei padroni di casa: tendine ricamate alle finestre, ninnoli vari, arredamento fuori moda, impianto elettrico non a norma ecc.; e farebbe ridere chi menzionasse − al di fuori di registri espressivi o poetici − una </a:t>
            </a:r>
            <a:r>
              <a:rPr lang="it-IT" sz="1700" baseline="30000" dirty="0">
                <a:solidFill>
                  <a:prstClr val="black"/>
                </a:solidFill>
                <a:latin typeface="Times New Roman" panose="02020603050405020304" pitchFamily="18" charset="0"/>
                <a:cs typeface="Times New Roman" panose="02020603050405020304" pitchFamily="18" charset="0"/>
              </a:rPr>
              <a:t>?</a:t>
            </a:r>
            <a:r>
              <a:rPr lang="it-IT" sz="1700" i="1" dirty="0">
                <a:solidFill>
                  <a:prstClr val="black"/>
                </a:solidFill>
                <a:latin typeface="Times New Roman" panose="02020603050405020304" pitchFamily="18" charset="0"/>
                <a:cs typeface="Times New Roman" panose="02020603050405020304" pitchFamily="18" charset="0"/>
              </a:rPr>
              <a:t>lucertola anziana</a:t>
            </a:r>
            <a:r>
              <a:rPr lang="it-IT" sz="1700" dirty="0">
                <a:solidFill>
                  <a:prstClr val="black"/>
                </a:solidFill>
                <a:latin typeface="Times New Roman" panose="02020603050405020304" pitchFamily="18" charset="0"/>
                <a:cs typeface="Times New Roman" panose="02020603050405020304" pitchFamily="18" charset="0"/>
              </a:rPr>
              <a:t> o un </a:t>
            </a:r>
            <a:r>
              <a:rPr lang="it-IT" sz="1700" baseline="30000" dirty="0">
                <a:solidFill>
                  <a:prstClr val="black"/>
                </a:solidFill>
                <a:latin typeface="Times New Roman" panose="02020603050405020304" pitchFamily="18" charset="0"/>
                <a:cs typeface="Times New Roman" panose="02020603050405020304" pitchFamily="18" charset="0"/>
              </a:rPr>
              <a:t>?</a:t>
            </a:r>
            <a:r>
              <a:rPr lang="it-IT" sz="1700" i="1" dirty="0">
                <a:solidFill>
                  <a:prstClr val="black"/>
                </a:solidFill>
                <a:latin typeface="Times New Roman" panose="02020603050405020304" pitchFamily="18" charset="0"/>
                <a:cs typeface="Times New Roman" panose="02020603050405020304" pitchFamily="18" charset="0"/>
              </a:rPr>
              <a:t>anziano gallo</a:t>
            </a:r>
            <a:r>
              <a:rPr lang="it-IT" sz="1700" dirty="0">
                <a:solidFill>
                  <a:prstClr val="black"/>
                </a:solidFill>
                <a:latin typeface="Times New Roman" panose="02020603050405020304" pitchFamily="18" charset="0"/>
                <a:cs typeface="Times New Roman" panose="02020603050405020304" pitchFamily="18" charset="0"/>
              </a:rPr>
              <a:t>, mentre da qualche tempo si parla correntemente di cani e gatti </a:t>
            </a:r>
            <a:r>
              <a:rPr lang="it-IT" sz="1700" i="1" dirty="0">
                <a:solidFill>
                  <a:prstClr val="black"/>
                </a:solidFill>
                <a:latin typeface="Times New Roman" panose="02020603050405020304" pitchFamily="18" charset="0"/>
                <a:cs typeface="Times New Roman" panose="02020603050405020304" pitchFamily="18" charset="0"/>
              </a:rPr>
              <a:t>anziani</a:t>
            </a:r>
            <a:r>
              <a:rPr lang="it-IT" sz="1700" dirty="0">
                <a:solidFill>
                  <a:prstClr val="black"/>
                </a:solidFill>
                <a:latin typeface="Times New Roman" panose="02020603050405020304" pitchFamily="18" charset="0"/>
                <a:cs typeface="Times New Roman" panose="02020603050405020304" pitchFamily="18" charset="0"/>
              </a:rPr>
              <a:t>, data l'umanizzazione che ha investito i due principali animali domestici e lo spazio crescente che essi si sono conquistati nel nostro orizzonte affettivo. Gli altri sinonimi, che può convenire trattare a scuola, tutti dotati del tratto [- animato], tranne il primo, sono i seguenti: </a:t>
            </a:r>
            <a:r>
              <a:rPr lang="it-IT" sz="1700" i="1" dirty="0">
                <a:solidFill>
                  <a:prstClr val="black"/>
                </a:solidFill>
                <a:latin typeface="Times New Roman" panose="02020603050405020304" pitchFamily="18" charset="0"/>
                <a:cs typeface="Times New Roman" panose="02020603050405020304" pitchFamily="18" charset="0"/>
              </a:rPr>
              <a:t>attempato</a:t>
            </a:r>
            <a:r>
              <a:rPr lang="it-IT" sz="1700" dirty="0">
                <a:solidFill>
                  <a:prstClr val="black"/>
                </a:solidFill>
                <a:latin typeface="Times New Roman" panose="02020603050405020304" pitchFamily="18" charset="0"/>
                <a:cs typeface="Times New Roman" panose="02020603050405020304" pitchFamily="18" charset="0"/>
              </a:rPr>
              <a:t> (riferito esclusivamente a persone, ha valore attenuativo-eufemistico: «un signore attempato» o, come anche si dice, «di una certa età», sono modi più gentili, perché meno diretti, di indicare un uomo anziano); </a:t>
            </a:r>
            <a:r>
              <a:rPr lang="it-IT" sz="1700" i="1" dirty="0">
                <a:solidFill>
                  <a:prstClr val="black"/>
                </a:solidFill>
                <a:latin typeface="Times New Roman" panose="02020603050405020304" pitchFamily="18" charset="0"/>
                <a:cs typeface="Times New Roman" panose="02020603050405020304" pitchFamily="18" charset="0"/>
              </a:rPr>
              <a:t>antico</a:t>
            </a:r>
            <a:r>
              <a:rPr lang="it-IT" sz="1700" dirty="0">
                <a:solidFill>
                  <a:prstClr val="black"/>
                </a:solidFill>
                <a:latin typeface="Times New Roman" panose="02020603050405020304" pitchFamily="18" charset="0"/>
                <a:cs typeface="Times New Roman" panose="02020603050405020304" pitchFamily="18" charset="0"/>
              </a:rPr>
              <a:t> (che può riferirsi a tempi remoti, con valore storiografico: «il francese antico»; oppure riflettere, soggettivamente, il passato recente: «tornare agli antichi amori», «un antico rancore»); </a:t>
            </a:r>
            <a:r>
              <a:rPr lang="it-IT" sz="1700" i="1" dirty="0">
                <a:solidFill>
                  <a:prstClr val="black"/>
                </a:solidFill>
                <a:latin typeface="Times New Roman" panose="02020603050405020304" pitchFamily="18" charset="0"/>
                <a:cs typeface="Times New Roman" panose="02020603050405020304" pitchFamily="18" charset="0"/>
              </a:rPr>
              <a:t>arcaico</a:t>
            </a:r>
            <a:r>
              <a:rPr lang="it-IT" sz="1700" dirty="0">
                <a:solidFill>
                  <a:prstClr val="black"/>
                </a:solidFill>
                <a:latin typeface="Times New Roman" panose="02020603050405020304" pitchFamily="18" charset="0"/>
                <a:cs typeface="Times New Roman" panose="02020603050405020304" pitchFamily="18" charset="0"/>
              </a:rPr>
              <a:t> (specie in àmbito storiografico: «età arcaica», «la scultura greca arcaica»), </a:t>
            </a:r>
            <a:r>
              <a:rPr lang="it-IT" sz="1700" i="1" dirty="0">
                <a:solidFill>
                  <a:prstClr val="black"/>
                </a:solidFill>
                <a:latin typeface="Times New Roman" panose="02020603050405020304" pitchFamily="18" charset="0"/>
                <a:cs typeface="Times New Roman" panose="02020603050405020304" pitchFamily="18" charset="0"/>
              </a:rPr>
              <a:t>antiquato</a:t>
            </a:r>
            <a:r>
              <a:rPr lang="it-IT" sz="1700" dirty="0">
                <a:solidFill>
                  <a:prstClr val="black"/>
                </a:solidFill>
                <a:latin typeface="Times New Roman" panose="02020603050405020304" pitchFamily="18" charset="0"/>
                <a:cs typeface="Times New Roman" panose="02020603050405020304" pitchFamily="18" charset="0"/>
              </a:rPr>
              <a:t> e </a:t>
            </a:r>
            <a:r>
              <a:rPr lang="it-IT" sz="1700" i="1" dirty="0">
                <a:solidFill>
                  <a:prstClr val="black"/>
                </a:solidFill>
                <a:latin typeface="Times New Roman" panose="02020603050405020304" pitchFamily="18" charset="0"/>
                <a:cs typeface="Times New Roman" panose="02020603050405020304" pitchFamily="18" charset="0"/>
              </a:rPr>
              <a:t>obsoleto</a:t>
            </a:r>
            <a:r>
              <a:rPr lang="it-IT" sz="1700" dirty="0">
                <a:solidFill>
                  <a:prstClr val="black"/>
                </a:solidFill>
                <a:latin typeface="Times New Roman" panose="02020603050405020304" pitchFamily="18" charset="0"/>
                <a:cs typeface="Times New Roman" panose="02020603050405020304" pitchFamily="18" charset="0"/>
              </a:rPr>
              <a:t> (che implicano, tipicamente, un giudizio soggettivo sfavorevole: «idee antiquate», «il taglio antiquato di un vestito»; ma si parla anche, obiettivamente, di </a:t>
            </a:r>
            <a:r>
              <a:rPr lang="it-IT" sz="1700" i="1" dirty="0">
                <a:solidFill>
                  <a:prstClr val="black"/>
                </a:solidFill>
                <a:latin typeface="Times New Roman" panose="02020603050405020304" pitchFamily="18" charset="0"/>
                <a:cs typeface="Times New Roman" panose="02020603050405020304" pitchFamily="18" charset="0"/>
              </a:rPr>
              <a:t>vocabolo antiquato</a:t>
            </a:r>
            <a:r>
              <a:rPr lang="it-IT" sz="1700" dirty="0">
                <a:solidFill>
                  <a:prstClr val="black"/>
                </a:solidFill>
                <a:latin typeface="Times New Roman" panose="02020603050405020304" pitchFamily="18" charset="0"/>
                <a:cs typeface="Times New Roman" panose="02020603050405020304" pitchFamily="18" charset="0"/>
              </a:rPr>
              <a:t> o </a:t>
            </a:r>
            <a:r>
              <a:rPr lang="it-IT" sz="1700" i="1" dirty="0">
                <a:solidFill>
                  <a:prstClr val="black"/>
                </a:solidFill>
                <a:latin typeface="Times New Roman" panose="02020603050405020304" pitchFamily="18" charset="0"/>
                <a:cs typeface="Times New Roman" panose="02020603050405020304" pitchFamily="18" charset="0"/>
              </a:rPr>
              <a:t>obsoleto</a:t>
            </a:r>
            <a:r>
              <a:rPr lang="it-IT" sz="1700" dirty="0">
                <a:solidFill>
                  <a:prstClr val="black"/>
                </a:solidFill>
                <a:latin typeface="Times New Roman" panose="02020603050405020304" pitchFamily="18" charset="0"/>
                <a:cs typeface="Times New Roman" panose="02020603050405020304" pitchFamily="18" charset="0"/>
              </a:rPr>
              <a:t>: cioè uscito d'uso, o molto raro, ma non esattamente appartenente alla lingua antica); </a:t>
            </a:r>
            <a:r>
              <a:rPr lang="it-IT" sz="1700" i="1" dirty="0">
                <a:solidFill>
                  <a:prstClr val="black"/>
                </a:solidFill>
                <a:latin typeface="Times New Roman" panose="02020603050405020304" pitchFamily="18" charset="0"/>
                <a:cs typeface="Times New Roman" panose="02020603050405020304" pitchFamily="18" charset="0"/>
              </a:rPr>
              <a:t>annoso </a:t>
            </a:r>
            <a:r>
              <a:rPr lang="it-IT" sz="1700" dirty="0">
                <a:solidFill>
                  <a:prstClr val="black"/>
                </a:solidFill>
                <a:latin typeface="Times New Roman" panose="02020603050405020304" pitchFamily="18" charset="0"/>
                <a:cs typeface="Times New Roman" panose="02020603050405020304" pitchFamily="18" charset="0"/>
              </a:rPr>
              <a:t>(ristretto, con uso ormai letterario, a indicare un albero carico d'anni: «annosi tronchi», «un alto, annoso, vasto pioppo solitario»; oppure un evento che si trascina stancamente: «l'annosa lite per l'eredità»).»</a:t>
            </a:r>
          </a:p>
          <a:p>
            <a:pPr lvl="0" algn="l"/>
            <a:r>
              <a:rPr lang="it-IT" sz="1400" dirty="0">
                <a:solidFill>
                  <a:prstClr val="black"/>
                </a:solidFill>
                <a:latin typeface="Times New Roman" panose="02020603050405020304" pitchFamily="18" charset="0"/>
                <a:cs typeface="Times New Roman" panose="02020603050405020304" pitchFamily="18" charset="0"/>
              </a:rPr>
              <a:t>Luca </a:t>
            </a:r>
            <a:r>
              <a:rPr lang="it-IT" sz="1400" dirty="0" err="1">
                <a:solidFill>
                  <a:prstClr val="black"/>
                </a:solidFill>
                <a:latin typeface="Times New Roman" panose="02020603050405020304" pitchFamily="18" charset="0"/>
                <a:cs typeface="Times New Roman" panose="02020603050405020304" pitchFamily="18" charset="0"/>
              </a:rPr>
              <a:t>Serianni</a:t>
            </a:r>
            <a:r>
              <a:rPr lang="it-IT" sz="1400" dirty="0">
                <a:solidFill>
                  <a:prstClr val="black"/>
                </a:solidFill>
                <a:latin typeface="Times New Roman" panose="02020603050405020304" pitchFamily="18" charset="0"/>
                <a:cs typeface="Times New Roman" panose="02020603050405020304" pitchFamily="18" charset="0"/>
              </a:rPr>
              <a:t>, </a:t>
            </a:r>
            <a:r>
              <a:rPr lang="it-IT" sz="1400" i="1" dirty="0">
                <a:solidFill>
                  <a:prstClr val="black"/>
                </a:solidFill>
                <a:latin typeface="Times New Roman" panose="02020603050405020304" pitchFamily="18" charset="0"/>
                <a:cs typeface="Times New Roman" panose="02020603050405020304" pitchFamily="18" charset="0"/>
              </a:rPr>
              <a:t>Quanta lingua quale lingua</a:t>
            </a:r>
            <a:r>
              <a:rPr lang="it-IT" sz="1400" dirty="0">
                <a:solidFill>
                  <a:prstClr val="black"/>
                </a:solidFill>
                <a:latin typeface="Times New Roman" panose="02020603050405020304" pitchFamily="18" charset="0"/>
                <a:cs typeface="Times New Roman" panose="02020603050405020304" pitchFamily="18" charset="0"/>
              </a:rPr>
              <a:t>, in </a:t>
            </a:r>
            <a:r>
              <a:rPr lang="it-IT" sz="1400" i="1" dirty="0">
                <a:solidFill>
                  <a:prstClr val="black"/>
                </a:solidFill>
                <a:latin typeface="Times New Roman" panose="02020603050405020304" pitchFamily="18" charset="0"/>
                <a:cs typeface="Times New Roman" panose="02020603050405020304" pitchFamily="18" charset="0"/>
              </a:rPr>
              <a:t>A scuola d’italiano a centocinquant’anni dall’Unità</a:t>
            </a:r>
            <a:r>
              <a:rPr lang="it-IT" sz="1400" dirty="0">
                <a:solidFill>
                  <a:prstClr val="black"/>
                </a:solidFill>
                <a:latin typeface="Times New Roman" panose="02020603050405020304" pitchFamily="18" charset="0"/>
                <a:cs typeface="Times New Roman" panose="02020603050405020304" pitchFamily="18" charset="0"/>
              </a:rPr>
              <a:t>, Bologna, il Mulino, 2011 pp. 153-164. </a:t>
            </a:r>
          </a:p>
          <a:p>
            <a:endParaRPr lang="it-IT" dirty="0"/>
          </a:p>
        </p:txBody>
      </p:sp>
    </p:spTree>
    <p:extLst>
      <p:ext uri="{BB962C8B-B14F-4D97-AF65-F5344CB8AC3E}">
        <p14:creationId xmlns:p14="http://schemas.microsoft.com/office/powerpoint/2010/main" val="2979996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573BE8F-5754-4B84-AE76-89ADF83EA6AB}"/>
              </a:ext>
            </a:extLst>
          </p:cNvPr>
          <p:cNvSpPr>
            <a:spLocks noGrp="1"/>
          </p:cNvSpPr>
          <p:nvPr>
            <p:ph type="ctrTitle"/>
          </p:nvPr>
        </p:nvSpPr>
        <p:spPr>
          <a:xfrm>
            <a:off x="1560163" y="-1193800"/>
            <a:ext cx="9144000" cy="2387600"/>
          </a:xfrm>
        </p:spPr>
        <p:txBody>
          <a:bodyPr/>
          <a:lstStyle/>
          <a:p>
            <a:r>
              <a:rPr lang="it-IT" sz="4400" dirty="0">
                <a:solidFill>
                  <a:prstClr val="black"/>
                </a:solidFill>
                <a:latin typeface="Times New Roman" panose="02020603050405020304" pitchFamily="18" charset="0"/>
                <a:cs typeface="Times New Roman" panose="02020603050405020304" pitchFamily="18" charset="0"/>
              </a:rPr>
              <a:t>Rapporti semantici: </a:t>
            </a:r>
            <a:r>
              <a:rPr lang="it-IT" sz="4400" b="1" i="1" dirty="0">
                <a:solidFill>
                  <a:prstClr val="black"/>
                </a:solidFill>
                <a:latin typeface="Times New Roman" panose="02020603050405020304" pitchFamily="18" charset="0"/>
                <a:cs typeface="Times New Roman" panose="02020603050405020304" pitchFamily="18" charset="0"/>
              </a:rPr>
              <a:t>antonimia</a:t>
            </a:r>
            <a:endParaRPr lang="it-IT" dirty="0"/>
          </a:p>
        </p:txBody>
      </p:sp>
      <p:sp>
        <p:nvSpPr>
          <p:cNvPr id="3" name="Sottotitolo 2">
            <a:extLst>
              <a:ext uri="{FF2B5EF4-FFF2-40B4-BE49-F238E27FC236}">
                <a16:creationId xmlns:a16="http://schemas.microsoft.com/office/drawing/2014/main" id="{9ACF2FFE-4D90-42DA-BB95-F93C676A499E}"/>
              </a:ext>
            </a:extLst>
          </p:cNvPr>
          <p:cNvSpPr>
            <a:spLocks noGrp="1"/>
          </p:cNvSpPr>
          <p:nvPr>
            <p:ph type="subTitle" idx="1"/>
          </p:nvPr>
        </p:nvSpPr>
        <p:spPr>
          <a:xfrm>
            <a:off x="315133" y="1720312"/>
            <a:ext cx="11561734" cy="4990454"/>
          </a:xfrm>
        </p:spPr>
        <p:txBody>
          <a:bodyPr/>
          <a:lstStyle/>
          <a:p>
            <a:pPr lvl="0" algn="l"/>
            <a:r>
              <a:rPr lang="it-IT" sz="2800" dirty="0">
                <a:solidFill>
                  <a:prstClr val="black"/>
                </a:solidFill>
                <a:latin typeface="Times New Roman" panose="02020603050405020304" pitchFamily="18" charset="0"/>
                <a:cs typeface="Times New Roman" panose="02020603050405020304" pitchFamily="18" charset="0"/>
              </a:rPr>
              <a:t>La gestione di un testo dipende anche dalla capacità di orientarsi nei significati delle parole, ad esempio tra gli </a:t>
            </a:r>
            <a:r>
              <a:rPr lang="it-IT" sz="2800" b="1" dirty="0">
                <a:solidFill>
                  <a:prstClr val="black"/>
                </a:solidFill>
                <a:latin typeface="Times New Roman" panose="02020603050405020304" pitchFamily="18" charset="0"/>
                <a:cs typeface="Times New Roman" panose="02020603050405020304" pitchFamily="18" charset="0"/>
              </a:rPr>
              <a:t>antonimi</a:t>
            </a:r>
            <a:r>
              <a:rPr lang="it-IT" sz="2800" dirty="0">
                <a:solidFill>
                  <a:prstClr val="black"/>
                </a:solidFill>
                <a:latin typeface="Times New Roman" panose="02020603050405020304" pitchFamily="18" charset="0"/>
                <a:cs typeface="Times New Roman" panose="02020603050405020304" pitchFamily="18" charset="0"/>
              </a:rPr>
              <a:t>, parole dal significato opposto.</a:t>
            </a:r>
          </a:p>
          <a:p>
            <a:pPr marL="228600" lvl="0" indent="-228600" algn="l">
              <a:buFont typeface="Arial" panose="020B0604020202020204" pitchFamily="34" charset="0"/>
              <a:buChar char="•"/>
            </a:pPr>
            <a:r>
              <a:rPr lang="it-IT" sz="2800" dirty="0">
                <a:solidFill>
                  <a:prstClr val="black"/>
                </a:solidFill>
                <a:latin typeface="Times New Roman" panose="02020603050405020304" pitchFamily="18" charset="0"/>
                <a:cs typeface="Times New Roman" panose="02020603050405020304" pitchFamily="18" charset="0"/>
              </a:rPr>
              <a:t>Antonimi totali: caldo – freddo, grande – piccolo, buono – cattivo </a:t>
            </a:r>
          </a:p>
          <a:p>
            <a:pPr marL="228600" lvl="0" indent="-228600" algn="l">
              <a:buFont typeface="Arial" panose="020B0604020202020204" pitchFamily="34" charset="0"/>
              <a:buChar char="•"/>
            </a:pPr>
            <a:r>
              <a:rPr lang="it-IT" sz="2800" dirty="0">
                <a:solidFill>
                  <a:prstClr val="black"/>
                </a:solidFill>
                <a:latin typeface="Times New Roman" panose="02020603050405020304" pitchFamily="18" charset="0"/>
                <a:cs typeface="Times New Roman" panose="02020603050405020304" pitchFamily="18" charset="0"/>
              </a:rPr>
              <a:t>Antonimi reciproci: madre – figlio, insegnare – imparare, andare – venire, vendere - comprare</a:t>
            </a:r>
          </a:p>
          <a:p>
            <a:pPr marL="228600" lvl="0" indent="-228600" algn="l">
              <a:buFont typeface="Arial" panose="020B0604020202020204" pitchFamily="34" charset="0"/>
              <a:buChar char="•"/>
            </a:pPr>
            <a:r>
              <a:rPr lang="it-IT" sz="2800" dirty="0">
                <a:solidFill>
                  <a:prstClr val="black"/>
                </a:solidFill>
                <a:latin typeface="Times New Roman" panose="02020603050405020304" pitchFamily="18" charset="0"/>
                <a:cs typeface="Times New Roman" panose="02020603050405020304" pitchFamily="18" charset="0"/>
              </a:rPr>
              <a:t>Antonimi complementari: maschio – femmina, vivo – morto, presente – assente</a:t>
            </a:r>
          </a:p>
          <a:p>
            <a:endParaRPr lang="it-IT" dirty="0"/>
          </a:p>
        </p:txBody>
      </p:sp>
    </p:spTree>
    <p:extLst>
      <p:ext uri="{BB962C8B-B14F-4D97-AF65-F5344CB8AC3E}">
        <p14:creationId xmlns:p14="http://schemas.microsoft.com/office/powerpoint/2010/main" val="3819002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AC3C30E-C88F-46F0-A35A-28BD4B85FF61}"/>
              </a:ext>
            </a:extLst>
          </p:cNvPr>
          <p:cNvSpPr>
            <a:spLocks noGrp="1"/>
          </p:cNvSpPr>
          <p:nvPr>
            <p:ph type="ctrTitle"/>
          </p:nvPr>
        </p:nvSpPr>
        <p:spPr>
          <a:xfrm>
            <a:off x="1348352" y="-1481353"/>
            <a:ext cx="10244379" cy="2387600"/>
          </a:xfrm>
        </p:spPr>
        <p:txBody>
          <a:bodyPr/>
          <a:lstStyle/>
          <a:p>
            <a:r>
              <a:rPr lang="it-IT" sz="4000" b="1" i="1" dirty="0">
                <a:solidFill>
                  <a:prstClr val="black"/>
                </a:solidFill>
                <a:latin typeface="Times New Roman" panose="02020603050405020304" pitchFamily="18" charset="0"/>
                <a:cs typeface="Times New Roman" panose="02020603050405020304" pitchFamily="18" charset="0"/>
              </a:rPr>
              <a:t>Solidarietà lessicali</a:t>
            </a:r>
            <a:r>
              <a:rPr lang="it-IT" sz="4000" dirty="0">
                <a:solidFill>
                  <a:prstClr val="black"/>
                </a:solidFill>
                <a:latin typeface="Times New Roman" panose="02020603050405020304" pitchFamily="18" charset="0"/>
                <a:cs typeface="Times New Roman" panose="02020603050405020304" pitchFamily="18" charset="0"/>
              </a:rPr>
              <a:t> e </a:t>
            </a:r>
            <a:r>
              <a:rPr lang="it-IT" sz="4000" b="1" i="1" dirty="0">
                <a:solidFill>
                  <a:prstClr val="black"/>
                </a:solidFill>
                <a:latin typeface="Times New Roman" panose="02020603050405020304" pitchFamily="18" charset="0"/>
                <a:cs typeface="Times New Roman" panose="02020603050405020304" pitchFamily="18" charset="0"/>
              </a:rPr>
              <a:t>restrizioni semantiche </a:t>
            </a:r>
            <a:endParaRPr lang="it-IT" dirty="0"/>
          </a:p>
        </p:txBody>
      </p:sp>
      <p:sp>
        <p:nvSpPr>
          <p:cNvPr id="3" name="Sottotitolo 2">
            <a:extLst>
              <a:ext uri="{FF2B5EF4-FFF2-40B4-BE49-F238E27FC236}">
                <a16:creationId xmlns:a16="http://schemas.microsoft.com/office/drawing/2014/main" id="{125A120A-6BD3-4E6B-9BED-CFACDDD9D1EF}"/>
              </a:ext>
            </a:extLst>
          </p:cNvPr>
          <p:cNvSpPr>
            <a:spLocks noGrp="1"/>
          </p:cNvSpPr>
          <p:nvPr>
            <p:ph type="subTitle" idx="1"/>
          </p:nvPr>
        </p:nvSpPr>
        <p:spPr>
          <a:xfrm>
            <a:off x="573436" y="1286359"/>
            <a:ext cx="11236271" cy="3971441"/>
          </a:xfrm>
        </p:spPr>
        <p:txBody>
          <a:bodyPr/>
          <a:lstStyle/>
          <a:p>
            <a:pPr marL="228600" lvl="0" indent="-228600" algn="just"/>
            <a:r>
              <a:rPr lang="it-IT" altLang="it-IT" sz="2800" dirty="0">
                <a:solidFill>
                  <a:prstClr val="black"/>
                </a:solidFill>
                <a:latin typeface="Times New Roman" panose="02020603050405020304" pitchFamily="18" charset="0"/>
                <a:cs typeface="Times New Roman" panose="02020603050405020304" pitchFamily="18" charset="0"/>
              </a:rPr>
              <a:t>Nel discorso sulla </a:t>
            </a:r>
            <a:r>
              <a:rPr lang="it-IT" altLang="it-IT" sz="2800" b="1" dirty="0">
                <a:solidFill>
                  <a:prstClr val="black"/>
                </a:solidFill>
                <a:latin typeface="Times New Roman" panose="02020603050405020304" pitchFamily="18" charset="0"/>
                <a:cs typeface="Times New Roman" panose="02020603050405020304" pitchFamily="18" charset="0"/>
              </a:rPr>
              <a:t>coesione</a:t>
            </a:r>
            <a:r>
              <a:rPr lang="it-IT" altLang="it-IT" sz="2800" dirty="0">
                <a:solidFill>
                  <a:prstClr val="black"/>
                </a:solidFill>
                <a:latin typeface="Times New Roman" panose="02020603050405020304" pitchFamily="18" charset="0"/>
                <a:cs typeface="Times New Roman" panose="02020603050405020304" pitchFamily="18" charset="0"/>
              </a:rPr>
              <a:t> rientrano anche queste proprietà idiomatiche. </a:t>
            </a:r>
          </a:p>
          <a:p>
            <a:pPr marL="228600" lvl="0" indent="-228600" algn="just"/>
            <a:endParaRPr lang="it-IT" altLang="it-IT" sz="2800" dirty="0">
              <a:solidFill>
                <a:prstClr val="black"/>
              </a:solidFill>
              <a:latin typeface="Times New Roman" panose="02020603050405020304" pitchFamily="18" charset="0"/>
              <a:cs typeface="Times New Roman" panose="02020603050405020304" pitchFamily="18" charset="0"/>
            </a:endParaRPr>
          </a:p>
          <a:p>
            <a:pPr marL="228600" lvl="0" indent="-228600" algn="just"/>
            <a:r>
              <a:rPr lang="it-IT" altLang="it-IT" sz="2800" b="1" i="1" dirty="0">
                <a:solidFill>
                  <a:prstClr val="black"/>
                </a:solidFill>
                <a:latin typeface="Times New Roman" panose="02020603050405020304" pitchFamily="18" charset="0"/>
                <a:cs typeface="Times New Roman" panose="02020603050405020304" pitchFamily="18" charset="0"/>
              </a:rPr>
              <a:t>solidarietà lessicale</a:t>
            </a:r>
            <a:r>
              <a:rPr lang="it-IT" altLang="it-IT" sz="2800" dirty="0">
                <a:solidFill>
                  <a:prstClr val="black"/>
                </a:solidFill>
                <a:latin typeface="Times New Roman" panose="02020603050405020304" pitchFamily="18" charset="0"/>
                <a:cs typeface="Times New Roman" panose="02020603050405020304" pitchFamily="18" charset="0"/>
              </a:rPr>
              <a:t>:  parole che hanno rapporti preferenziali o addirittura esclusivi con altre parole della frase che ricorrono tipicamente in rapporto ad esse: una pioggia che non smette può essere </a:t>
            </a:r>
            <a:r>
              <a:rPr lang="it-IT" altLang="it-IT" sz="2800" i="1" dirty="0">
                <a:solidFill>
                  <a:prstClr val="black"/>
                </a:solidFill>
                <a:latin typeface="Times New Roman" panose="02020603050405020304" pitchFamily="18" charset="0"/>
                <a:cs typeface="Times New Roman" panose="02020603050405020304" pitchFamily="18" charset="0"/>
              </a:rPr>
              <a:t>lenta</a:t>
            </a:r>
            <a:r>
              <a:rPr lang="it-IT" altLang="it-IT" sz="2800" dirty="0">
                <a:solidFill>
                  <a:prstClr val="black"/>
                </a:solidFill>
                <a:latin typeface="Times New Roman" panose="02020603050405020304" pitchFamily="18" charset="0"/>
                <a:cs typeface="Times New Roman" panose="02020603050405020304" pitchFamily="18" charset="0"/>
              </a:rPr>
              <a:t>, </a:t>
            </a:r>
            <a:r>
              <a:rPr lang="it-IT" altLang="it-IT" sz="2800" i="1" dirty="0">
                <a:solidFill>
                  <a:prstClr val="black"/>
                </a:solidFill>
                <a:latin typeface="Times New Roman" panose="02020603050405020304" pitchFamily="18" charset="0"/>
                <a:cs typeface="Times New Roman" panose="02020603050405020304" pitchFamily="18" charset="0"/>
              </a:rPr>
              <a:t>continua</a:t>
            </a:r>
            <a:r>
              <a:rPr lang="it-IT" altLang="it-IT" sz="2800" dirty="0">
                <a:solidFill>
                  <a:prstClr val="black"/>
                </a:solidFill>
                <a:latin typeface="Times New Roman" panose="02020603050405020304" pitchFamily="18" charset="0"/>
                <a:cs typeface="Times New Roman" panose="02020603050405020304" pitchFamily="18" charset="0"/>
              </a:rPr>
              <a:t>, </a:t>
            </a:r>
            <a:r>
              <a:rPr lang="it-IT" altLang="it-IT" sz="2800" i="1" dirty="0">
                <a:solidFill>
                  <a:prstClr val="black"/>
                </a:solidFill>
                <a:latin typeface="Times New Roman" panose="02020603050405020304" pitchFamily="18" charset="0"/>
                <a:cs typeface="Times New Roman" panose="02020603050405020304" pitchFamily="18" charset="0"/>
              </a:rPr>
              <a:t>incessante</a:t>
            </a:r>
            <a:r>
              <a:rPr lang="it-IT" altLang="it-IT" sz="2800" dirty="0">
                <a:solidFill>
                  <a:prstClr val="black"/>
                </a:solidFill>
                <a:latin typeface="Times New Roman" panose="02020603050405020304" pitchFamily="18" charset="0"/>
                <a:cs typeface="Times New Roman" panose="02020603050405020304" pitchFamily="18" charset="0"/>
              </a:rPr>
              <a:t>, </a:t>
            </a:r>
            <a:r>
              <a:rPr lang="it-IT" altLang="it-IT" sz="2800" i="1" dirty="0">
                <a:solidFill>
                  <a:prstClr val="black"/>
                </a:solidFill>
                <a:latin typeface="Times New Roman" panose="02020603050405020304" pitchFamily="18" charset="0"/>
                <a:cs typeface="Times New Roman" panose="02020603050405020304" pitchFamily="18" charset="0"/>
              </a:rPr>
              <a:t>fastidiosa</a:t>
            </a:r>
            <a:r>
              <a:rPr lang="it-IT" altLang="it-IT" sz="2800" dirty="0">
                <a:solidFill>
                  <a:prstClr val="black"/>
                </a:solidFill>
                <a:latin typeface="Times New Roman" panose="02020603050405020304" pitchFamily="18" charset="0"/>
                <a:cs typeface="Times New Roman" panose="02020603050405020304" pitchFamily="18" charset="0"/>
              </a:rPr>
              <a:t>, </a:t>
            </a:r>
            <a:r>
              <a:rPr lang="it-IT" altLang="it-IT" sz="2800" i="1" dirty="0">
                <a:solidFill>
                  <a:prstClr val="black"/>
                </a:solidFill>
                <a:latin typeface="Times New Roman" panose="02020603050405020304" pitchFamily="18" charset="0"/>
                <a:cs typeface="Times New Roman" panose="02020603050405020304" pitchFamily="18" charset="0"/>
              </a:rPr>
              <a:t>uggiosa</a:t>
            </a:r>
            <a:r>
              <a:rPr lang="it-IT" altLang="it-IT" sz="2800" dirty="0">
                <a:solidFill>
                  <a:prstClr val="black"/>
                </a:solidFill>
                <a:latin typeface="Times New Roman" panose="02020603050405020304" pitchFamily="18" charset="0"/>
                <a:cs typeface="Times New Roman" panose="02020603050405020304" pitchFamily="18" charset="0"/>
              </a:rPr>
              <a:t>, ma non </a:t>
            </a:r>
            <a:r>
              <a:rPr lang="it-IT" altLang="it-IT" sz="2800" i="1" dirty="0">
                <a:solidFill>
                  <a:prstClr val="black"/>
                </a:solidFill>
                <a:latin typeface="Times New Roman" panose="02020603050405020304" pitchFamily="18" charset="0"/>
                <a:cs typeface="Times New Roman" panose="02020603050405020304" pitchFamily="18" charset="0"/>
              </a:rPr>
              <a:t>prolissa</a:t>
            </a:r>
            <a:r>
              <a:rPr lang="it-IT" altLang="it-IT" sz="2800" dirty="0">
                <a:solidFill>
                  <a:prstClr val="black"/>
                </a:solidFill>
                <a:latin typeface="Times New Roman" panose="02020603050405020304" pitchFamily="18" charset="0"/>
                <a:cs typeface="Times New Roman" panose="02020603050405020304" pitchFamily="18" charset="0"/>
              </a:rPr>
              <a:t>. </a:t>
            </a:r>
          </a:p>
          <a:p>
            <a:pPr marL="228600" lvl="0" indent="-228600" algn="just"/>
            <a:endParaRPr lang="it-IT" altLang="it-IT" sz="2800" i="1" dirty="0">
              <a:solidFill>
                <a:prstClr val="black"/>
              </a:solidFill>
              <a:latin typeface="Times New Roman" panose="02020603050405020304" pitchFamily="18" charset="0"/>
              <a:cs typeface="Times New Roman" panose="02020603050405020304" pitchFamily="18" charset="0"/>
            </a:endParaRPr>
          </a:p>
          <a:p>
            <a:endParaRPr lang="it-IT" dirty="0"/>
          </a:p>
        </p:txBody>
      </p:sp>
    </p:spTree>
    <p:extLst>
      <p:ext uri="{BB962C8B-B14F-4D97-AF65-F5344CB8AC3E}">
        <p14:creationId xmlns:p14="http://schemas.microsoft.com/office/powerpoint/2010/main" val="42233693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a:extLst>
              <a:ext uri="{FF2B5EF4-FFF2-40B4-BE49-F238E27FC236}">
                <a16:creationId xmlns:a16="http://schemas.microsoft.com/office/drawing/2014/main" id="{C48A34F3-9DFB-47AD-94D5-68D80FD7E984}"/>
              </a:ext>
            </a:extLst>
          </p:cNvPr>
          <p:cNvSpPr>
            <a:spLocks noGrp="1"/>
          </p:cNvSpPr>
          <p:nvPr>
            <p:ph type="subTitle" idx="1"/>
          </p:nvPr>
        </p:nvSpPr>
        <p:spPr>
          <a:xfrm>
            <a:off x="774915" y="418453"/>
            <a:ext cx="11065789" cy="5703377"/>
          </a:xfrm>
        </p:spPr>
        <p:txBody>
          <a:bodyPr/>
          <a:lstStyle/>
          <a:p>
            <a:pPr lvl="0" algn="l">
              <a:lnSpc>
                <a:spcPct val="110000"/>
              </a:lnSpc>
            </a:pPr>
            <a:r>
              <a:rPr lang="it-IT" sz="2600" b="1" dirty="0">
                <a:solidFill>
                  <a:prstClr val="black"/>
                </a:solidFill>
                <a:latin typeface="Times New Roman" panose="02020603050405020304" pitchFamily="18" charset="0"/>
                <a:cs typeface="Times New Roman" panose="02020603050405020304" pitchFamily="18" charset="0"/>
              </a:rPr>
              <a:t>Collocazioni ristrette</a:t>
            </a:r>
            <a:r>
              <a:rPr lang="it-IT" sz="2600" dirty="0">
                <a:solidFill>
                  <a:prstClr val="black"/>
                </a:solidFill>
                <a:latin typeface="Times New Roman" panose="02020603050405020304" pitchFamily="18" charset="0"/>
                <a:cs typeface="Times New Roman" panose="02020603050405020304" pitchFamily="18" charset="0"/>
              </a:rPr>
              <a:t>: combinazioni rigide, o almeno fortemente preferenziali di lessemi. </a:t>
            </a:r>
          </a:p>
          <a:p>
            <a:pPr lvl="0" algn="l"/>
            <a:endParaRPr lang="it-IT" sz="2600" dirty="0">
              <a:solidFill>
                <a:prstClr val="black"/>
              </a:solidFill>
              <a:latin typeface="Times New Roman" panose="02020603050405020304" pitchFamily="18" charset="0"/>
              <a:cs typeface="Times New Roman" panose="02020603050405020304" pitchFamily="18" charset="0"/>
            </a:endParaRPr>
          </a:p>
          <a:p>
            <a:pPr lvl="0" algn="l"/>
            <a:r>
              <a:rPr lang="it-IT" sz="2600" dirty="0">
                <a:solidFill>
                  <a:prstClr val="black"/>
                </a:solidFill>
                <a:latin typeface="Times New Roman" panose="02020603050405020304" pitchFamily="18" charset="0"/>
                <a:cs typeface="Times New Roman" panose="02020603050405020304" pitchFamily="18" charset="0"/>
              </a:rPr>
              <a:t>Buon Natale! </a:t>
            </a:r>
            <a:r>
              <a:rPr lang="it-IT" sz="2600" i="1" dirty="0">
                <a:solidFill>
                  <a:prstClr val="black"/>
                </a:solidFill>
                <a:latin typeface="Times New Roman" panose="02020603050405020304" pitchFamily="18" charset="0"/>
                <a:cs typeface="Times New Roman" panose="02020603050405020304" pitchFamily="18" charset="0"/>
              </a:rPr>
              <a:t>vs</a:t>
            </a:r>
            <a:r>
              <a:rPr lang="it-IT" sz="2600" dirty="0">
                <a:solidFill>
                  <a:prstClr val="black"/>
                </a:solidFill>
                <a:latin typeface="Times New Roman" panose="02020603050405020304" pitchFamily="18" charset="0"/>
                <a:cs typeface="Times New Roman" panose="02020603050405020304" pitchFamily="18" charset="0"/>
              </a:rPr>
              <a:t> *Gioioso Natale! </a:t>
            </a:r>
          </a:p>
          <a:p>
            <a:pPr lvl="0" algn="l"/>
            <a:r>
              <a:rPr lang="it-IT" sz="2600" dirty="0">
                <a:solidFill>
                  <a:prstClr val="black"/>
                </a:solidFill>
                <a:latin typeface="Times New Roman" panose="02020603050405020304" pitchFamily="18" charset="0"/>
                <a:cs typeface="Times New Roman" panose="02020603050405020304" pitchFamily="18" charset="0"/>
              </a:rPr>
              <a:t>opporre resistenza vs *eseguire resistenza</a:t>
            </a:r>
          </a:p>
          <a:p>
            <a:pPr lvl="0" algn="l"/>
            <a:r>
              <a:rPr lang="it-IT" sz="2600" dirty="0">
                <a:solidFill>
                  <a:prstClr val="black"/>
                </a:solidFill>
                <a:latin typeface="Times New Roman" panose="02020603050405020304" pitchFamily="18" charset="0"/>
                <a:cs typeface="Times New Roman" panose="02020603050405020304" pitchFamily="18" charset="0"/>
              </a:rPr>
              <a:t>rendere conto vs *offrire conto</a:t>
            </a:r>
          </a:p>
          <a:p>
            <a:pPr lvl="0" algn="l"/>
            <a:endParaRPr lang="it-IT" sz="2600" dirty="0">
              <a:solidFill>
                <a:prstClr val="black"/>
              </a:solidFill>
              <a:latin typeface="Times New Roman" panose="02020603050405020304" pitchFamily="18" charset="0"/>
              <a:cs typeface="Times New Roman" panose="02020603050405020304" pitchFamily="18" charset="0"/>
            </a:endParaRPr>
          </a:p>
          <a:p>
            <a:pPr lvl="0" algn="l"/>
            <a:endParaRPr lang="it-IT" sz="2600" dirty="0">
              <a:solidFill>
                <a:prstClr val="black"/>
              </a:solidFill>
              <a:latin typeface="Times New Roman" panose="02020603050405020304" pitchFamily="18" charset="0"/>
              <a:cs typeface="Times New Roman" panose="02020603050405020304" pitchFamily="18" charset="0"/>
            </a:endParaRPr>
          </a:p>
          <a:p>
            <a:pPr lvl="0" algn="just">
              <a:lnSpc>
                <a:spcPct val="120000"/>
              </a:lnSpc>
            </a:pPr>
            <a:r>
              <a:rPr lang="it-IT" sz="2200" dirty="0">
                <a:solidFill>
                  <a:prstClr val="black"/>
                </a:solidFill>
                <a:latin typeface="Times New Roman" panose="02020603050405020304" pitchFamily="18" charset="0"/>
                <a:cs typeface="Times New Roman" panose="02020603050405020304" pitchFamily="18" charset="0"/>
              </a:rPr>
              <a:t>«Il margine di elasticità inerente alle combinazioni lessicali è una buona occasione per soffermarsi sulla minore rigidità del lessico rispetto ad altri comparti della lingua, come la fonologia e la morfologia (non sarebbero mai accettabili, poniamo, /*</a:t>
            </a:r>
            <a:r>
              <a:rPr lang="it-IT" sz="2200" dirty="0" err="1">
                <a:solidFill>
                  <a:prstClr val="black"/>
                </a:solidFill>
                <a:latin typeface="Times New Roman" panose="02020603050405020304" pitchFamily="18" charset="0"/>
                <a:cs typeface="Times New Roman" panose="02020603050405020304" pitchFamily="18" charset="0"/>
              </a:rPr>
              <a:t>sile</a:t>
            </a:r>
            <a:r>
              <a:rPr lang="it-IT" sz="2200" dirty="0">
                <a:solidFill>
                  <a:prstClr val="black"/>
                </a:solidFill>
                <a:latin typeface="Times New Roman" panose="02020603050405020304" pitchFamily="18" charset="0"/>
                <a:cs typeface="Times New Roman" panose="02020603050405020304" pitchFamily="18" charset="0"/>
              </a:rPr>
              <a:t>/ per indicare la stella che ci dà luce e calore né *io parla).» [</a:t>
            </a:r>
            <a:r>
              <a:rPr lang="it-IT" sz="2200" dirty="0" err="1">
                <a:solidFill>
                  <a:prstClr val="black"/>
                </a:solidFill>
                <a:latin typeface="Times New Roman" panose="02020603050405020304" pitchFamily="18" charset="0"/>
                <a:cs typeface="Times New Roman" panose="02020603050405020304" pitchFamily="18" charset="0"/>
              </a:rPr>
              <a:t>Serianni</a:t>
            </a:r>
            <a:r>
              <a:rPr lang="it-IT" sz="2200" dirty="0">
                <a:solidFill>
                  <a:prstClr val="black"/>
                </a:solidFill>
                <a:latin typeface="Times New Roman" panose="02020603050405020304" pitchFamily="18" charset="0"/>
                <a:cs typeface="Times New Roman" panose="02020603050405020304" pitchFamily="18" charset="0"/>
              </a:rPr>
              <a:t>, LSA p. 14]</a:t>
            </a:r>
          </a:p>
          <a:p>
            <a:pPr lvl="0" algn="l"/>
            <a:endParaRPr lang="it-IT" sz="2600" dirty="0">
              <a:solidFill>
                <a:prstClr val="black"/>
              </a:solidFill>
              <a:latin typeface="Times New Roman" panose="02020603050405020304" pitchFamily="18" charset="0"/>
              <a:cs typeface="Times New Roman" panose="02020603050405020304" pitchFamily="18" charset="0"/>
            </a:endParaRPr>
          </a:p>
          <a:p>
            <a:endParaRPr lang="it-IT" dirty="0"/>
          </a:p>
        </p:txBody>
      </p:sp>
    </p:spTree>
    <p:extLst>
      <p:ext uri="{BB962C8B-B14F-4D97-AF65-F5344CB8AC3E}">
        <p14:creationId xmlns:p14="http://schemas.microsoft.com/office/powerpoint/2010/main" val="35364826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44AC3B8-A96F-419D-B251-7112E07D9ACA}"/>
              </a:ext>
            </a:extLst>
          </p:cNvPr>
          <p:cNvSpPr>
            <a:spLocks noGrp="1"/>
          </p:cNvSpPr>
          <p:nvPr>
            <p:ph type="ctrTitle"/>
          </p:nvPr>
        </p:nvSpPr>
        <p:spPr>
          <a:xfrm>
            <a:off x="449452" y="-1465854"/>
            <a:ext cx="11959525" cy="2380254"/>
          </a:xfrm>
        </p:spPr>
        <p:txBody>
          <a:bodyPr/>
          <a:lstStyle/>
          <a:p>
            <a:r>
              <a:rPr lang="it-IT" sz="3600" dirty="0">
                <a:solidFill>
                  <a:prstClr val="black"/>
                </a:solidFill>
                <a:latin typeface="Times New Roman" panose="02020603050405020304" pitchFamily="18" charset="0"/>
                <a:cs typeface="Times New Roman" panose="02020603050405020304" pitchFamily="18" charset="0"/>
              </a:rPr>
              <a:t>Esempi di mancata coesione lessicale (elaborati studenteschi)</a:t>
            </a:r>
            <a:endParaRPr lang="it-IT" dirty="0"/>
          </a:p>
        </p:txBody>
      </p:sp>
      <p:sp>
        <p:nvSpPr>
          <p:cNvPr id="3" name="Sottotitolo 2">
            <a:extLst>
              <a:ext uri="{FF2B5EF4-FFF2-40B4-BE49-F238E27FC236}">
                <a16:creationId xmlns:a16="http://schemas.microsoft.com/office/drawing/2014/main" id="{2EBF9CDC-94B0-4571-B5F6-8719A7163A4D}"/>
              </a:ext>
            </a:extLst>
          </p:cNvPr>
          <p:cNvSpPr>
            <a:spLocks noGrp="1"/>
          </p:cNvSpPr>
          <p:nvPr>
            <p:ph type="subTitle" idx="1"/>
          </p:nvPr>
        </p:nvSpPr>
        <p:spPr>
          <a:xfrm>
            <a:off x="449452" y="1286359"/>
            <a:ext cx="11344758" cy="4494509"/>
          </a:xfrm>
        </p:spPr>
        <p:txBody>
          <a:bodyPr/>
          <a:lstStyle/>
          <a:p>
            <a:pPr lvl="0" algn="l">
              <a:lnSpc>
                <a:spcPct val="100000"/>
              </a:lnSpc>
            </a:pPr>
            <a:r>
              <a:rPr lang="it-IT" sz="2800" dirty="0">
                <a:solidFill>
                  <a:prstClr val="black"/>
                </a:solidFill>
                <a:latin typeface="Times New Roman" panose="02020603050405020304" pitchFamily="18" charset="0"/>
                <a:cs typeface="Times New Roman" panose="02020603050405020304" pitchFamily="18" charset="0"/>
              </a:rPr>
              <a:t>- Alfredo </a:t>
            </a:r>
            <a:r>
              <a:rPr lang="it-IT" sz="2800" i="1" dirty="0">
                <a:solidFill>
                  <a:prstClr val="black"/>
                </a:solidFill>
                <a:latin typeface="Times New Roman" panose="02020603050405020304" pitchFamily="18" charset="0"/>
                <a:cs typeface="Times New Roman" panose="02020603050405020304" pitchFamily="18" charset="0"/>
              </a:rPr>
              <a:t>intraprese </a:t>
            </a:r>
            <a:r>
              <a:rPr lang="it-IT" sz="2800" dirty="0">
                <a:solidFill>
                  <a:prstClr val="black"/>
                </a:solidFill>
                <a:latin typeface="Times New Roman" panose="02020603050405020304" pitchFamily="18" charset="0"/>
                <a:cs typeface="Times New Roman" panose="02020603050405020304" pitchFamily="18" charset="0"/>
              </a:rPr>
              <a:t>una relazione con una sua collega [= ‘strinse, ‘allacciò’]; </a:t>
            </a:r>
          </a:p>
          <a:p>
            <a:pPr marL="228600" lvl="0" indent="-228600" algn="l">
              <a:lnSpc>
                <a:spcPct val="100000"/>
              </a:lnSpc>
              <a:buFontTx/>
              <a:buChar char="-"/>
            </a:pPr>
            <a:r>
              <a:rPr lang="it-IT" sz="2800" dirty="0">
                <a:solidFill>
                  <a:prstClr val="black"/>
                </a:solidFill>
                <a:latin typeface="Times New Roman" panose="02020603050405020304" pitchFamily="18" charset="0"/>
                <a:cs typeface="Times New Roman" panose="02020603050405020304" pitchFamily="18" charset="0"/>
              </a:rPr>
              <a:t>un certo Torella, per le gambe </a:t>
            </a:r>
            <a:r>
              <a:rPr lang="it-IT" sz="2800" i="1" dirty="0">
                <a:solidFill>
                  <a:prstClr val="black"/>
                </a:solidFill>
                <a:latin typeface="Times New Roman" panose="02020603050405020304" pitchFamily="18" charset="0"/>
                <a:cs typeface="Times New Roman" panose="02020603050405020304" pitchFamily="18" charset="0"/>
              </a:rPr>
              <a:t>invalide</a:t>
            </a:r>
            <a:r>
              <a:rPr lang="it-IT" sz="2800" dirty="0">
                <a:solidFill>
                  <a:prstClr val="black"/>
                </a:solidFill>
                <a:latin typeface="Times New Roman" panose="02020603050405020304" pitchFamily="18" charset="0"/>
                <a:cs typeface="Times New Roman" panose="02020603050405020304" pitchFamily="18" charset="0"/>
              </a:rPr>
              <a:t>, aveva bisogno di appoggiarsi al bastone [nell’italiano moderno </a:t>
            </a:r>
            <a:r>
              <a:rPr lang="it-IT" sz="2800" i="1" dirty="0">
                <a:solidFill>
                  <a:prstClr val="black"/>
                </a:solidFill>
                <a:latin typeface="Times New Roman" panose="02020603050405020304" pitchFamily="18" charset="0"/>
                <a:cs typeface="Times New Roman" panose="02020603050405020304" pitchFamily="18" charset="0"/>
              </a:rPr>
              <a:t>invalido</a:t>
            </a:r>
            <a:r>
              <a:rPr lang="it-IT" sz="2800" dirty="0">
                <a:solidFill>
                  <a:prstClr val="black"/>
                </a:solidFill>
                <a:latin typeface="Times New Roman" panose="02020603050405020304" pitchFamily="18" charset="0"/>
                <a:cs typeface="Times New Roman" panose="02020603050405020304" pitchFamily="18" charset="0"/>
              </a:rPr>
              <a:t> si riferisce solo a persona: «restare i. in séguito a un incidente»; oppure, nel linguaggio giuridico, a un negozio ‘privo di validità giuridica’: «un contratto i.»]. </a:t>
            </a:r>
          </a:p>
          <a:p>
            <a:pPr marL="228600" lvl="0" indent="-228600" algn="l">
              <a:lnSpc>
                <a:spcPct val="100000"/>
              </a:lnSpc>
              <a:buFontTx/>
              <a:buChar char="-"/>
            </a:pPr>
            <a:endParaRPr lang="it-IT" sz="2800" dirty="0">
              <a:solidFill>
                <a:prstClr val="black"/>
              </a:solidFill>
              <a:latin typeface="Times New Roman" panose="02020603050405020304" pitchFamily="18" charset="0"/>
              <a:cs typeface="Times New Roman" panose="02020603050405020304" pitchFamily="18" charset="0"/>
            </a:endParaRPr>
          </a:p>
          <a:p>
            <a:pPr lvl="0" algn="r">
              <a:lnSpc>
                <a:spcPct val="100000"/>
              </a:lnSpc>
            </a:pPr>
            <a:r>
              <a:rPr lang="it-IT" sz="2800" dirty="0" err="1">
                <a:solidFill>
                  <a:prstClr val="black"/>
                </a:solidFill>
                <a:latin typeface="Times New Roman" panose="02020603050405020304" pitchFamily="18" charset="0"/>
                <a:cs typeface="Times New Roman" panose="02020603050405020304" pitchFamily="18" charset="0"/>
              </a:rPr>
              <a:t>Serianni</a:t>
            </a:r>
            <a:r>
              <a:rPr lang="it-IT" sz="2800" dirty="0">
                <a:solidFill>
                  <a:prstClr val="black"/>
                </a:solidFill>
                <a:latin typeface="Times New Roman" panose="02020603050405020304" pitchFamily="18" charset="0"/>
                <a:cs typeface="Times New Roman" panose="02020603050405020304" pitchFamily="18" charset="0"/>
              </a:rPr>
              <a:t>, </a:t>
            </a:r>
            <a:r>
              <a:rPr lang="it-IT" sz="2800" i="1" dirty="0">
                <a:solidFill>
                  <a:prstClr val="black"/>
                </a:solidFill>
                <a:latin typeface="Times New Roman" panose="02020603050405020304" pitchFamily="18" charset="0"/>
                <a:cs typeface="Times New Roman" panose="02020603050405020304" pitchFamily="18" charset="0"/>
              </a:rPr>
              <a:t>Prima lezione di grammatica </a:t>
            </a:r>
            <a:endParaRPr lang="it-IT" dirty="0"/>
          </a:p>
        </p:txBody>
      </p:sp>
    </p:spTree>
    <p:extLst>
      <p:ext uri="{BB962C8B-B14F-4D97-AF65-F5344CB8AC3E}">
        <p14:creationId xmlns:p14="http://schemas.microsoft.com/office/powerpoint/2010/main" val="38165653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a:extLst>
              <a:ext uri="{FF2B5EF4-FFF2-40B4-BE49-F238E27FC236}">
                <a16:creationId xmlns:a16="http://schemas.microsoft.com/office/drawing/2014/main" id="{DC4F6C13-7672-4F4C-99E9-EF1ABCB8DA91}"/>
              </a:ext>
            </a:extLst>
          </p:cNvPr>
          <p:cNvSpPr txBox="1"/>
          <p:nvPr/>
        </p:nvSpPr>
        <p:spPr>
          <a:xfrm>
            <a:off x="1022889" y="572987"/>
            <a:ext cx="9996406" cy="4524315"/>
          </a:xfrm>
          <a:prstGeom prst="rect">
            <a:avLst/>
          </a:prstGeom>
          <a:noFill/>
        </p:spPr>
        <p:txBody>
          <a:bodyPr wrap="square" rtlCol="0">
            <a:spAutoFit/>
          </a:bodyPr>
          <a:lstStyle/>
          <a:p>
            <a:r>
              <a:rPr lang="it-IT" sz="2400" dirty="0">
                <a:latin typeface="Times New Roman" panose="02020603050405020304" pitchFamily="18" charset="0"/>
                <a:cs typeface="Times New Roman" panose="02020603050405020304" pitchFamily="18" charset="0"/>
              </a:rPr>
              <a:t>Anche parlanti acculturati, maneggiando parole rare, possono incorrere in brutte figure. Tempo fa il  lettore Luciano </a:t>
            </a:r>
            <a:r>
              <a:rPr lang="it-IT" sz="2400" dirty="0" err="1">
                <a:latin typeface="Times New Roman" panose="02020603050405020304" pitchFamily="18" charset="0"/>
                <a:cs typeface="Times New Roman" panose="02020603050405020304" pitchFamily="18" charset="0"/>
              </a:rPr>
              <a:t>Tas</a:t>
            </a:r>
            <a:r>
              <a:rPr lang="it-IT" sz="2400" dirty="0">
                <a:latin typeface="Times New Roman" panose="02020603050405020304" pitchFamily="18" charset="0"/>
                <a:cs typeface="Times New Roman" panose="02020603050405020304" pitchFamily="18" charset="0"/>
              </a:rPr>
              <a:t> scriveva a Paolo Mieli, ironizzando sul fatto che un giornalista di sinistra avesse usato </a:t>
            </a:r>
            <a:r>
              <a:rPr lang="it-IT" sz="2400" i="1" dirty="0">
                <a:latin typeface="Times New Roman" panose="02020603050405020304" pitchFamily="18" charset="0"/>
                <a:cs typeface="Times New Roman" panose="02020603050405020304" pitchFamily="18" charset="0"/>
              </a:rPr>
              <a:t>corrusco nell’indebita accezione di cupo, fosco (nei giorni più corruschi del regime che si è impadronito del nostro Paese) e commentando:</a:t>
            </a:r>
          </a:p>
          <a:p>
            <a:endParaRPr lang="it-IT" sz="2400" i="1" dirty="0">
              <a:latin typeface="Times New Roman" panose="02020603050405020304" pitchFamily="18" charset="0"/>
              <a:cs typeface="Times New Roman" panose="02020603050405020304" pitchFamily="18" charset="0"/>
            </a:endParaRPr>
          </a:p>
          <a:p>
            <a:r>
              <a:rPr lang="it-IT" sz="2400" i="1" dirty="0">
                <a:latin typeface="Times New Roman" panose="02020603050405020304" pitchFamily="18" charset="0"/>
                <a:cs typeface="Times New Roman" panose="02020603050405020304" pitchFamily="18" charset="0"/>
              </a:rPr>
              <a:t>«Fa impressione leggere sul Manifesto che i giorni del regime che si è impadronito del nostro Paese sono i più luminosi (corruschi). La confluenza del Manifesto in Forza Italia non la si attendeva così rapidamente.»</a:t>
            </a:r>
          </a:p>
          <a:p>
            <a:endParaRPr lang="it-IT" sz="2400" i="1" dirty="0">
              <a:latin typeface="Times New Roman" panose="02020603050405020304" pitchFamily="18" charset="0"/>
              <a:cs typeface="Times New Roman" panose="02020603050405020304" pitchFamily="18" charset="0"/>
            </a:endParaRPr>
          </a:p>
          <a:p>
            <a:endParaRPr lang="it-IT" sz="2400" i="1" dirty="0">
              <a:latin typeface="Times New Roman" panose="02020603050405020304" pitchFamily="18" charset="0"/>
              <a:cs typeface="Times New Roman" panose="02020603050405020304" pitchFamily="18" charset="0"/>
            </a:endParaRPr>
          </a:p>
          <a:p>
            <a:r>
              <a:rPr lang="it-IT" sz="2400" dirty="0">
                <a:latin typeface="Times New Roman" panose="02020603050405020304" pitchFamily="18" charset="0"/>
                <a:cs typeface="Times New Roman" panose="02020603050405020304" pitchFamily="18" charset="0"/>
              </a:rPr>
              <a:t>L. </a:t>
            </a:r>
            <a:r>
              <a:rPr lang="it-IT" sz="2400" dirty="0" err="1">
                <a:latin typeface="Times New Roman" panose="02020603050405020304" pitchFamily="18" charset="0"/>
                <a:cs typeface="Times New Roman" panose="02020603050405020304" pitchFamily="18" charset="0"/>
              </a:rPr>
              <a:t>Serianni</a:t>
            </a:r>
            <a:r>
              <a:rPr lang="it-IT" sz="2400" dirty="0">
                <a:latin typeface="Times New Roman" panose="02020603050405020304" pitchFamily="18" charset="0"/>
                <a:cs typeface="Times New Roman" panose="02020603050405020304" pitchFamily="18" charset="0"/>
              </a:rPr>
              <a:t>, </a:t>
            </a:r>
            <a:r>
              <a:rPr lang="it-IT" sz="2400" i="1" dirty="0">
                <a:latin typeface="Times New Roman" panose="02020603050405020304" pitchFamily="18" charset="0"/>
                <a:cs typeface="Times New Roman" panose="02020603050405020304" pitchFamily="18" charset="0"/>
              </a:rPr>
              <a:t>Prima lezione di grammatica </a:t>
            </a:r>
          </a:p>
        </p:txBody>
      </p:sp>
    </p:spTree>
    <p:extLst>
      <p:ext uri="{BB962C8B-B14F-4D97-AF65-F5344CB8AC3E}">
        <p14:creationId xmlns:p14="http://schemas.microsoft.com/office/powerpoint/2010/main" val="38647915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00227F5-C528-4243-B64F-A09E811583AF}"/>
              </a:ext>
            </a:extLst>
          </p:cNvPr>
          <p:cNvSpPr>
            <a:spLocks noGrp="1"/>
          </p:cNvSpPr>
          <p:nvPr>
            <p:ph type="ctrTitle"/>
          </p:nvPr>
        </p:nvSpPr>
        <p:spPr>
          <a:xfrm>
            <a:off x="1022888" y="-1543346"/>
            <a:ext cx="10864312" cy="2387600"/>
          </a:xfrm>
        </p:spPr>
        <p:txBody>
          <a:bodyPr/>
          <a:lstStyle/>
          <a:p>
            <a:r>
              <a:rPr lang="it-IT" sz="4000" dirty="0">
                <a:solidFill>
                  <a:prstClr val="black"/>
                </a:solidFill>
                <a:latin typeface="Times New Roman" panose="02020603050405020304" pitchFamily="18" charset="0"/>
                <a:cs typeface="Times New Roman" panose="02020603050405020304" pitchFamily="18" charset="0"/>
              </a:rPr>
              <a:t>Competenze lessicali da potenziare e verificare:</a:t>
            </a:r>
            <a:endParaRPr lang="it-IT" dirty="0"/>
          </a:p>
        </p:txBody>
      </p:sp>
      <p:sp>
        <p:nvSpPr>
          <p:cNvPr id="3" name="Sottotitolo 2">
            <a:extLst>
              <a:ext uri="{FF2B5EF4-FFF2-40B4-BE49-F238E27FC236}">
                <a16:creationId xmlns:a16="http://schemas.microsoft.com/office/drawing/2014/main" id="{709E85ED-0F4E-4A5C-B898-1136A38B2938}"/>
              </a:ext>
            </a:extLst>
          </p:cNvPr>
          <p:cNvSpPr>
            <a:spLocks noGrp="1"/>
          </p:cNvSpPr>
          <p:nvPr>
            <p:ph type="subTitle" idx="1"/>
          </p:nvPr>
        </p:nvSpPr>
        <p:spPr>
          <a:xfrm>
            <a:off x="1503336" y="1410346"/>
            <a:ext cx="9164664" cy="3847454"/>
          </a:xfrm>
        </p:spPr>
        <p:txBody>
          <a:bodyPr>
            <a:normAutofit/>
          </a:bodyPr>
          <a:lstStyle/>
          <a:p>
            <a:pPr marL="228600" lvl="0" indent="-228600" algn="l">
              <a:buFontTx/>
              <a:buChar char="-"/>
            </a:pPr>
            <a:r>
              <a:rPr lang="it-IT" sz="3200" dirty="0">
                <a:solidFill>
                  <a:prstClr val="black"/>
                </a:solidFill>
                <a:latin typeface="Times New Roman" panose="02020603050405020304" pitchFamily="18" charset="0"/>
                <a:cs typeface="Times New Roman" panose="02020603050405020304" pitchFamily="18" charset="0"/>
              </a:rPr>
              <a:t>Lessico astratto, letterario e settoriale;</a:t>
            </a:r>
          </a:p>
          <a:p>
            <a:pPr lvl="0" algn="l"/>
            <a:endParaRPr lang="it-IT" sz="3200" dirty="0">
              <a:solidFill>
                <a:prstClr val="black"/>
              </a:solidFill>
              <a:latin typeface="Times New Roman" panose="02020603050405020304" pitchFamily="18" charset="0"/>
              <a:cs typeface="Times New Roman" panose="02020603050405020304" pitchFamily="18" charset="0"/>
            </a:endParaRPr>
          </a:p>
          <a:p>
            <a:pPr marL="228600" lvl="0" indent="-228600" algn="l">
              <a:buFontTx/>
              <a:buChar char="-"/>
            </a:pPr>
            <a:r>
              <a:rPr lang="it-IT" sz="3200" dirty="0">
                <a:solidFill>
                  <a:prstClr val="black"/>
                </a:solidFill>
                <a:latin typeface="Times New Roman" panose="02020603050405020304" pitchFamily="18" charset="0"/>
                <a:cs typeface="Times New Roman" panose="02020603050405020304" pitchFamily="18" charset="0"/>
              </a:rPr>
              <a:t>Rapporti di significato tra lessemi;</a:t>
            </a:r>
          </a:p>
          <a:p>
            <a:pPr lvl="0" algn="l"/>
            <a:endParaRPr lang="it-IT" sz="3200" dirty="0">
              <a:solidFill>
                <a:prstClr val="black"/>
              </a:solidFill>
              <a:latin typeface="Times New Roman" panose="02020603050405020304" pitchFamily="18" charset="0"/>
              <a:cs typeface="Times New Roman" panose="02020603050405020304" pitchFamily="18" charset="0"/>
            </a:endParaRPr>
          </a:p>
          <a:p>
            <a:pPr lvl="0" algn="l"/>
            <a:r>
              <a:rPr lang="it-IT" sz="3200" dirty="0">
                <a:solidFill>
                  <a:prstClr val="black"/>
                </a:solidFill>
                <a:latin typeface="Times New Roman" panose="02020603050405020304" pitchFamily="18" charset="0"/>
                <a:cs typeface="Times New Roman" panose="02020603050405020304" pitchFamily="18" charset="0"/>
              </a:rPr>
              <a:t>- </a:t>
            </a:r>
            <a:r>
              <a:rPr lang="it-IT" sz="3200" dirty="0">
                <a:solidFill>
                  <a:prstClr val="black"/>
                </a:solidFill>
                <a:highlight>
                  <a:srgbClr val="00FF00"/>
                </a:highlight>
                <a:latin typeface="Times New Roman" panose="02020603050405020304" pitchFamily="18" charset="0"/>
                <a:cs typeface="Times New Roman" panose="02020603050405020304" pitchFamily="18" charset="0"/>
              </a:rPr>
              <a:t>Gestione dei registri. </a:t>
            </a:r>
          </a:p>
          <a:p>
            <a:endParaRPr lang="it-IT" dirty="0"/>
          </a:p>
        </p:txBody>
      </p:sp>
    </p:spTree>
    <p:extLst>
      <p:ext uri="{BB962C8B-B14F-4D97-AF65-F5344CB8AC3E}">
        <p14:creationId xmlns:p14="http://schemas.microsoft.com/office/powerpoint/2010/main" val="31352173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a:extLst>
              <a:ext uri="{FF2B5EF4-FFF2-40B4-BE49-F238E27FC236}">
                <a16:creationId xmlns:a16="http://schemas.microsoft.com/office/drawing/2014/main" id="{3A176DAC-4B60-4484-86E8-451D8FFEC09C}"/>
              </a:ext>
            </a:extLst>
          </p:cNvPr>
          <p:cNvSpPr>
            <a:spLocks noGrp="1"/>
          </p:cNvSpPr>
          <p:nvPr>
            <p:ph type="subTitle" idx="1"/>
          </p:nvPr>
        </p:nvSpPr>
        <p:spPr>
          <a:xfrm>
            <a:off x="185980" y="232475"/>
            <a:ext cx="11701220" cy="6028840"/>
          </a:xfrm>
        </p:spPr>
        <p:txBody>
          <a:bodyPr vert="horz" lIns="91440" tIns="45720" rIns="91440" bIns="45720" rtlCol="0" anchor="t">
            <a:normAutofit/>
          </a:bodyPr>
          <a:lstStyle/>
          <a:p>
            <a:endParaRPr lang="it-IT"/>
          </a:p>
          <a:p>
            <a:r>
              <a:rPr lang="it-IT" i="1">
                <a:latin typeface="Times New Roman" panose="02020603050405020304" pitchFamily="18" charset="0"/>
                <a:cs typeface="Times New Roman" panose="02020603050405020304" pitchFamily="18" charset="0"/>
              </a:rPr>
              <a:t>La lingua disonesta: come scrivono al ministero dell’istruzione </a:t>
            </a:r>
          </a:p>
          <a:p>
            <a:r>
              <a:rPr lang="it-IT">
                <a:latin typeface="Times New Roman" panose="02020603050405020304" pitchFamily="18" charset="0"/>
                <a:cs typeface="Times New Roman" panose="02020603050405020304" pitchFamily="18" charset="0"/>
              </a:rPr>
              <a:t>Claudio Giunta, insegnante e saggista</a:t>
            </a:r>
          </a:p>
          <a:p>
            <a:r>
              <a:rPr lang="it-IT">
                <a:latin typeface="Times New Roman" panose="02020603050405020304" pitchFamily="18" charset="0"/>
                <a:cs typeface="Times New Roman" panose="02020603050405020304" pitchFamily="18" charset="0"/>
              </a:rPr>
              <a:t>23 dicembre 2014 </a:t>
            </a:r>
          </a:p>
          <a:p>
            <a:endParaRPr lang="it-IT">
              <a:latin typeface="Times New Roman" panose="02020603050405020304" pitchFamily="18" charset="0"/>
              <a:cs typeface="Times New Roman" panose="02020603050405020304" pitchFamily="18" charset="0"/>
            </a:endParaRPr>
          </a:p>
        </p:txBody>
      </p:sp>
      <p:sp>
        <p:nvSpPr>
          <p:cNvPr id="2" name="CasellaDiTesto 1">
            <a:extLst>
              <a:ext uri="{FF2B5EF4-FFF2-40B4-BE49-F238E27FC236}">
                <a16:creationId xmlns:a16="http://schemas.microsoft.com/office/drawing/2014/main" id="{A45AD01F-2889-49C1-8B11-A12E3CB6D028}"/>
              </a:ext>
            </a:extLst>
          </p:cNvPr>
          <p:cNvSpPr txBox="1"/>
          <p:nvPr/>
        </p:nvSpPr>
        <p:spPr>
          <a:xfrm>
            <a:off x="583721" y="2309004"/>
            <a:ext cx="11312105" cy="4247317"/>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it-IT" sz="2400">
                <a:latin typeface="Times New Roman"/>
                <a:cs typeface="Times New Roman"/>
              </a:rPr>
              <a:t>[...]L’ufficio che s’incarica di scrivere la circolare deve intanto dare un titolo, un oggetto, al documento che sta per produrre. Potrebbe essere qualcosa come Formazione degli insegnanti-tutor, oppure Piano per la formazione di insegnanti che aiutino i colleghi ad insegnare meglio, o persino Piano per la formazione di personale docente che migliori la qualità dell’insegnamento nelle scuole. È probabile che all’estensore del documento vengano subito in mente formule del genere; ma con la stessa tempestività capisce che queste formule non vanno bene. Ci pensa su un attimo, quindi scrive:</a:t>
            </a:r>
          </a:p>
          <a:p>
            <a:pPr algn="just"/>
            <a:endParaRPr lang="it-IT"/>
          </a:p>
          <a:p>
            <a:pPr algn="just"/>
            <a:r>
              <a:rPr lang="it-IT" sz="2800" i="1">
                <a:latin typeface="Times New Roman"/>
                <a:cs typeface="Times New Roman"/>
              </a:rPr>
              <a:t>Piano di formazione del personale docente volto ad acquisire competenze per l’attuazione di interventi di miglioramento e adeguamento alle nuove esigenze dell’offerta formativa.</a:t>
            </a:r>
          </a:p>
        </p:txBody>
      </p:sp>
    </p:spTree>
    <p:extLst>
      <p:ext uri="{BB962C8B-B14F-4D97-AF65-F5344CB8AC3E}">
        <p14:creationId xmlns:p14="http://schemas.microsoft.com/office/powerpoint/2010/main" val="2808431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8B45DAF-610E-C643-9957-1BB0BEFBAB31}"/>
              </a:ext>
            </a:extLst>
          </p:cNvPr>
          <p:cNvSpPr>
            <a:spLocks noGrp="1"/>
          </p:cNvSpPr>
          <p:nvPr>
            <p:ph type="title"/>
          </p:nvPr>
        </p:nvSpPr>
        <p:spPr/>
        <p:txBody>
          <a:bodyPr/>
          <a:lstStyle/>
          <a:p>
            <a:endParaRPr lang="it-IT" dirty="0"/>
          </a:p>
        </p:txBody>
      </p:sp>
      <p:sp>
        <p:nvSpPr>
          <p:cNvPr id="3" name="Segnaposto contenuto 2">
            <a:extLst>
              <a:ext uri="{FF2B5EF4-FFF2-40B4-BE49-F238E27FC236}">
                <a16:creationId xmlns:a16="http://schemas.microsoft.com/office/drawing/2014/main" id="{40A8BF61-87BA-1140-A4E8-7D8252854260}"/>
              </a:ext>
            </a:extLst>
          </p:cNvPr>
          <p:cNvSpPr>
            <a:spLocks noGrp="1"/>
          </p:cNvSpPr>
          <p:nvPr>
            <p:ph idx="1"/>
          </p:nvPr>
        </p:nvSpPr>
        <p:spPr/>
        <p:txBody>
          <a:bodyPr/>
          <a:lstStyle/>
          <a:p>
            <a:pPr marL="0" indent="0" algn="just">
              <a:buNone/>
            </a:pPr>
            <a:r>
              <a:rPr lang="it-IT" sz="3600" dirty="0">
                <a:latin typeface="Times New Roman" panose="02020603050405020304" pitchFamily="18" charset="0"/>
                <a:cs typeface="Times New Roman" panose="02020603050405020304" pitchFamily="18" charset="0"/>
              </a:rPr>
              <a:t>«Penso invece che </a:t>
            </a:r>
            <a:r>
              <a:rPr lang="it-IT" sz="3600" b="1" dirty="0">
                <a:latin typeface="Times New Roman" panose="02020603050405020304" pitchFamily="18" charset="0"/>
                <a:cs typeface="Times New Roman" panose="02020603050405020304" pitchFamily="18" charset="0"/>
              </a:rPr>
              <a:t>lessico</a:t>
            </a:r>
            <a:r>
              <a:rPr lang="it-IT" sz="3600" dirty="0">
                <a:latin typeface="Times New Roman" panose="02020603050405020304" pitchFamily="18" charset="0"/>
                <a:cs typeface="Times New Roman" panose="02020603050405020304" pitchFamily="18" charset="0"/>
              </a:rPr>
              <a:t> e </a:t>
            </a:r>
            <a:r>
              <a:rPr lang="it-IT" sz="3600" b="1" dirty="0">
                <a:latin typeface="Times New Roman" panose="02020603050405020304" pitchFamily="18" charset="0"/>
                <a:cs typeface="Times New Roman" panose="02020603050405020304" pitchFamily="18" charset="0"/>
              </a:rPr>
              <a:t>semantica </a:t>
            </a:r>
            <a:r>
              <a:rPr lang="it-IT" sz="3600" dirty="0">
                <a:latin typeface="Times New Roman" panose="02020603050405020304" pitchFamily="18" charset="0"/>
                <a:cs typeface="Times New Roman" panose="02020603050405020304" pitchFamily="18" charset="0"/>
              </a:rPr>
              <a:t>siano molto importanti nelle lingue antiche e moderne, non solo per arricchire il </a:t>
            </a:r>
            <a:r>
              <a:rPr lang="it-IT" sz="3600" b="1" dirty="0">
                <a:latin typeface="Times New Roman" panose="02020603050405020304" pitchFamily="18" charset="0"/>
                <a:cs typeface="Times New Roman" panose="02020603050405020304" pitchFamily="18" charset="0"/>
              </a:rPr>
              <a:t>potenziale espressivo </a:t>
            </a:r>
            <a:r>
              <a:rPr lang="it-IT" sz="3600" dirty="0">
                <a:latin typeface="Times New Roman" panose="02020603050405020304" pitchFamily="18" charset="0"/>
                <a:cs typeface="Times New Roman" panose="02020603050405020304" pitchFamily="18" charset="0"/>
              </a:rPr>
              <a:t>degli alunni e per metterli in grado di comprendere testi complessi, ma anche per l'utilità di una </a:t>
            </a:r>
            <a:r>
              <a:rPr lang="it-IT" sz="3600" b="1" dirty="0">
                <a:latin typeface="Times New Roman" panose="02020603050405020304" pitchFamily="18" charset="0"/>
                <a:cs typeface="Times New Roman" panose="02020603050405020304" pitchFamily="18" charset="0"/>
              </a:rPr>
              <a:t>riflessione metalinguistica</a:t>
            </a:r>
            <a:r>
              <a:rPr lang="it-IT" sz="3600" dirty="0">
                <a:latin typeface="Times New Roman" panose="02020603050405020304" pitchFamily="18" charset="0"/>
                <a:cs typeface="Times New Roman" panose="02020603050405020304" pitchFamily="18" charset="0"/>
              </a:rPr>
              <a:t>.»</a:t>
            </a:r>
          </a:p>
          <a:p>
            <a:pPr marL="0" indent="0">
              <a:buNone/>
            </a:pPr>
            <a:endParaRPr lang="it-IT" sz="3600" dirty="0">
              <a:latin typeface="Times New Roman" panose="02020603050405020304" pitchFamily="18" charset="0"/>
              <a:cs typeface="Times New Roman" panose="02020603050405020304" pitchFamily="18" charset="0"/>
            </a:endParaRPr>
          </a:p>
          <a:p>
            <a:pPr marL="0" indent="0">
              <a:buNone/>
            </a:pPr>
            <a:r>
              <a:rPr lang="it-IT" sz="1800" dirty="0">
                <a:latin typeface="Times New Roman" panose="02020603050405020304" pitchFamily="18" charset="0"/>
                <a:cs typeface="Times New Roman" panose="02020603050405020304" pitchFamily="18" charset="0"/>
              </a:rPr>
              <a:t>Luca </a:t>
            </a:r>
            <a:r>
              <a:rPr lang="it-IT" sz="1800" dirty="0" err="1">
                <a:latin typeface="Times New Roman" panose="02020603050405020304" pitchFamily="18" charset="0"/>
                <a:cs typeface="Times New Roman" panose="02020603050405020304" pitchFamily="18" charset="0"/>
              </a:rPr>
              <a:t>Serianni</a:t>
            </a:r>
            <a:r>
              <a:rPr lang="it-IT" sz="1800" dirty="0">
                <a:latin typeface="Times New Roman" panose="02020603050405020304" pitchFamily="18" charset="0"/>
                <a:cs typeface="Times New Roman" panose="02020603050405020304" pitchFamily="18" charset="0"/>
              </a:rPr>
              <a:t>, </a:t>
            </a:r>
            <a:r>
              <a:rPr lang="it-IT" sz="1800" i="1" dirty="0">
                <a:latin typeface="Times New Roman" panose="02020603050405020304" pitchFamily="18" charset="0"/>
                <a:cs typeface="Times New Roman" panose="02020603050405020304" pitchFamily="18" charset="0"/>
              </a:rPr>
              <a:t>Quanta lingua quale lingua</a:t>
            </a:r>
            <a:r>
              <a:rPr lang="it-IT" sz="1800" dirty="0">
                <a:latin typeface="Times New Roman" panose="02020603050405020304" pitchFamily="18" charset="0"/>
                <a:cs typeface="Times New Roman" panose="02020603050405020304" pitchFamily="18" charset="0"/>
              </a:rPr>
              <a:t>, in </a:t>
            </a:r>
            <a:r>
              <a:rPr lang="it-IT" sz="1800" i="1" dirty="0">
                <a:latin typeface="Times New Roman" panose="02020603050405020304" pitchFamily="18" charset="0"/>
                <a:cs typeface="Times New Roman" panose="02020603050405020304" pitchFamily="18" charset="0"/>
              </a:rPr>
              <a:t>A scuola d’italiano a centocinquant’anni dall’Unità</a:t>
            </a:r>
            <a:r>
              <a:rPr lang="it-IT" sz="1800" dirty="0">
                <a:latin typeface="Times New Roman" panose="02020603050405020304" pitchFamily="18" charset="0"/>
                <a:cs typeface="Times New Roman" panose="02020603050405020304" pitchFamily="18" charset="0"/>
              </a:rPr>
              <a:t>, Bologna, il Mulino, 2011 pp. 153-164. </a:t>
            </a:r>
          </a:p>
          <a:p>
            <a:endParaRPr lang="it-IT" dirty="0"/>
          </a:p>
        </p:txBody>
      </p:sp>
    </p:spTree>
    <p:extLst>
      <p:ext uri="{BB962C8B-B14F-4D97-AF65-F5344CB8AC3E}">
        <p14:creationId xmlns:p14="http://schemas.microsoft.com/office/powerpoint/2010/main" val="5760567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a:extLst>
              <a:ext uri="{FF2B5EF4-FFF2-40B4-BE49-F238E27FC236}">
                <a16:creationId xmlns:a16="http://schemas.microsoft.com/office/drawing/2014/main" id="{8AE80B9C-F9A9-4C0E-8168-48C3E759DAF8}"/>
              </a:ext>
            </a:extLst>
          </p:cNvPr>
          <p:cNvSpPr>
            <a:spLocks noGrp="1"/>
          </p:cNvSpPr>
          <p:nvPr>
            <p:ph type="subTitle" idx="1"/>
          </p:nvPr>
        </p:nvSpPr>
        <p:spPr>
          <a:xfrm>
            <a:off x="112241" y="139485"/>
            <a:ext cx="12154180" cy="6416298"/>
          </a:xfrm>
        </p:spPr>
        <p:txBody>
          <a:bodyPr vert="horz" lIns="91440" tIns="45720" rIns="91440" bIns="45720" rtlCol="0" anchor="t">
            <a:normAutofit lnSpcReduction="10000"/>
          </a:bodyPr>
          <a:lstStyle/>
          <a:p>
            <a:pPr algn="just" fontAlgn="base"/>
            <a:r>
              <a:rPr lang="it-IT">
                <a:solidFill>
                  <a:srgbClr val="000000"/>
                </a:solidFill>
                <a:latin typeface="Lyon Text OSF Web"/>
              </a:rPr>
              <a:t> </a:t>
            </a:r>
            <a:r>
              <a:rPr lang="it-IT" sz="2000">
                <a:solidFill>
                  <a:srgbClr val="000000"/>
                </a:solidFill>
                <a:latin typeface="Times New Roman"/>
                <a:cs typeface="Times New Roman"/>
              </a:rPr>
              <a:t>Nel documento ministeriale c’è </a:t>
            </a:r>
            <a:r>
              <a:rPr lang="it-IT" sz="2000" i="1">
                <a:solidFill>
                  <a:srgbClr val="000000"/>
                </a:solidFill>
                <a:latin typeface="Times New Roman"/>
                <a:cs typeface="Times New Roman"/>
              </a:rPr>
              <a:t>anche</a:t>
            </a:r>
            <a:r>
              <a:rPr lang="it-IT" sz="2000">
                <a:solidFill>
                  <a:srgbClr val="000000"/>
                </a:solidFill>
                <a:latin typeface="Times New Roman"/>
                <a:cs typeface="Times New Roman"/>
              </a:rPr>
              <a:t> il burocratese – per esempio:</a:t>
            </a:r>
            <a:endParaRPr lang="it-IT" sz="2000">
              <a:latin typeface="Times New Roman"/>
              <a:cs typeface="Times New Roman"/>
            </a:endParaRPr>
          </a:p>
          <a:p>
            <a:pPr algn="just" fontAlgn="base"/>
            <a:r>
              <a:rPr lang="it-IT" b="1" i="1">
                <a:solidFill>
                  <a:srgbClr val="6B6B69"/>
                </a:solidFill>
                <a:latin typeface="Times New Roman"/>
                <a:cs typeface="Times New Roman"/>
              </a:rPr>
              <a:t>Supportare i processi di valutazione e farsi carico del monitoraggio della loro corretta applicazione in base ai criteri definiti dal </a:t>
            </a:r>
            <a:r>
              <a:rPr lang="it-IT" b="1" i="1" err="1">
                <a:solidFill>
                  <a:srgbClr val="6B6B69"/>
                </a:solidFill>
                <a:latin typeface="Times New Roman"/>
                <a:cs typeface="Times New Roman"/>
              </a:rPr>
              <a:t>C.d.D</a:t>
            </a:r>
            <a:r>
              <a:rPr lang="it-IT" i="1">
                <a:solidFill>
                  <a:srgbClr val="6B6B69"/>
                </a:solidFill>
                <a:latin typeface="Times New Roman"/>
                <a:cs typeface="Times New Roman"/>
              </a:rPr>
              <a:t>.</a:t>
            </a:r>
          </a:p>
          <a:p>
            <a:pPr algn="just" fontAlgn="base"/>
            <a:r>
              <a:rPr lang="it-IT" sz="2000">
                <a:solidFill>
                  <a:srgbClr val="000000"/>
                </a:solidFill>
                <a:latin typeface="Times New Roman"/>
                <a:cs typeface="Times New Roman"/>
              </a:rPr>
              <a:t>Anziché, parlando più chiaro:</a:t>
            </a:r>
          </a:p>
          <a:p>
            <a:pPr algn="just" fontAlgn="base"/>
            <a:endParaRPr lang="it-IT" sz="2000">
              <a:solidFill>
                <a:srgbClr val="000000"/>
              </a:solidFill>
              <a:latin typeface="Times New Roman"/>
              <a:cs typeface="Times New Roman"/>
            </a:endParaRPr>
          </a:p>
          <a:p>
            <a:pPr algn="just" fontAlgn="base"/>
            <a:r>
              <a:rPr lang="it-IT" b="1" i="1">
                <a:solidFill>
                  <a:srgbClr val="6B6B69"/>
                </a:solidFill>
                <a:latin typeface="Times New Roman"/>
                <a:cs typeface="Times New Roman"/>
              </a:rPr>
              <a:t>Aiutare nella valutazione e controllare che essa sia in linea con i criteri stabiliti dal collegio dei docenti.</a:t>
            </a:r>
          </a:p>
          <a:p>
            <a:pPr algn="just" fontAlgn="base"/>
            <a:endParaRPr lang="it-IT" i="1">
              <a:solidFill>
                <a:srgbClr val="6B6B69"/>
              </a:solidFill>
              <a:latin typeface="Times New Roman"/>
              <a:cs typeface="Times New Roman"/>
            </a:endParaRPr>
          </a:p>
          <a:p>
            <a:pPr algn="just" fontAlgn="base"/>
            <a:r>
              <a:rPr lang="it-IT" sz="2000">
                <a:solidFill>
                  <a:srgbClr val="000000"/>
                </a:solidFill>
                <a:latin typeface="Times New Roman"/>
                <a:cs typeface="Times New Roman"/>
              </a:rPr>
              <a:t>Queste – i “processi di valutazione” al posto delle “valutazioni”, i “farsi carico del monitoraggio” invece di “verificare”, le </a:t>
            </a:r>
            <a:r>
              <a:rPr lang="it-IT" sz="2000" i="1">
                <a:solidFill>
                  <a:srgbClr val="000000"/>
                </a:solidFill>
                <a:latin typeface="Times New Roman"/>
                <a:cs typeface="Times New Roman"/>
              </a:rPr>
              <a:t>problematiche</a:t>
            </a:r>
            <a:r>
              <a:rPr lang="it-IT" sz="2000">
                <a:solidFill>
                  <a:srgbClr val="000000"/>
                </a:solidFill>
                <a:latin typeface="Times New Roman"/>
                <a:cs typeface="Times New Roman"/>
              </a:rPr>
              <a:t> e le </a:t>
            </a:r>
            <a:r>
              <a:rPr lang="it-IT" sz="2000" i="1">
                <a:solidFill>
                  <a:srgbClr val="000000"/>
                </a:solidFill>
                <a:latin typeface="Times New Roman"/>
                <a:cs typeface="Times New Roman"/>
              </a:rPr>
              <a:t>tematiche</a:t>
            </a:r>
            <a:r>
              <a:rPr lang="it-IT" sz="2000">
                <a:solidFill>
                  <a:srgbClr val="000000"/>
                </a:solidFill>
                <a:latin typeface="Times New Roman"/>
                <a:cs typeface="Times New Roman"/>
              </a:rPr>
              <a:t> al posto dei </a:t>
            </a:r>
            <a:r>
              <a:rPr lang="it-IT" sz="2000" i="1">
                <a:solidFill>
                  <a:srgbClr val="000000"/>
                </a:solidFill>
                <a:latin typeface="Times New Roman"/>
                <a:cs typeface="Times New Roman"/>
              </a:rPr>
              <a:t>problemi</a:t>
            </a:r>
            <a:r>
              <a:rPr lang="it-IT" sz="2000">
                <a:solidFill>
                  <a:srgbClr val="000000"/>
                </a:solidFill>
                <a:latin typeface="Times New Roman"/>
                <a:cs typeface="Times New Roman"/>
              </a:rPr>
              <a:t> e dei </a:t>
            </a:r>
            <a:r>
              <a:rPr lang="it-IT" sz="2000" i="1">
                <a:solidFill>
                  <a:srgbClr val="000000"/>
                </a:solidFill>
                <a:latin typeface="Times New Roman"/>
                <a:cs typeface="Times New Roman"/>
              </a:rPr>
              <a:t>temi</a:t>
            </a:r>
            <a:r>
              <a:rPr lang="it-IT" sz="2000">
                <a:solidFill>
                  <a:srgbClr val="000000"/>
                </a:solidFill>
                <a:latin typeface="Times New Roman"/>
                <a:cs typeface="Times New Roman"/>
              </a:rPr>
              <a:t> – queste sono bruttezze abituali, sciocchezze abituali, che ormai non chiamano più l’attenzione: uno potrebbe persino dire che sono i ferri del mestiere, un idioletto non più dissonante e arbitrario degli idioletti di tanti altri ambiti professionali.</a:t>
            </a:r>
          </a:p>
          <a:p>
            <a:pPr algn="just" fontAlgn="base"/>
            <a:endParaRPr lang="it-IT" sz="2000">
              <a:solidFill>
                <a:srgbClr val="000000"/>
              </a:solidFill>
              <a:latin typeface="Times New Roman"/>
              <a:cs typeface="Times New Roman"/>
            </a:endParaRPr>
          </a:p>
          <a:p>
            <a:pPr algn="just" fontAlgn="base"/>
            <a:r>
              <a:rPr lang="it-IT" sz="2000">
                <a:solidFill>
                  <a:srgbClr val="000000"/>
                </a:solidFill>
                <a:latin typeface="Times New Roman"/>
                <a:cs typeface="Times New Roman"/>
              </a:rPr>
              <a:t>Non è neppure esattamente l’</a:t>
            </a:r>
            <a:r>
              <a:rPr lang="it-IT" sz="2000" b="1">
                <a:solidFill>
                  <a:srgbClr val="000000"/>
                </a:solidFill>
                <a:latin typeface="Times New Roman"/>
                <a:cs typeface="Times New Roman"/>
              </a:rPr>
              <a:t>antilingua</a:t>
            </a:r>
            <a:r>
              <a:rPr lang="it-IT" sz="2000">
                <a:solidFill>
                  <a:srgbClr val="000000"/>
                </a:solidFill>
                <a:latin typeface="Times New Roman"/>
                <a:cs typeface="Times New Roman"/>
              </a:rPr>
              <a:t> di cui ha parlato una volta Calvino. L’antilingua, secondo Calvino, era “l’italiano di chi non sa dire </a:t>
            </a:r>
            <a:r>
              <a:rPr lang="it-IT" sz="2000" i="1">
                <a:solidFill>
                  <a:srgbClr val="000000"/>
                </a:solidFill>
                <a:latin typeface="Times New Roman"/>
                <a:cs typeface="Times New Roman"/>
              </a:rPr>
              <a:t>ho fatto</a:t>
            </a:r>
            <a:r>
              <a:rPr lang="it-IT" sz="2000">
                <a:solidFill>
                  <a:srgbClr val="000000"/>
                </a:solidFill>
                <a:latin typeface="Times New Roman"/>
                <a:cs typeface="Times New Roman"/>
              </a:rPr>
              <a:t> ma deve dire </a:t>
            </a:r>
            <a:r>
              <a:rPr lang="it-IT" sz="2000" i="1">
                <a:solidFill>
                  <a:srgbClr val="000000"/>
                </a:solidFill>
                <a:latin typeface="Times New Roman"/>
                <a:cs typeface="Times New Roman"/>
              </a:rPr>
              <a:t>ho effettuato</a:t>
            </a:r>
            <a:r>
              <a:rPr lang="it-IT" sz="2000">
                <a:solidFill>
                  <a:srgbClr val="000000"/>
                </a:solidFill>
                <a:latin typeface="Times New Roman"/>
                <a:cs typeface="Times New Roman"/>
              </a:rPr>
              <a:t>”, l’italiano del brigadiere dei carabinieri che, anziché scrivere così la deposizione di un teste: “Stamattina presto andavo in cantina ad accendere la stufa e ho trovato tutti quei fiaschi di vino dietro la cassa del carbone”, la scrive così: “Il sottoscritto, essendosi recato nelle prime ore antimeridiane nei locali dello scantinato per eseguire l’avviamento dell’impianto termico, dichiara d’essere casualmente incorso nel rinvenimento di un quantitativo di prodotti vinicoli, situati in posizione retrostante al recipiente adibito al contenimento del combustibile”.</a:t>
            </a:r>
          </a:p>
          <a:p>
            <a:pPr algn="just" fontAlgn="base"/>
            <a:endParaRPr lang="it-IT" sz="2000">
              <a:solidFill>
                <a:srgbClr val="000000"/>
              </a:solidFill>
              <a:latin typeface="Times New Roman"/>
              <a:cs typeface="Times New Roman"/>
            </a:endParaRPr>
          </a:p>
          <a:p>
            <a:pPr algn="just" fontAlgn="base"/>
            <a:endParaRPr lang="it-IT" sz="2000">
              <a:latin typeface="Times New Roman"/>
              <a:cs typeface="Calibri" panose="020F0502020204030204"/>
            </a:endParaRPr>
          </a:p>
        </p:txBody>
      </p:sp>
    </p:spTree>
    <p:extLst>
      <p:ext uri="{BB962C8B-B14F-4D97-AF65-F5344CB8AC3E}">
        <p14:creationId xmlns:p14="http://schemas.microsoft.com/office/powerpoint/2010/main" val="77368451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a:extLst>
              <a:ext uri="{FF2B5EF4-FFF2-40B4-BE49-F238E27FC236}">
                <a16:creationId xmlns:a16="http://schemas.microsoft.com/office/drawing/2014/main" id="{F45F0C9C-9377-4AA5-A5CB-8B919332D816}"/>
              </a:ext>
            </a:extLst>
          </p:cNvPr>
          <p:cNvSpPr>
            <a:spLocks noGrp="1"/>
          </p:cNvSpPr>
          <p:nvPr>
            <p:ph type="subTitle" idx="1"/>
          </p:nvPr>
        </p:nvSpPr>
        <p:spPr>
          <a:xfrm>
            <a:off x="64626" y="216976"/>
            <a:ext cx="12106758" cy="6641024"/>
          </a:xfrm>
        </p:spPr>
        <p:txBody>
          <a:bodyPr vert="horz" lIns="91440" tIns="45720" rIns="91440" bIns="45720" rtlCol="0" anchor="t">
            <a:normAutofit fontScale="92500" lnSpcReduction="20000"/>
          </a:bodyPr>
          <a:lstStyle/>
          <a:p>
            <a:r>
              <a:rPr lang="it-IT" sz="2800" dirty="0">
                <a:latin typeface="Times New Roman"/>
                <a:cs typeface="Times New Roman"/>
              </a:rPr>
              <a:t>"Reti di istituzioni scolastiche ben organizzate, facendo ricorso ove possibile alle risorse interne, favoriscono la valorizzazione delle specificità professionali presenti nel territorio in funzione di supporto alle esigenze di rinnovamento e arricchimento dei curricoli, di iniziative progettuali, di miglioramento dell’azione educativa e dell’efficienza organizzativa del servizio scolastico"</a:t>
            </a:r>
            <a:r>
              <a:rPr lang="it-IT" dirty="0"/>
              <a:t>.</a:t>
            </a:r>
          </a:p>
          <a:p>
            <a:r>
              <a:rPr lang="it-IT" dirty="0"/>
              <a:t>O come:</a:t>
            </a:r>
          </a:p>
          <a:p>
            <a:r>
              <a:rPr lang="it-IT" sz="2800" dirty="0">
                <a:latin typeface="Times New Roman"/>
                <a:cs typeface="Times New Roman"/>
              </a:rPr>
              <a:t>"La formazione degli insegnanti contribuisce ad esempio, ad attuare significativi interventi nel campo di un orientamento che guardi alle connotazioni delle professioni, che possono trovare spazio con l’utilizzo delle quote di flessibilità praticabili dalle scuole autonome"</a:t>
            </a:r>
            <a:r>
              <a:rPr lang="it-IT" dirty="0"/>
              <a:t>.</a:t>
            </a:r>
            <a:endParaRPr lang="it-IT" dirty="0">
              <a:cs typeface="Calibri"/>
            </a:endParaRPr>
          </a:p>
          <a:p>
            <a:pPr algn="just"/>
            <a:endParaRPr lang="it-IT" sz="2000" dirty="0">
              <a:latin typeface="Times New Roman"/>
              <a:cs typeface="Times New Roman"/>
            </a:endParaRPr>
          </a:p>
          <a:p>
            <a:pPr algn="just"/>
            <a:r>
              <a:rPr lang="it-IT" sz="2000" dirty="0">
                <a:latin typeface="Times New Roman"/>
                <a:cs typeface="Times New Roman"/>
              </a:rPr>
              <a:t>Qui c’è tutto: la punteggiatura messa a caso (la virgola dopo esempio, ma non prima), gli aggettivi esornativi (”significativi interventi”), le perifrasi astruse (cosa sono mai le “connotazioni delle professioni”?), i tecnicismi inutili (”quote di flessibilità praticabili”); quelli che mancano sono i nessi sintattici: a cosa si riferisce il che di “che possono trovare spazio”, agli interventi, alle connotazioni o alle professioni? E cosa vuol dire che gli interventi (o le connotazioni, o le professioni) “possono trovare spazio con l’utilizzo”? Sarà “attraverso l’utilizzo” (vulgo: “adoperando”)? Ma cosa vuol dire, comunque? E una “quota di flessibilità”, qualsiasi cosa sia, si “pratica”?</a:t>
            </a:r>
          </a:p>
          <a:p>
            <a:pPr algn="just"/>
            <a:endParaRPr lang="it-IT" sz="2000" dirty="0">
              <a:latin typeface="Times New Roman"/>
              <a:cs typeface="Times New Roman"/>
            </a:endParaRPr>
          </a:p>
          <a:p>
            <a:pPr algn="just"/>
            <a:r>
              <a:rPr lang="it-IT" sz="2000" dirty="0">
                <a:latin typeface="Times New Roman"/>
                <a:cs typeface="Times New Roman"/>
              </a:rPr>
              <a:t> </a:t>
            </a:r>
            <a:r>
              <a:rPr lang="it-IT" sz="2000" dirty="0">
                <a:highlight>
                  <a:srgbClr val="00FF00"/>
                </a:highlight>
                <a:latin typeface="Times New Roman"/>
                <a:cs typeface="Times New Roman"/>
              </a:rPr>
              <a:t>Né burocratese né antilingua: quella della circolare del </a:t>
            </a:r>
            <a:r>
              <a:rPr lang="it-IT" sz="2000" dirty="0" err="1">
                <a:highlight>
                  <a:srgbClr val="00FF00"/>
                </a:highlight>
                <a:latin typeface="Times New Roman"/>
                <a:cs typeface="Times New Roman"/>
              </a:rPr>
              <a:t>Miur</a:t>
            </a:r>
            <a:r>
              <a:rPr lang="it-IT" sz="2000" dirty="0">
                <a:highlight>
                  <a:srgbClr val="00FF00"/>
                </a:highlight>
                <a:latin typeface="Times New Roman"/>
                <a:cs typeface="Times New Roman"/>
              </a:rPr>
              <a:t> del 27/11/2014 (</a:t>
            </a:r>
            <a:r>
              <a:rPr lang="it-IT" sz="2000" dirty="0" err="1">
                <a:highlight>
                  <a:srgbClr val="00FF00"/>
                </a:highlight>
                <a:latin typeface="Times New Roman"/>
                <a:cs typeface="Times New Roman"/>
              </a:rPr>
              <a:t>prot</a:t>
            </a:r>
            <a:r>
              <a:rPr lang="it-IT" sz="2000" dirty="0">
                <a:highlight>
                  <a:srgbClr val="00FF00"/>
                </a:highlight>
                <a:latin typeface="Times New Roman"/>
                <a:cs typeface="Times New Roman"/>
              </a:rPr>
              <a:t>. </a:t>
            </a:r>
            <a:r>
              <a:rPr lang="it-IT" sz="2000">
                <a:highlight>
                  <a:srgbClr val="00FF00"/>
                </a:highlight>
                <a:latin typeface="Times New Roman"/>
                <a:cs typeface="Times New Roman"/>
              </a:rPr>
              <a:t>0017436) è la lingua disonesta di chi non sa bene che fare, non ha le idee chiare, non vuole assumersi le responsabilità che gli competono (e che il discorso chiaro impone a chi lo pronuncia), e lascia a chi deve leggere (e soprattutto: a chi deve obbedire) il compito di decifrare, di leggere fra le righe, di stiracchiare le parole e i concetti dalla parte che vuole, anzi di interpretare le parole e i concetti come s’interpreta il Talmud, cercando d’indovinare le intenzioni di un padrone invisibile e capriccioso, che dice e non dice, che lascia agli altri il compito di riempire con qualcosa lo spazio che lui ha lasciato vuoto non per liberalità ma per inabilità a parlar chiaro, ossia a decidere, e cioè per codardia.</a:t>
            </a:r>
          </a:p>
          <a:p>
            <a:endParaRPr lang="it-IT" sz="2000" dirty="0">
              <a:latin typeface="Times New Roman"/>
              <a:cs typeface="Times New Roman"/>
            </a:endParaRPr>
          </a:p>
          <a:p>
            <a:endParaRPr lang="it-IT" dirty="0"/>
          </a:p>
          <a:p>
            <a:endParaRPr lang="it-IT" dirty="0"/>
          </a:p>
        </p:txBody>
      </p:sp>
    </p:spTree>
    <p:extLst>
      <p:ext uri="{BB962C8B-B14F-4D97-AF65-F5344CB8AC3E}">
        <p14:creationId xmlns:p14="http://schemas.microsoft.com/office/powerpoint/2010/main" val="28725711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a:extLst>
              <a:ext uri="{FF2B5EF4-FFF2-40B4-BE49-F238E27FC236}">
                <a16:creationId xmlns:a16="http://schemas.microsoft.com/office/drawing/2014/main" id="{6433B530-3623-45B0-BEC9-708AB4F27CF6}"/>
              </a:ext>
            </a:extLst>
          </p:cNvPr>
          <p:cNvSpPr>
            <a:spLocks noGrp="1"/>
          </p:cNvSpPr>
          <p:nvPr>
            <p:ph type="subTitle" idx="1"/>
          </p:nvPr>
        </p:nvSpPr>
        <p:spPr>
          <a:xfrm>
            <a:off x="1673817" y="1410346"/>
            <a:ext cx="9087171" cy="4680488"/>
          </a:xfrm>
        </p:spPr>
        <p:txBody>
          <a:bodyPr/>
          <a:lstStyle/>
          <a:p>
            <a:pPr lvl="0" algn="just"/>
            <a:r>
              <a:rPr lang="it-IT" sz="2800" dirty="0">
                <a:solidFill>
                  <a:prstClr val="black"/>
                </a:solidFill>
                <a:latin typeface="Times New Roman" panose="02020603050405020304" pitchFamily="18" charset="0"/>
                <a:cs typeface="Times New Roman" panose="02020603050405020304" pitchFamily="18" charset="0"/>
              </a:rPr>
              <a:t>È importante mantenere una </a:t>
            </a:r>
            <a:r>
              <a:rPr lang="it-IT" sz="2800" b="1" dirty="0">
                <a:solidFill>
                  <a:prstClr val="black"/>
                </a:solidFill>
                <a:latin typeface="Times New Roman" panose="02020603050405020304" pitchFamily="18" charset="0"/>
                <a:cs typeface="Times New Roman" panose="02020603050405020304" pitchFamily="18" charset="0"/>
              </a:rPr>
              <a:t>coerenza stilistica</a:t>
            </a:r>
            <a:r>
              <a:rPr lang="it-IT" sz="2800" dirty="0">
                <a:solidFill>
                  <a:prstClr val="black"/>
                </a:solidFill>
                <a:latin typeface="Times New Roman" panose="02020603050405020304" pitchFamily="18" charset="0"/>
                <a:cs typeface="Times New Roman" panose="02020603050405020304" pitchFamily="18" charset="0"/>
              </a:rPr>
              <a:t>, vale a dire la capacità di usare un </a:t>
            </a:r>
            <a:r>
              <a:rPr lang="it-IT" sz="2800" b="1" dirty="0">
                <a:solidFill>
                  <a:prstClr val="black"/>
                </a:solidFill>
                <a:latin typeface="Times New Roman" panose="02020603050405020304" pitchFamily="18" charset="0"/>
                <a:cs typeface="Times New Roman" panose="02020603050405020304" pitchFamily="18" charset="0"/>
              </a:rPr>
              <a:t>registro omogeneo </a:t>
            </a:r>
            <a:r>
              <a:rPr lang="it-IT" sz="2800" dirty="0">
                <a:solidFill>
                  <a:prstClr val="black"/>
                </a:solidFill>
                <a:latin typeface="Times New Roman" panose="02020603050405020304" pitchFamily="18" charset="0"/>
                <a:cs typeface="Times New Roman" panose="02020603050405020304" pitchFamily="18" charset="0"/>
              </a:rPr>
              <a:t>rispetto a una data </a:t>
            </a:r>
            <a:r>
              <a:rPr lang="it-IT" sz="2800" b="1" dirty="0">
                <a:solidFill>
                  <a:prstClr val="black"/>
                </a:solidFill>
                <a:latin typeface="Times New Roman" panose="02020603050405020304" pitchFamily="18" charset="0"/>
                <a:cs typeface="Times New Roman" panose="02020603050405020304" pitchFamily="18" charset="0"/>
              </a:rPr>
              <a:t>tipologia testuale</a:t>
            </a:r>
            <a:r>
              <a:rPr lang="it-IT" sz="2800" dirty="0">
                <a:solidFill>
                  <a:prstClr val="black"/>
                </a:solidFill>
                <a:latin typeface="Times New Roman" panose="02020603050405020304" pitchFamily="18" charset="0"/>
                <a:cs typeface="Times New Roman" panose="02020603050405020304" pitchFamily="18" charset="0"/>
              </a:rPr>
              <a:t>. </a:t>
            </a:r>
          </a:p>
          <a:p>
            <a:pPr lvl="0" algn="just"/>
            <a:endParaRPr lang="it-IT" sz="2800" dirty="0">
              <a:solidFill>
                <a:prstClr val="black"/>
              </a:solidFill>
              <a:latin typeface="Times New Roman" panose="02020603050405020304" pitchFamily="18" charset="0"/>
              <a:cs typeface="Times New Roman" panose="02020603050405020304" pitchFamily="18" charset="0"/>
            </a:endParaRPr>
          </a:p>
          <a:p>
            <a:pPr lvl="0" algn="just"/>
            <a:r>
              <a:rPr lang="it-IT" sz="2800" dirty="0">
                <a:solidFill>
                  <a:prstClr val="black"/>
                </a:solidFill>
                <a:latin typeface="Times New Roman" panose="02020603050405020304" pitchFamily="18" charset="0"/>
                <a:cs typeface="Times New Roman" panose="02020603050405020304" pitchFamily="18" charset="0"/>
              </a:rPr>
              <a:t>Ogni testo va  collocato nel suo contesto per essere valutato correttamente in ordine alla sua coerenza. </a:t>
            </a:r>
          </a:p>
          <a:p>
            <a:endParaRPr lang="it-IT" dirty="0"/>
          </a:p>
        </p:txBody>
      </p:sp>
      <p:sp>
        <p:nvSpPr>
          <p:cNvPr id="2" name="Rettangolo 1">
            <a:extLst>
              <a:ext uri="{FF2B5EF4-FFF2-40B4-BE49-F238E27FC236}">
                <a16:creationId xmlns:a16="http://schemas.microsoft.com/office/drawing/2014/main" id="{14DA5567-9CDA-D843-8CA2-A3C2FAF40389}"/>
              </a:ext>
            </a:extLst>
          </p:cNvPr>
          <p:cNvSpPr/>
          <p:nvPr/>
        </p:nvSpPr>
        <p:spPr>
          <a:xfrm>
            <a:off x="5977217" y="3244334"/>
            <a:ext cx="237566" cy="369332"/>
          </a:xfrm>
          <a:prstGeom prst="rect">
            <a:avLst/>
          </a:prstGeom>
        </p:spPr>
        <p:txBody>
          <a:bodyPr wrap="none">
            <a:spAutoFit/>
          </a:bodyPr>
          <a:lstStyle/>
          <a:p>
            <a:r>
              <a:rPr lang="it-IT" dirty="0">
                <a:solidFill>
                  <a:srgbClr val="000000"/>
                </a:solidFill>
                <a:latin typeface="-webkit-standard"/>
              </a:rPr>
              <a:t> </a:t>
            </a:r>
            <a:endParaRPr lang="it-IT" dirty="0"/>
          </a:p>
        </p:txBody>
      </p:sp>
      <p:sp>
        <p:nvSpPr>
          <p:cNvPr id="4" name="Rettangolo 3">
            <a:extLst>
              <a:ext uri="{FF2B5EF4-FFF2-40B4-BE49-F238E27FC236}">
                <a16:creationId xmlns:a16="http://schemas.microsoft.com/office/drawing/2014/main" id="{736AD575-47F0-1948-8567-EA74F0697E86}"/>
              </a:ext>
            </a:extLst>
          </p:cNvPr>
          <p:cNvSpPr/>
          <p:nvPr/>
        </p:nvSpPr>
        <p:spPr>
          <a:xfrm>
            <a:off x="5977217" y="3244334"/>
            <a:ext cx="237566" cy="369332"/>
          </a:xfrm>
          <a:prstGeom prst="rect">
            <a:avLst/>
          </a:prstGeom>
        </p:spPr>
        <p:txBody>
          <a:bodyPr wrap="none">
            <a:spAutoFit/>
          </a:bodyPr>
          <a:lstStyle/>
          <a:p>
            <a:r>
              <a:rPr lang="it-IT" dirty="0">
                <a:solidFill>
                  <a:srgbClr val="000000"/>
                </a:solidFill>
                <a:latin typeface="-webkit-standard"/>
              </a:rPr>
              <a:t> </a:t>
            </a:r>
            <a:endParaRPr lang="it-IT" dirty="0"/>
          </a:p>
        </p:txBody>
      </p:sp>
    </p:spTree>
    <p:extLst>
      <p:ext uri="{BB962C8B-B14F-4D97-AF65-F5344CB8AC3E}">
        <p14:creationId xmlns:p14="http://schemas.microsoft.com/office/powerpoint/2010/main" val="121204341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E7C1794-D43C-412F-8BA4-78812B88F0AE}"/>
              </a:ext>
            </a:extLst>
          </p:cNvPr>
          <p:cNvSpPr>
            <a:spLocks noGrp="1"/>
          </p:cNvSpPr>
          <p:nvPr>
            <p:ph type="ctrTitle"/>
          </p:nvPr>
        </p:nvSpPr>
        <p:spPr>
          <a:xfrm>
            <a:off x="1560163" y="-1574343"/>
            <a:ext cx="9144000" cy="2387600"/>
          </a:xfrm>
        </p:spPr>
        <p:txBody>
          <a:bodyPr/>
          <a:lstStyle/>
          <a:p>
            <a:r>
              <a:rPr lang="it-IT" sz="4400" dirty="0">
                <a:solidFill>
                  <a:prstClr val="black"/>
                </a:solidFill>
              </a:rPr>
              <a:t>REGISTRI</a:t>
            </a:r>
            <a:endParaRPr lang="it-IT" dirty="0"/>
          </a:p>
        </p:txBody>
      </p:sp>
      <p:sp>
        <p:nvSpPr>
          <p:cNvPr id="3" name="Sottotitolo 2">
            <a:extLst>
              <a:ext uri="{FF2B5EF4-FFF2-40B4-BE49-F238E27FC236}">
                <a16:creationId xmlns:a16="http://schemas.microsoft.com/office/drawing/2014/main" id="{DA035ABF-3AB6-4DE1-8094-BC19D689E8E8}"/>
              </a:ext>
            </a:extLst>
          </p:cNvPr>
          <p:cNvSpPr>
            <a:spLocks noGrp="1"/>
          </p:cNvSpPr>
          <p:nvPr>
            <p:ph type="subTitle" idx="1"/>
          </p:nvPr>
        </p:nvSpPr>
        <p:spPr>
          <a:xfrm>
            <a:off x="511444" y="1131375"/>
            <a:ext cx="11267268" cy="4726983"/>
          </a:xfrm>
        </p:spPr>
        <p:txBody>
          <a:bodyPr/>
          <a:lstStyle/>
          <a:p>
            <a:endParaRPr lang="it-IT" dirty="0"/>
          </a:p>
        </p:txBody>
      </p:sp>
      <p:pic>
        <p:nvPicPr>
          <p:cNvPr id="4" name="Segnaposto contenuto 3">
            <a:extLst>
              <a:ext uri="{FF2B5EF4-FFF2-40B4-BE49-F238E27FC236}">
                <a16:creationId xmlns:a16="http://schemas.microsoft.com/office/drawing/2014/main" id="{32078492-8E1B-3946-A48D-96CF9F65216F}"/>
              </a:ext>
            </a:extLst>
          </p:cNvPr>
          <p:cNvPicPr>
            <a:picLocks noGrp="1" noChangeAspect="1"/>
          </p:cNvPicPr>
          <p:nvPr/>
        </p:nvPicPr>
        <p:blipFill>
          <a:blip r:embed="rId2">
            <a:extLst>
              <a:ext uri="{28A0092B-C50C-407E-A947-70E740481C1C}">
                <a14:useLocalDpi xmlns:a14="http://schemas.microsoft.com/office/drawing/2010/main" val="0"/>
              </a:ext>
            </a:extLst>
          </a:blip>
          <a:stretch>
            <a:fillRect/>
          </a:stretch>
        </p:blipFill>
        <p:spPr>
          <a:xfrm>
            <a:off x="2787650" y="1612900"/>
            <a:ext cx="6616700" cy="3632200"/>
          </a:xfrm>
          <a:prstGeom prst="rect">
            <a:avLst/>
          </a:prstGeom>
        </p:spPr>
      </p:pic>
    </p:spTree>
    <p:extLst>
      <p:ext uri="{BB962C8B-B14F-4D97-AF65-F5344CB8AC3E}">
        <p14:creationId xmlns:p14="http://schemas.microsoft.com/office/powerpoint/2010/main" val="147541574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8160C93-DB3C-47D5-AA78-5F52CB55F3F6}"/>
              </a:ext>
            </a:extLst>
          </p:cNvPr>
          <p:cNvSpPr>
            <a:spLocks noGrp="1"/>
          </p:cNvSpPr>
          <p:nvPr>
            <p:ph type="ctrTitle"/>
          </p:nvPr>
        </p:nvSpPr>
        <p:spPr>
          <a:xfrm>
            <a:off x="1020418" y="-227084"/>
            <a:ext cx="9700591" cy="1645067"/>
          </a:xfrm>
        </p:spPr>
        <p:txBody>
          <a:bodyPr>
            <a:normAutofit/>
          </a:bodyPr>
          <a:lstStyle/>
          <a:p>
            <a:pPr marL="228600" lvl="0" indent="-228600">
              <a:spcBef>
                <a:spcPts val="1000"/>
              </a:spcBef>
            </a:pPr>
            <a:r>
              <a:rPr lang="it-IT" sz="2800" dirty="0">
                <a:solidFill>
                  <a:prstClr val="black"/>
                </a:solidFill>
                <a:latin typeface="Calibri" panose="020F0502020204030204"/>
                <a:ea typeface="+mn-ea"/>
                <a:cs typeface="+mn-cs"/>
              </a:rPr>
              <a:t>Architettura dell’italiano: schema di Berruto</a:t>
            </a:r>
            <a:br>
              <a:rPr lang="it-IT" sz="2800" dirty="0">
                <a:solidFill>
                  <a:prstClr val="black"/>
                </a:solidFill>
                <a:latin typeface="Calibri" panose="020F0502020204030204"/>
                <a:ea typeface="+mn-ea"/>
                <a:cs typeface="+mn-cs"/>
              </a:rPr>
            </a:br>
            <a:endParaRPr lang="it-IT" dirty="0"/>
          </a:p>
        </p:txBody>
      </p:sp>
      <p:sp>
        <p:nvSpPr>
          <p:cNvPr id="3" name="Sottotitolo 2">
            <a:extLst>
              <a:ext uri="{FF2B5EF4-FFF2-40B4-BE49-F238E27FC236}">
                <a16:creationId xmlns:a16="http://schemas.microsoft.com/office/drawing/2014/main" id="{9F9C0891-0631-45D4-AE0A-2934A17F4AAA}"/>
              </a:ext>
            </a:extLst>
          </p:cNvPr>
          <p:cNvSpPr>
            <a:spLocks noGrp="1"/>
          </p:cNvSpPr>
          <p:nvPr>
            <p:ph type="subTitle" idx="1"/>
          </p:nvPr>
        </p:nvSpPr>
        <p:spPr>
          <a:xfrm>
            <a:off x="808383" y="980661"/>
            <a:ext cx="10681252" cy="5049078"/>
          </a:xfrm>
        </p:spPr>
        <p:txBody>
          <a:bodyPr/>
          <a:lstStyle/>
          <a:p>
            <a:endParaRPr lang="it-IT" dirty="0"/>
          </a:p>
        </p:txBody>
      </p:sp>
      <p:pic>
        <p:nvPicPr>
          <p:cNvPr id="5" name="Immagine 4">
            <a:extLst>
              <a:ext uri="{FF2B5EF4-FFF2-40B4-BE49-F238E27FC236}">
                <a16:creationId xmlns:a16="http://schemas.microsoft.com/office/drawing/2014/main" id="{A1D85D9D-9682-4843-98D5-7CDE8013B335}"/>
              </a:ext>
            </a:extLst>
          </p:cNvPr>
          <p:cNvPicPr>
            <a:picLocks noChangeAspect="1"/>
          </p:cNvPicPr>
          <p:nvPr/>
        </p:nvPicPr>
        <p:blipFill rotWithShape="1">
          <a:blip r:embed="rId2">
            <a:extLst>
              <a:ext uri="{28A0092B-C50C-407E-A947-70E740481C1C}">
                <a14:useLocalDpi xmlns:a14="http://schemas.microsoft.com/office/drawing/2010/main" val="0"/>
              </a:ext>
            </a:extLst>
          </a:blip>
          <a:srcRect l="3710" t="5483" r="5876" b="22464"/>
          <a:stretch/>
        </p:blipFill>
        <p:spPr>
          <a:xfrm>
            <a:off x="808383" y="706507"/>
            <a:ext cx="10681252" cy="6034708"/>
          </a:xfrm>
          <a:prstGeom prst="rect">
            <a:avLst/>
          </a:prstGeom>
        </p:spPr>
      </p:pic>
    </p:spTree>
    <p:extLst>
      <p:ext uri="{BB962C8B-B14F-4D97-AF65-F5344CB8AC3E}">
        <p14:creationId xmlns:p14="http://schemas.microsoft.com/office/powerpoint/2010/main" val="403544068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a:extLst>
              <a:ext uri="{FF2B5EF4-FFF2-40B4-BE49-F238E27FC236}">
                <a16:creationId xmlns:a16="http://schemas.microsoft.com/office/drawing/2014/main" id="{05211FBD-FA07-4345-B467-F4DDA89F8ADE}"/>
              </a:ext>
            </a:extLst>
          </p:cNvPr>
          <p:cNvSpPr>
            <a:spLocks noGrp="1"/>
          </p:cNvSpPr>
          <p:nvPr>
            <p:ph type="subTitle" idx="1"/>
          </p:nvPr>
        </p:nvSpPr>
        <p:spPr/>
        <p:txBody>
          <a:bodyPr/>
          <a:lstStyle/>
          <a:p>
            <a:endParaRPr lang="it-IT" dirty="0"/>
          </a:p>
        </p:txBody>
      </p:sp>
      <p:sp>
        <p:nvSpPr>
          <p:cNvPr id="5" name="Titolo 4">
            <a:extLst>
              <a:ext uri="{FF2B5EF4-FFF2-40B4-BE49-F238E27FC236}">
                <a16:creationId xmlns:a16="http://schemas.microsoft.com/office/drawing/2014/main" id="{AB655661-45B7-4AB7-8174-F2C6E204BF08}"/>
              </a:ext>
            </a:extLst>
          </p:cNvPr>
          <p:cNvSpPr>
            <a:spLocks noGrp="1"/>
          </p:cNvSpPr>
          <p:nvPr>
            <p:ph type="ctrTitle"/>
          </p:nvPr>
        </p:nvSpPr>
        <p:spPr>
          <a:xfrm>
            <a:off x="1524000" y="-750784"/>
            <a:ext cx="10906539" cy="1501567"/>
          </a:xfrm>
        </p:spPr>
        <p:txBody>
          <a:bodyPr>
            <a:normAutofit/>
          </a:bodyPr>
          <a:lstStyle/>
          <a:p>
            <a:r>
              <a:rPr lang="it-IT" sz="4000" dirty="0">
                <a:latin typeface="Times New Roman" panose="02020603050405020304" pitchFamily="18" charset="0"/>
                <a:cs typeface="Times New Roman" panose="02020603050405020304" pitchFamily="18" charset="0"/>
              </a:rPr>
              <a:t>Architettura dell’italiano: schema di Antonelli</a:t>
            </a:r>
          </a:p>
        </p:txBody>
      </p:sp>
      <p:pic>
        <p:nvPicPr>
          <p:cNvPr id="7" name="Immagine 6">
            <a:extLst>
              <a:ext uri="{FF2B5EF4-FFF2-40B4-BE49-F238E27FC236}">
                <a16:creationId xmlns:a16="http://schemas.microsoft.com/office/drawing/2014/main" id="{91898C8F-B506-4C13-A93C-9804B3E25549}"/>
              </a:ext>
            </a:extLst>
          </p:cNvPr>
          <p:cNvPicPr>
            <a:picLocks noChangeAspect="1"/>
          </p:cNvPicPr>
          <p:nvPr/>
        </p:nvPicPr>
        <p:blipFill rotWithShape="1">
          <a:blip r:embed="rId2">
            <a:extLst>
              <a:ext uri="{28A0092B-C50C-407E-A947-70E740481C1C}">
                <a14:useLocalDpi xmlns:a14="http://schemas.microsoft.com/office/drawing/2010/main" val="0"/>
              </a:ext>
            </a:extLst>
          </a:blip>
          <a:srcRect l="-4054" t="5964" r="4054" b="55126"/>
          <a:stretch/>
        </p:blipFill>
        <p:spPr>
          <a:xfrm>
            <a:off x="1026942" y="1221356"/>
            <a:ext cx="10564836" cy="5636643"/>
          </a:xfrm>
          <a:prstGeom prst="rect">
            <a:avLst/>
          </a:prstGeom>
        </p:spPr>
      </p:pic>
    </p:spTree>
    <p:extLst>
      <p:ext uri="{BB962C8B-B14F-4D97-AF65-F5344CB8AC3E}">
        <p14:creationId xmlns:p14="http://schemas.microsoft.com/office/powerpoint/2010/main" val="8864944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8C00F933-0C63-45A2-ABF1-FCC3D804AEEB}"/>
              </a:ext>
            </a:extLst>
          </p:cNvPr>
          <p:cNvSpPr>
            <a:spLocks noGrp="1"/>
          </p:cNvSpPr>
          <p:nvPr>
            <p:ph idx="1"/>
          </p:nvPr>
        </p:nvSpPr>
        <p:spPr>
          <a:xfrm>
            <a:off x="821410" y="557939"/>
            <a:ext cx="10532390" cy="5619024"/>
          </a:xfrm>
        </p:spPr>
        <p:txBody>
          <a:bodyPr>
            <a:normAutofit fontScale="92500"/>
          </a:bodyPr>
          <a:lstStyle/>
          <a:p>
            <a:pPr marL="0" lvl="0" indent="0" algn="just">
              <a:lnSpc>
                <a:spcPct val="100000"/>
              </a:lnSpc>
              <a:spcBef>
                <a:spcPts val="0"/>
              </a:spcBef>
              <a:buNone/>
            </a:pPr>
            <a:r>
              <a:rPr lang="it-IT" sz="3400" dirty="0">
                <a:solidFill>
                  <a:prstClr val="black"/>
                </a:solidFill>
              </a:rPr>
              <a:t>Uno dei maggiori difetti dell’insegnamento scolastico tradizionale è la censura a prescindere dal contesto:</a:t>
            </a:r>
          </a:p>
          <a:p>
            <a:pPr marL="0" lvl="0" indent="0" algn="just">
              <a:lnSpc>
                <a:spcPct val="100000"/>
              </a:lnSpc>
              <a:spcBef>
                <a:spcPts val="0"/>
              </a:spcBef>
              <a:buNone/>
            </a:pPr>
            <a:r>
              <a:rPr lang="it-IT" sz="3400" i="1" dirty="0">
                <a:solidFill>
                  <a:prstClr val="black"/>
                </a:solidFill>
              </a:rPr>
              <a:t>egli</a:t>
            </a:r>
            <a:r>
              <a:rPr lang="it-IT" sz="3400" dirty="0">
                <a:solidFill>
                  <a:prstClr val="black"/>
                </a:solidFill>
              </a:rPr>
              <a:t> al posto di </a:t>
            </a:r>
            <a:r>
              <a:rPr lang="it-IT" sz="3400" i="1" dirty="0">
                <a:solidFill>
                  <a:prstClr val="black"/>
                </a:solidFill>
              </a:rPr>
              <a:t>lui</a:t>
            </a:r>
            <a:r>
              <a:rPr lang="it-IT" sz="3400" dirty="0">
                <a:solidFill>
                  <a:prstClr val="black"/>
                </a:solidFill>
              </a:rPr>
              <a:t>, </a:t>
            </a:r>
            <a:r>
              <a:rPr lang="it-IT" sz="3400" i="1" dirty="0">
                <a:solidFill>
                  <a:prstClr val="black"/>
                </a:solidFill>
              </a:rPr>
              <a:t>ma però, recarsi, inquietarsi, effettuare </a:t>
            </a:r>
          </a:p>
          <a:p>
            <a:pPr marL="0" lvl="0" indent="0" algn="just">
              <a:lnSpc>
                <a:spcPct val="100000"/>
              </a:lnSpc>
              <a:spcBef>
                <a:spcPts val="0"/>
              </a:spcBef>
              <a:buNone/>
            </a:pPr>
            <a:r>
              <a:rPr lang="it-IT" sz="3400" dirty="0">
                <a:solidFill>
                  <a:prstClr val="black"/>
                </a:solidFill>
              </a:rPr>
              <a:t>Questo suggerisce l’idea che esista una «</a:t>
            </a:r>
            <a:r>
              <a:rPr lang="it-IT" sz="3400" b="1" dirty="0">
                <a:solidFill>
                  <a:prstClr val="black"/>
                </a:solidFill>
              </a:rPr>
              <a:t>doppia verità linguistica</a:t>
            </a:r>
            <a:r>
              <a:rPr lang="it-IT" sz="3400" dirty="0">
                <a:solidFill>
                  <a:prstClr val="black"/>
                </a:solidFill>
              </a:rPr>
              <a:t>» (la forma corretta è </a:t>
            </a:r>
            <a:r>
              <a:rPr lang="it-IT" sz="3400" i="1" dirty="0">
                <a:solidFill>
                  <a:prstClr val="black"/>
                </a:solidFill>
              </a:rPr>
              <a:t>egli </a:t>
            </a:r>
            <a:r>
              <a:rPr lang="it-IT" sz="3400" dirty="0">
                <a:solidFill>
                  <a:prstClr val="black"/>
                </a:solidFill>
              </a:rPr>
              <a:t>ma si dice </a:t>
            </a:r>
            <a:r>
              <a:rPr lang="it-IT" sz="3400" i="1" dirty="0">
                <a:solidFill>
                  <a:prstClr val="black"/>
                </a:solidFill>
              </a:rPr>
              <a:t>lui</a:t>
            </a:r>
            <a:r>
              <a:rPr lang="it-IT" sz="3400" dirty="0">
                <a:solidFill>
                  <a:prstClr val="black"/>
                </a:solidFill>
              </a:rPr>
              <a:t>), che alimenta</a:t>
            </a:r>
          </a:p>
          <a:p>
            <a:pPr marL="0" lvl="0" indent="0">
              <a:lnSpc>
                <a:spcPct val="100000"/>
              </a:lnSpc>
              <a:spcBef>
                <a:spcPts val="0"/>
              </a:spcBef>
              <a:buNone/>
            </a:pPr>
            <a:r>
              <a:rPr lang="it-IT" sz="3400" dirty="0">
                <a:solidFill>
                  <a:prstClr val="black"/>
                </a:solidFill>
              </a:rPr>
              <a:t>negli studenti l’atteggiamento di rinuncia (la grammatica serve</a:t>
            </a:r>
          </a:p>
          <a:p>
            <a:pPr marL="0" lvl="0" indent="0" algn="just">
              <a:lnSpc>
                <a:spcPct val="100000"/>
              </a:lnSpc>
              <a:spcBef>
                <a:spcPts val="0"/>
              </a:spcBef>
              <a:buNone/>
            </a:pPr>
            <a:r>
              <a:rPr lang="it-IT" sz="3400" dirty="0">
                <a:solidFill>
                  <a:prstClr val="black"/>
                </a:solidFill>
              </a:rPr>
              <a:t>solo a scuola).</a:t>
            </a:r>
          </a:p>
          <a:p>
            <a:pPr marL="0" lvl="0" indent="0" algn="just">
              <a:lnSpc>
                <a:spcPct val="100000"/>
              </a:lnSpc>
              <a:spcBef>
                <a:spcPts val="0"/>
              </a:spcBef>
              <a:buNone/>
            </a:pPr>
            <a:r>
              <a:rPr lang="it-IT" sz="3400" dirty="0">
                <a:solidFill>
                  <a:prstClr val="black"/>
                </a:solidFill>
              </a:rPr>
              <a:t> L’obiettivo di un insegnante dovrebbe essere quello di addestrare i ragazzi alla stratificazione della lingua, ai suoi registri. Sostituire ai concetti di giusto/sbagliato quelli di </a:t>
            </a:r>
            <a:r>
              <a:rPr lang="it-IT" sz="3400" b="1" dirty="0">
                <a:solidFill>
                  <a:prstClr val="black"/>
                </a:solidFill>
              </a:rPr>
              <a:t>adeguato/non adeguato</a:t>
            </a:r>
            <a:r>
              <a:rPr lang="it-IT" sz="3400" dirty="0">
                <a:solidFill>
                  <a:prstClr val="black"/>
                </a:solidFill>
              </a:rPr>
              <a:t>.  </a:t>
            </a:r>
          </a:p>
          <a:p>
            <a:pPr marL="0" lvl="0" indent="0">
              <a:lnSpc>
                <a:spcPct val="100000"/>
              </a:lnSpc>
              <a:spcBef>
                <a:spcPts val="0"/>
              </a:spcBef>
              <a:buNone/>
            </a:pPr>
            <a:endParaRPr lang="it-IT" sz="3400" dirty="0">
              <a:solidFill>
                <a:prstClr val="black"/>
              </a:solidFill>
            </a:endParaRPr>
          </a:p>
          <a:p>
            <a:pPr marL="0" lvl="0" indent="0">
              <a:lnSpc>
                <a:spcPct val="100000"/>
              </a:lnSpc>
              <a:spcBef>
                <a:spcPts val="0"/>
              </a:spcBef>
              <a:buNone/>
            </a:pPr>
            <a:endParaRPr lang="it-IT" sz="3400" dirty="0">
              <a:solidFill>
                <a:prstClr val="black"/>
              </a:solidFill>
            </a:endParaRPr>
          </a:p>
          <a:p>
            <a:endParaRPr lang="it-IT" dirty="0"/>
          </a:p>
        </p:txBody>
      </p:sp>
    </p:spTree>
    <p:extLst>
      <p:ext uri="{BB962C8B-B14F-4D97-AF65-F5344CB8AC3E}">
        <p14:creationId xmlns:p14="http://schemas.microsoft.com/office/powerpoint/2010/main" val="279966708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D63E362-8C7A-4A5C-8F1C-6C099C2BE1B3}"/>
              </a:ext>
            </a:extLst>
          </p:cNvPr>
          <p:cNvSpPr>
            <a:spLocks noGrp="1"/>
          </p:cNvSpPr>
          <p:nvPr>
            <p:ph type="ctrTitle"/>
          </p:nvPr>
        </p:nvSpPr>
        <p:spPr>
          <a:xfrm>
            <a:off x="263470" y="-1832272"/>
            <a:ext cx="10668000" cy="3893547"/>
          </a:xfrm>
        </p:spPr>
        <p:txBody>
          <a:bodyPr/>
          <a:lstStyle/>
          <a:p>
            <a:pPr algn="just"/>
            <a:r>
              <a:rPr lang="it-IT" sz="3400" dirty="0">
                <a:solidFill>
                  <a:prstClr val="black"/>
                </a:solidFill>
                <a:latin typeface="Calibri" panose="020F0502020204030204"/>
                <a:ea typeface="+mn-ea"/>
                <a:cs typeface="+mn-cs"/>
              </a:rPr>
              <a:t>1) Non basta conoscere la grammatica, serve saper produrre testi adatti ai diversi </a:t>
            </a:r>
            <a:r>
              <a:rPr lang="it-IT" sz="3400" b="1" dirty="0">
                <a:solidFill>
                  <a:prstClr val="black"/>
                </a:solidFill>
                <a:latin typeface="Calibri" panose="020F0502020204030204"/>
                <a:ea typeface="+mn-ea"/>
                <a:cs typeface="+mn-cs"/>
              </a:rPr>
              <a:t>contesti comunicativi </a:t>
            </a:r>
            <a:r>
              <a:rPr lang="it-IT" sz="3400" dirty="0">
                <a:solidFill>
                  <a:prstClr val="black"/>
                </a:solidFill>
                <a:latin typeface="Calibri" panose="020F0502020204030204"/>
                <a:ea typeface="+mn-ea"/>
                <a:cs typeface="+mn-cs"/>
              </a:rPr>
              <a:t>(scritti, parlati, digitati</a:t>
            </a:r>
            <a:endParaRPr lang="it-IT" dirty="0"/>
          </a:p>
        </p:txBody>
      </p:sp>
      <p:sp>
        <p:nvSpPr>
          <p:cNvPr id="3" name="Sottotitolo 2">
            <a:extLst>
              <a:ext uri="{FF2B5EF4-FFF2-40B4-BE49-F238E27FC236}">
                <a16:creationId xmlns:a16="http://schemas.microsoft.com/office/drawing/2014/main" id="{1137B8BC-6097-4ACA-B1DB-04A2E4F9E604}"/>
              </a:ext>
            </a:extLst>
          </p:cNvPr>
          <p:cNvSpPr>
            <a:spLocks noGrp="1"/>
          </p:cNvSpPr>
          <p:nvPr>
            <p:ph type="subTitle" idx="1"/>
          </p:nvPr>
        </p:nvSpPr>
        <p:spPr>
          <a:xfrm>
            <a:off x="263470" y="2284681"/>
            <a:ext cx="11716719" cy="3232715"/>
          </a:xfrm>
        </p:spPr>
        <p:txBody>
          <a:bodyPr>
            <a:normAutofit fontScale="92500" lnSpcReduction="20000"/>
          </a:bodyPr>
          <a:lstStyle/>
          <a:p>
            <a:pPr lvl="0" algn="just">
              <a:lnSpc>
                <a:spcPct val="100000"/>
              </a:lnSpc>
              <a:spcBef>
                <a:spcPts val="0"/>
              </a:spcBef>
            </a:pPr>
            <a:r>
              <a:rPr lang="it-IT" sz="3400" dirty="0">
                <a:solidFill>
                  <a:prstClr val="black"/>
                </a:solidFill>
              </a:rPr>
              <a:t>2) La </a:t>
            </a:r>
            <a:r>
              <a:rPr lang="it-IT" sz="3400" b="1" dirty="0">
                <a:solidFill>
                  <a:prstClr val="black"/>
                </a:solidFill>
              </a:rPr>
              <a:t>norma cambia </a:t>
            </a:r>
            <a:r>
              <a:rPr lang="it-IT" sz="3400" dirty="0">
                <a:solidFill>
                  <a:prstClr val="black"/>
                </a:solidFill>
              </a:rPr>
              <a:t>nel tempo ed è l’uso che la fa cambiare:</a:t>
            </a:r>
          </a:p>
          <a:p>
            <a:pPr lvl="0" algn="just">
              <a:lnSpc>
                <a:spcPct val="100000"/>
              </a:lnSpc>
              <a:spcBef>
                <a:spcPts val="0"/>
              </a:spcBef>
            </a:pPr>
            <a:r>
              <a:rPr lang="it-IT" sz="3400" dirty="0">
                <a:solidFill>
                  <a:prstClr val="black"/>
                </a:solidFill>
              </a:rPr>
              <a:t>   </a:t>
            </a:r>
            <a:r>
              <a:rPr lang="it-IT" sz="3400" i="1" dirty="0">
                <a:solidFill>
                  <a:prstClr val="black"/>
                </a:solidFill>
              </a:rPr>
              <a:t>io aveva/ io avevo</a:t>
            </a:r>
          </a:p>
          <a:p>
            <a:pPr lvl="0" algn="just">
              <a:lnSpc>
                <a:spcPct val="100000"/>
              </a:lnSpc>
              <a:spcBef>
                <a:spcPts val="0"/>
              </a:spcBef>
            </a:pPr>
            <a:r>
              <a:rPr lang="it-IT" sz="3400" i="1" dirty="0">
                <a:solidFill>
                  <a:prstClr val="black"/>
                </a:solidFill>
              </a:rPr>
              <a:t>   </a:t>
            </a:r>
            <a:r>
              <a:rPr lang="it-IT" sz="3400" dirty="0">
                <a:solidFill>
                  <a:prstClr val="black"/>
                </a:solidFill>
              </a:rPr>
              <a:t>il congiuntivo </a:t>
            </a:r>
            <a:r>
              <a:rPr lang="it-IT" sz="3400" i="1" dirty="0">
                <a:solidFill>
                  <a:prstClr val="black"/>
                </a:solidFill>
              </a:rPr>
              <a:t>abbi </a:t>
            </a:r>
          </a:p>
          <a:p>
            <a:pPr lvl="0" algn="just">
              <a:lnSpc>
                <a:spcPct val="100000"/>
              </a:lnSpc>
              <a:spcBef>
                <a:spcPts val="0"/>
              </a:spcBef>
            </a:pPr>
            <a:r>
              <a:rPr lang="it-IT" sz="3400" i="1" dirty="0">
                <a:solidFill>
                  <a:prstClr val="black"/>
                </a:solidFill>
              </a:rPr>
              <a:t>  </a:t>
            </a:r>
            <a:r>
              <a:rPr lang="it-IT" sz="3400" dirty="0">
                <a:solidFill>
                  <a:prstClr val="black"/>
                </a:solidFill>
              </a:rPr>
              <a:t>francesismi come </a:t>
            </a:r>
            <a:r>
              <a:rPr lang="it-IT" sz="3400" i="1" dirty="0">
                <a:solidFill>
                  <a:prstClr val="black"/>
                </a:solidFill>
              </a:rPr>
              <a:t>doppiaggio e sabotaggio</a:t>
            </a:r>
          </a:p>
          <a:p>
            <a:pPr lvl="0" algn="just">
              <a:lnSpc>
                <a:spcPct val="100000"/>
              </a:lnSpc>
              <a:spcBef>
                <a:spcPts val="0"/>
              </a:spcBef>
            </a:pPr>
            <a:endParaRPr lang="it-IT" sz="3400" dirty="0">
              <a:solidFill>
                <a:prstClr val="black"/>
              </a:solidFill>
            </a:endParaRPr>
          </a:p>
          <a:p>
            <a:pPr lvl="0" algn="l">
              <a:lnSpc>
                <a:spcPct val="100000"/>
              </a:lnSpc>
              <a:spcBef>
                <a:spcPts val="0"/>
              </a:spcBef>
            </a:pPr>
            <a:r>
              <a:rPr lang="it-IT" sz="3200" dirty="0">
                <a:solidFill>
                  <a:prstClr val="black"/>
                </a:solidFill>
              </a:rPr>
              <a:t>Da quando l’italiano è una lingua anche parlata (1861) il suo cambiamento è più rapido. La sua diffusione a tutti i livelli della popolazione ha causato un progressivo avvicinamento tra parlato e scritto. </a:t>
            </a:r>
            <a:endParaRPr lang="it-IT" sz="3200" i="1" dirty="0">
              <a:solidFill>
                <a:prstClr val="black"/>
              </a:solidFill>
            </a:endParaRPr>
          </a:p>
          <a:p>
            <a:endParaRPr lang="it-IT" dirty="0"/>
          </a:p>
        </p:txBody>
      </p:sp>
    </p:spTree>
    <p:extLst>
      <p:ext uri="{BB962C8B-B14F-4D97-AF65-F5344CB8AC3E}">
        <p14:creationId xmlns:p14="http://schemas.microsoft.com/office/powerpoint/2010/main" val="13805588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a:extLst>
              <a:ext uri="{FF2B5EF4-FFF2-40B4-BE49-F238E27FC236}">
                <a16:creationId xmlns:a16="http://schemas.microsoft.com/office/drawing/2014/main" id="{18D0EF81-4509-4CF5-AFB1-18B209A3C2C8}"/>
              </a:ext>
            </a:extLst>
          </p:cNvPr>
          <p:cNvSpPr>
            <a:spLocks noGrp="1"/>
          </p:cNvSpPr>
          <p:nvPr>
            <p:ph type="subTitle" idx="1"/>
          </p:nvPr>
        </p:nvSpPr>
        <p:spPr>
          <a:xfrm>
            <a:off x="402956" y="449451"/>
            <a:ext cx="11360258" cy="5222929"/>
          </a:xfrm>
        </p:spPr>
        <p:txBody>
          <a:bodyPr/>
          <a:lstStyle/>
          <a:p>
            <a:pPr lvl="0" algn="just">
              <a:lnSpc>
                <a:spcPct val="100000"/>
              </a:lnSpc>
              <a:spcBef>
                <a:spcPts val="0"/>
              </a:spcBef>
            </a:pPr>
            <a:r>
              <a:rPr lang="it-IT" sz="3400" b="1" dirty="0">
                <a:solidFill>
                  <a:prstClr val="black"/>
                </a:solidFill>
                <a:latin typeface="Times New Roman" panose="02020603050405020304" pitchFamily="18" charset="0"/>
                <a:cs typeface="Times New Roman" panose="02020603050405020304" pitchFamily="18" charset="0"/>
              </a:rPr>
              <a:t>Italiano dell’uso medio </a:t>
            </a:r>
            <a:r>
              <a:rPr lang="it-IT" sz="3400" dirty="0">
                <a:solidFill>
                  <a:prstClr val="black"/>
                </a:solidFill>
                <a:latin typeface="Times New Roman" panose="02020603050405020304" pitchFamily="18" charset="0"/>
                <a:cs typeface="Times New Roman" panose="02020603050405020304" pitchFamily="18" charset="0"/>
              </a:rPr>
              <a:t>o </a:t>
            </a:r>
            <a:r>
              <a:rPr lang="it-IT" sz="3400" dirty="0" err="1">
                <a:solidFill>
                  <a:prstClr val="black"/>
                </a:solidFill>
                <a:latin typeface="Times New Roman" panose="02020603050405020304" pitchFamily="18" charset="0"/>
                <a:cs typeface="Times New Roman" panose="02020603050405020304" pitchFamily="18" charset="0"/>
              </a:rPr>
              <a:t>neostandard</a:t>
            </a:r>
            <a:r>
              <a:rPr lang="it-IT" sz="3400" dirty="0">
                <a:solidFill>
                  <a:prstClr val="black"/>
                </a:solidFill>
                <a:latin typeface="Times New Roman" panose="02020603050405020304" pitchFamily="18" charset="0"/>
                <a:cs typeface="Times New Roman" panose="02020603050405020304" pitchFamily="18" charset="0"/>
              </a:rPr>
              <a:t>:</a:t>
            </a:r>
          </a:p>
          <a:p>
            <a:pPr lvl="0" algn="just">
              <a:lnSpc>
                <a:spcPct val="100000"/>
              </a:lnSpc>
              <a:spcBef>
                <a:spcPts val="0"/>
              </a:spcBef>
            </a:pPr>
            <a:endParaRPr lang="it-IT" sz="3400" dirty="0">
              <a:solidFill>
                <a:prstClr val="black"/>
              </a:solidFill>
              <a:latin typeface="Times New Roman" panose="02020603050405020304" pitchFamily="18" charset="0"/>
              <a:cs typeface="Times New Roman" panose="02020603050405020304" pitchFamily="18" charset="0"/>
            </a:endParaRPr>
          </a:p>
          <a:p>
            <a:pPr marL="514350" lvl="0" indent="-514350" algn="just">
              <a:lnSpc>
                <a:spcPct val="100000"/>
              </a:lnSpc>
              <a:spcBef>
                <a:spcPts val="0"/>
              </a:spcBef>
              <a:buFontTx/>
              <a:buAutoNum type="arabicParenR"/>
            </a:pPr>
            <a:r>
              <a:rPr lang="it-IT" sz="3400" dirty="0">
                <a:solidFill>
                  <a:prstClr val="black"/>
                </a:solidFill>
                <a:latin typeface="Times New Roman" panose="02020603050405020304" pitchFamily="18" charset="0"/>
                <a:cs typeface="Times New Roman" panose="02020603050405020304" pitchFamily="18" charset="0"/>
              </a:rPr>
              <a:t> </a:t>
            </a:r>
            <a:r>
              <a:rPr lang="it-IT" sz="3400" i="1" dirty="0">
                <a:solidFill>
                  <a:prstClr val="black"/>
                </a:solidFill>
                <a:latin typeface="Times New Roman" panose="02020603050405020304" pitchFamily="18" charset="0"/>
                <a:cs typeface="Times New Roman" panose="02020603050405020304" pitchFamily="18" charset="0"/>
              </a:rPr>
              <a:t>lui</a:t>
            </a:r>
            <a:r>
              <a:rPr lang="it-IT" sz="3400" dirty="0">
                <a:solidFill>
                  <a:prstClr val="black"/>
                </a:solidFill>
                <a:latin typeface="Times New Roman" panose="02020603050405020304" pitchFamily="18" charset="0"/>
                <a:cs typeface="Times New Roman" panose="02020603050405020304" pitchFamily="18" charset="0"/>
              </a:rPr>
              <a:t>, </a:t>
            </a:r>
            <a:r>
              <a:rPr lang="it-IT" sz="3400" i="1" dirty="0">
                <a:solidFill>
                  <a:prstClr val="black"/>
                </a:solidFill>
                <a:latin typeface="Times New Roman" panose="02020603050405020304" pitchFamily="18" charset="0"/>
                <a:cs typeface="Times New Roman" panose="02020603050405020304" pitchFamily="18" charset="0"/>
              </a:rPr>
              <a:t>lei</a:t>
            </a:r>
            <a:r>
              <a:rPr lang="it-IT" sz="3400" dirty="0">
                <a:solidFill>
                  <a:prstClr val="black"/>
                </a:solidFill>
                <a:latin typeface="Times New Roman" panose="02020603050405020304" pitchFamily="18" charset="0"/>
                <a:cs typeface="Times New Roman" panose="02020603050405020304" pitchFamily="18" charset="0"/>
              </a:rPr>
              <a:t>, </a:t>
            </a:r>
            <a:r>
              <a:rPr lang="it-IT" sz="3400" i="1" dirty="0">
                <a:solidFill>
                  <a:prstClr val="black"/>
                </a:solidFill>
                <a:latin typeface="Times New Roman" panose="02020603050405020304" pitchFamily="18" charset="0"/>
                <a:cs typeface="Times New Roman" panose="02020603050405020304" pitchFamily="18" charset="0"/>
              </a:rPr>
              <a:t>loro </a:t>
            </a:r>
            <a:r>
              <a:rPr lang="it-IT" sz="3400" dirty="0">
                <a:solidFill>
                  <a:prstClr val="black"/>
                </a:solidFill>
                <a:latin typeface="Times New Roman" panose="02020603050405020304" pitchFamily="18" charset="0"/>
                <a:cs typeface="Times New Roman" panose="02020603050405020304" pitchFamily="18" charset="0"/>
              </a:rPr>
              <a:t>soggetto</a:t>
            </a:r>
          </a:p>
          <a:p>
            <a:pPr marL="514350" lvl="0" indent="-514350" algn="just">
              <a:lnSpc>
                <a:spcPct val="100000"/>
              </a:lnSpc>
              <a:spcBef>
                <a:spcPts val="0"/>
              </a:spcBef>
              <a:buFontTx/>
              <a:buAutoNum type="arabicParenR"/>
            </a:pPr>
            <a:r>
              <a:rPr lang="it-IT" sz="3400" dirty="0">
                <a:solidFill>
                  <a:prstClr val="black"/>
                </a:solidFill>
                <a:latin typeface="Times New Roman" panose="02020603050405020304" pitchFamily="18" charset="0"/>
                <a:cs typeface="Times New Roman" panose="02020603050405020304" pitchFamily="18" charset="0"/>
              </a:rPr>
              <a:t> </a:t>
            </a:r>
            <a:r>
              <a:rPr lang="it-IT" sz="3400" i="1" dirty="0">
                <a:solidFill>
                  <a:prstClr val="black"/>
                </a:solidFill>
                <a:latin typeface="Times New Roman" panose="02020603050405020304" pitchFamily="18" charset="0"/>
                <a:cs typeface="Times New Roman" panose="02020603050405020304" pitchFamily="18" charset="0"/>
              </a:rPr>
              <a:t>gli</a:t>
            </a:r>
            <a:r>
              <a:rPr lang="it-IT" sz="3400" dirty="0">
                <a:solidFill>
                  <a:prstClr val="black"/>
                </a:solidFill>
                <a:latin typeface="Times New Roman" panose="02020603050405020304" pitchFamily="18" charset="0"/>
                <a:cs typeface="Times New Roman" panose="02020603050405020304" pitchFamily="18" charset="0"/>
              </a:rPr>
              <a:t> per </a:t>
            </a:r>
            <a:r>
              <a:rPr lang="it-IT" sz="3400" i="1" dirty="0">
                <a:solidFill>
                  <a:prstClr val="black"/>
                </a:solidFill>
                <a:latin typeface="Times New Roman" panose="02020603050405020304" pitchFamily="18" charset="0"/>
                <a:cs typeface="Times New Roman" panose="02020603050405020304" pitchFamily="18" charset="0"/>
              </a:rPr>
              <a:t>le </a:t>
            </a:r>
            <a:r>
              <a:rPr lang="it-IT" sz="3400" dirty="0">
                <a:solidFill>
                  <a:prstClr val="black"/>
                </a:solidFill>
                <a:latin typeface="Times New Roman" panose="02020603050405020304" pitchFamily="18" charset="0"/>
                <a:cs typeface="Times New Roman" panose="02020603050405020304" pitchFamily="18" charset="0"/>
              </a:rPr>
              <a:t>e </a:t>
            </a:r>
            <a:r>
              <a:rPr lang="it-IT" sz="3400" i="1" dirty="0">
                <a:solidFill>
                  <a:prstClr val="black"/>
                </a:solidFill>
                <a:latin typeface="Times New Roman" panose="02020603050405020304" pitchFamily="18" charset="0"/>
                <a:cs typeface="Times New Roman" panose="02020603050405020304" pitchFamily="18" charset="0"/>
              </a:rPr>
              <a:t>a loro</a:t>
            </a:r>
          </a:p>
          <a:p>
            <a:pPr marL="514350" lvl="0" indent="-514350" algn="just">
              <a:lnSpc>
                <a:spcPct val="100000"/>
              </a:lnSpc>
              <a:spcBef>
                <a:spcPts val="0"/>
              </a:spcBef>
              <a:buFontTx/>
              <a:buAutoNum type="arabicParenR"/>
            </a:pPr>
            <a:r>
              <a:rPr lang="it-IT" sz="3400" dirty="0">
                <a:solidFill>
                  <a:prstClr val="black"/>
                </a:solidFill>
                <a:latin typeface="Times New Roman" panose="02020603050405020304" pitchFamily="18" charset="0"/>
                <a:cs typeface="Times New Roman" panose="02020603050405020304" pitchFamily="18" charset="0"/>
              </a:rPr>
              <a:t>Scomparsa del trapassato remoto </a:t>
            </a:r>
            <a:r>
              <a:rPr lang="it-IT" sz="3400" i="1" dirty="0">
                <a:solidFill>
                  <a:prstClr val="black"/>
                </a:solidFill>
                <a:latin typeface="Times New Roman" panose="02020603050405020304" pitchFamily="18" charset="0"/>
                <a:cs typeface="Times New Roman" panose="02020603050405020304" pitchFamily="18" charset="0"/>
              </a:rPr>
              <a:t>(io ebbi visto)</a:t>
            </a:r>
          </a:p>
          <a:p>
            <a:pPr marL="514350" lvl="0" indent="-514350" algn="just">
              <a:lnSpc>
                <a:spcPct val="100000"/>
              </a:lnSpc>
              <a:spcBef>
                <a:spcPts val="0"/>
              </a:spcBef>
              <a:buFontTx/>
              <a:buAutoNum type="arabicParenR"/>
            </a:pPr>
            <a:r>
              <a:rPr lang="it-IT" sz="3400" dirty="0">
                <a:solidFill>
                  <a:prstClr val="black"/>
                </a:solidFill>
                <a:latin typeface="Times New Roman" panose="02020603050405020304" pitchFamily="18" charset="0"/>
                <a:cs typeface="Times New Roman" panose="02020603050405020304" pitchFamily="18" charset="0"/>
              </a:rPr>
              <a:t>Espansione dell’indicativo nel periodo ipotetico dell’irrealtà </a:t>
            </a:r>
            <a:r>
              <a:rPr lang="it-IT" sz="3400" i="1" dirty="0">
                <a:solidFill>
                  <a:prstClr val="black"/>
                </a:solidFill>
                <a:latin typeface="Times New Roman" panose="02020603050405020304" pitchFamily="18" charset="0"/>
                <a:cs typeface="Times New Roman" panose="02020603050405020304" pitchFamily="18" charset="0"/>
              </a:rPr>
              <a:t>(se sapevo, venivo)</a:t>
            </a:r>
          </a:p>
          <a:p>
            <a:pPr marL="514350" lvl="0" indent="-514350" algn="just">
              <a:lnSpc>
                <a:spcPct val="100000"/>
              </a:lnSpc>
              <a:spcBef>
                <a:spcPts val="0"/>
              </a:spcBef>
              <a:buFontTx/>
              <a:buAutoNum type="arabicParenR"/>
            </a:pPr>
            <a:r>
              <a:rPr lang="it-IT" sz="3400" dirty="0">
                <a:solidFill>
                  <a:prstClr val="black"/>
                </a:solidFill>
                <a:latin typeface="Times New Roman" panose="02020603050405020304" pitchFamily="18" charset="0"/>
                <a:cs typeface="Times New Roman" panose="02020603050405020304" pitchFamily="18" charset="0"/>
              </a:rPr>
              <a:t>Uso del presente per il futuro </a:t>
            </a:r>
            <a:r>
              <a:rPr lang="it-IT" sz="3400" i="1" dirty="0">
                <a:solidFill>
                  <a:prstClr val="black"/>
                </a:solidFill>
                <a:latin typeface="Times New Roman" panose="02020603050405020304" pitchFamily="18" charset="0"/>
                <a:cs typeface="Times New Roman" panose="02020603050405020304" pitchFamily="18" charset="0"/>
              </a:rPr>
              <a:t>(arriva tra un mese)</a:t>
            </a:r>
          </a:p>
          <a:p>
            <a:pPr marL="514350" lvl="0" indent="-514350" algn="just">
              <a:lnSpc>
                <a:spcPct val="100000"/>
              </a:lnSpc>
              <a:spcBef>
                <a:spcPts val="0"/>
              </a:spcBef>
              <a:buFontTx/>
              <a:buAutoNum type="arabicParenR"/>
            </a:pPr>
            <a:r>
              <a:rPr lang="it-IT" sz="3400" dirty="0">
                <a:solidFill>
                  <a:prstClr val="black"/>
                </a:solidFill>
                <a:latin typeface="Times New Roman" panose="02020603050405020304" pitchFamily="18" charset="0"/>
                <a:cs typeface="Times New Roman" panose="02020603050405020304" pitchFamily="18" charset="0"/>
              </a:rPr>
              <a:t>Crisi del congiuntivo in alcuni contesti </a:t>
            </a:r>
            <a:r>
              <a:rPr lang="it-IT" sz="3400" i="1" dirty="0">
                <a:solidFill>
                  <a:prstClr val="black"/>
                </a:solidFill>
                <a:latin typeface="Times New Roman" panose="02020603050405020304" pitchFamily="18" charset="0"/>
                <a:cs typeface="Times New Roman" panose="02020603050405020304" pitchFamily="18" charset="0"/>
              </a:rPr>
              <a:t>(credo che basta)</a:t>
            </a:r>
            <a:endParaRPr lang="it-IT" sz="3400" dirty="0">
              <a:solidFill>
                <a:prstClr val="black"/>
              </a:solidFill>
              <a:latin typeface="Times New Roman" panose="02020603050405020304" pitchFamily="18" charset="0"/>
              <a:cs typeface="Times New Roman" panose="02020603050405020304" pitchFamily="18" charset="0"/>
            </a:endParaRPr>
          </a:p>
          <a:p>
            <a:endParaRPr lang="it-IT" dirty="0"/>
          </a:p>
        </p:txBody>
      </p:sp>
    </p:spTree>
    <p:extLst>
      <p:ext uri="{BB962C8B-B14F-4D97-AF65-F5344CB8AC3E}">
        <p14:creationId xmlns:p14="http://schemas.microsoft.com/office/powerpoint/2010/main" val="351436291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45715CB-6AF1-4461-ADE3-595D9486CE0B}"/>
              </a:ext>
            </a:extLst>
          </p:cNvPr>
          <p:cNvSpPr>
            <a:spLocks noGrp="1"/>
          </p:cNvSpPr>
          <p:nvPr>
            <p:ph type="ctrTitle"/>
          </p:nvPr>
        </p:nvSpPr>
        <p:spPr>
          <a:xfrm>
            <a:off x="1524000" y="-1465854"/>
            <a:ext cx="9144000" cy="2387600"/>
          </a:xfrm>
        </p:spPr>
        <p:txBody>
          <a:bodyPr>
            <a:normAutofit/>
          </a:bodyPr>
          <a:lstStyle/>
          <a:p>
            <a:r>
              <a:rPr lang="it-IT" sz="4400" dirty="0">
                <a:latin typeface="Times New Roman" panose="02020603050405020304" pitchFamily="18" charset="0"/>
                <a:cs typeface="Times New Roman" panose="02020603050405020304" pitchFamily="18" charset="0"/>
              </a:rPr>
              <a:t>Coerenza semantica</a:t>
            </a:r>
          </a:p>
        </p:txBody>
      </p:sp>
      <p:sp>
        <p:nvSpPr>
          <p:cNvPr id="3" name="Sottotitolo 2">
            <a:extLst>
              <a:ext uri="{FF2B5EF4-FFF2-40B4-BE49-F238E27FC236}">
                <a16:creationId xmlns:a16="http://schemas.microsoft.com/office/drawing/2014/main" id="{EE5E01ED-6EF8-4FAF-B92F-BD352DBEC2BC}"/>
              </a:ext>
            </a:extLst>
          </p:cNvPr>
          <p:cNvSpPr>
            <a:spLocks noGrp="1"/>
          </p:cNvSpPr>
          <p:nvPr>
            <p:ph type="subTitle" idx="1"/>
          </p:nvPr>
        </p:nvSpPr>
        <p:spPr>
          <a:xfrm>
            <a:off x="247973" y="1084881"/>
            <a:ext cx="11623729" cy="4680488"/>
          </a:xfrm>
        </p:spPr>
        <p:txBody>
          <a:bodyPr>
            <a:normAutofit lnSpcReduction="10000"/>
          </a:bodyPr>
          <a:lstStyle/>
          <a:p>
            <a:pPr lvl="0" algn="just"/>
            <a:r>
              <a:rPr lang="it-IT" sz="2800" dirty="0">
                <a:solidFill>
                  <a:prstClr val="black"/>
                </a:solidFill>
                <a:latin typeface="Times New Roman" panose="02020603050405020304" pitchFamily="18" charset="0"/>
                <a:cs typeface="Times New Roman" panose="02020603050405020304" pitchFamily="18" charset="0"/>
              </a:rPr>
              <a:t>Spesso i problemi nascono da un dominio imperfetto di alcune unità lessicali, di cui si conosce il significato generico ma non le restrizioni legate all’ambito d’uso. Ad esempio il verbo </a:t>
            </a:r>
            <a:r>
              <a:rPr lang="it-IT" sz="2800" i="1" dirty="0">
                <a:solidFill>
                  <a:prstClr val="black"/>
                </a:solidFill>
                <a:latin typeface="Times New Roman" panose="02020603050405020304" pitchFamily="18" charset="0"/>
                <a:cs typeface="Times New Roman" panose="02020603050405020304" pitchFamily="18" charset="0"/>
              </a:rPr>
              <a:t>coltivare</a:t>
            </a:r>
            <a:r>
              <a:rPr lang="it-IT" sz="2800" dirty="0">
                <a:solidFill>
                  <a:prstClr val="black"/>
                </a:solidFill>
                <a:latin typeface="Times New Roman" panose="02020603050405020304" pitchFamily="18" charset="0"/>
                <a:cs typeface="Times New Roman" panose="02020603050405020304" pitchFamily="18" charset="0"/>
              </a:rPr>
              <a:t> ha un valore metaforico (per cui possiamo dire </a:t>
            </a:r>
            <a:r>
              <a:rPr lang="it-IT" sz="2800" i="1" dirty="0">
                <a:solidFill>
                  <a:prstClr val="black"/>
                </a:solidFill>
                <a:latin typeface="Times New Roman" panose="02020603050405020304" pitchFamily="18" charset="0"/>
                <a:cs typeface="Times New Roman" panose="02020603050405020304" pitchFamily="18" charset="0"/>
              </a:rPr>
              <a:t>coltivare un sogno</a:t>
            </a:r>
            <a:r>
              <a:rPr lang="it-IT" sz="2800" dirty="0">
                <a:solidFill>
                  <a:prstClr val="black"/>
                </a:solidFill>
                <a:latin typeface="Times New Roman" panose="02020603050405020304" pitchFamily="18" charset="0"/>
                <a:cs typeface="Times New Roman" panose="02020603050405020304" pitchFamily="18" charset="0"/>
              </a:rPr>
              <a:t>) che non può essere applicato a un ambito concreto (non </a:t>
            </a:r>
            <a:r>
              <a:rPr lang="it-IT" sz="2800" i="1" dirty="0">
                <a:solidFill>
                  <a:prstClr val="black"/>
                </a:solidFill>
                <a:latin typeface="Times New Roman" panose="02020603050405020304" pitchFamily="18" charset="0"/>
                <a:cs typeface="Times New Roman" panose="02020603050405020304" pitchFamily="18" charset="0"/>
              </a:rPr>
              <a:t>coltivare un figlio</a:t>
            </a:r>
            <a:r>
              <a:rPr lang="it-IT" sz="2800" dirty="0">
                <a:solidFill>
                  <a:prstClr val="black"/>
                </a:solidFill>
                <a:latin typeface="Times New Roman" panose="02020603050405020304" pitchFamily="18" charset="0"/>
                <a:cs typeface="Times New Roman" panose="02020603050405020304" pitchFamily="18" charset="0"/>
              </a:rPr>
              <a:t>). L’uso del vocabolario è fondamentale</a:t>
            </a:r>
          </a:p>
          <a:p>
            <a:pPr lvl="0" algn="just">
              <a:lnSpc>
                <a:spcPct val="100000"/>
              </a:lnSpc>
              <a:spcBef>
                <a:spcPts val="0"/>
              </a:spcBef>
            </a:pPr>
            <a:r>
              <a:rPr lang="it-IT" sz="2800" dirty="0">
                <a:solidFill>
                  <a:prstClr val="black"/>
                </a:solidFill>
                <a:latin typeface="Times New Roman" panose="02020603050405020304" pitchFamily="18" charset="0"/>
                <a:cs typeface="Times New Roman" panose="02020603050405020304" pitchFamily="18" charset="0"/>
              </a:rPr>
              <a:t>Ogni genitore può decidere come </a:t>
            </a:r>
            <a:r>
              <a:rPr lang="it-IT" sz="2800" i="1" dirty="0">
                <a:solidFill>
                  <a:prstClr val="black"/>
                </a:solidFill>
                <a:latin typeface="Times New Roman" panose="02020603050405020304" pitchFamily="18" charset="0"/>
                <a:cs typeface="Times New Roman" panose="02020603050405020304" pitchFamily="18" charset="0"/>
              </a:rPr>
              <a:t>coltivare</a:t>
            </a:r>
            <a:r>
              <a:rPr lang="it-IT" sz="2800" dirty="0">
                <a:solidFill>
                  <a:prstClr val="black"/>
                </a:solidFill>
                <a:latin typeface="Times New Roman" panose="02020603050405020304" pitchFamily="18" charset="0"/>
                <a:cs typeface="Times New Roman" panose="02020603050405020304" pitchFamily="18" charset="0"/>
              </a:rPr>
              <a:t> i propri figli, anche se su questo  tema le posture degli studiosi sono molto varie.</a:t>
            </a:r>
          </a:p>
          <a:p>
            <a:pPr lvl="0" algn="just">
              <a:lnSpc>
                <a:spcPct val="100000"/>
              </a:lnSpc>
              <a:spcBef>
                <a:spcPts val="0"/>
              </a:spcBef>
            </a:pPr>
            <a:endParaRPr lang="it-IT" sz="2000" dirty="0">
              <a:solidFill>
                <a:prstClr val="black"/>
              </a:solidFill>
              <a:latin typeface="Times New Roman" panose="02020603050405020304" pitchFamily="18" charset="0"/>
              <a:cs typeface="Times New Roman" panose="02020603050405020304" pitchFamily="18" charset="0"/>
            </a:endParaRPr>
          </a:p>
          <a:p>
            <a:pPr lvl="0" algn="just">
              <a:lnSpc>
                <a:spcPct val="100000"/>
              </a:lnSpc>
              <a:spcBef>
                <a:spcPts val="0"/>
              </a:spcBef>
            </a:pPr>
            <a:r>
              <a:rPr lang="it-IT" sz="2800" dirty="0">
                <a:solidFill>
                  <a:prstClr val="black"/>
                </a:solidFill>
                <a:latin typeface="Times New Roman" panose="02020603050405020304" pitchFamily="18" charset="0"/>
                <a:cs typeface="Times New Roman" panose="02020603050405020304" pitchFamily="18" charset="0"/>
              </a:rPr>
              <a:t>Non bisogna mai distogliere l’importanza dello studio, perché spesso è l’unico mezzo per riuscire a </a:t>
            </a:r>
            <a:r>
              <a:rPr lang="it-IT" sz="2800" i="1" dirty="0">
                <a:solidFill>
                  <a:prstClr val="black"/>
                </a:solidFill>
                <a:latin typeface="Times New Roman" panose="02020603050405020304" pitchFamily="18" charset="0"/>
                <a:cs typeface="Times New Roman" panose="02020603050405020304" pitchFamily="18" charset="0"/>
              </a:rPr>
              <a:t>effettuare</a:t>
            </a:r>
            <a:r>
              <a:rPr lang="it-IT" sz="2800" dirty="0">
                <a:solidFill>
                  <a:prstClr val="black"/>
                </a:solidFill>
                <a:latin typeface="Times New Roman" panose="02020603050405020304" pitchFamily="18" charset="0"/>
                <a:cs typeface="Times New Roman" panose="02020603050405020304" pitchFamily="18" charset="0"/>
              </a:rPr>
              <a:t> i propri sogni.</a:t>
            </a:r>
          </a:p>
          <a:p>
            <a:pPr lvl="0" algn="just">
              <a:lnSpc>
                <a:spcPct val="100000"/>
              </a:lnSpc>
              <a:spcBef>
                <a:spcPts val="0"/>
              </a:spcBef>
            </a:pPr>
            <a:endParaRPr lang="it-IT" sz="2000" dirty="0">
              <a:solidFill>
                <a:prstClr val="black"/>
              </a:solidFill>
              <a:latin typeface="Times New Roman" panose="02020603050405020304" pitchFamily="18" charset="0"/>
              <a:cs typeface="Times New Roman" panose="02020603050405020304" pitchFamily="18" charset="0"/>
            </a:endParaRPr>
          </a:p>
          <a:p>
            <a:pPr lvl="0" algn="just">
              <a:lnSpc>
                <a:spcPct val="100000"/>
              </a:lnSpc>
              <a:spcBef>
                <a:spcPts val="0"/>
              </a:spcBef>
            </a:pPr>
            <a:r>
              <a:rPr lang="it-IT" sz="2800" dirty="0">
                <a:solidFill>
                  <a:prstClr val="black"/>
                </a:solidFill>
                <a:latin typeface="Times New Roman" panose="02020603050405020304" pitchFamily="18" charset="0"/>
                <a:cs typeface="Times New Roman" panose="02020603050405020304" pitchFamily="18" charset="0"/>
              </a:rPr>
              <a:t>Credo di ricordarmi come si </a:t>
            </a:r>
            <a:r>
              <a:rPr lang="it-IT" sz="2800" i="1" dirty="0">
                <a:solidFill>
                  <a:prstClr val="black"/>
                </a:solidFill>
                <a:latin typeface="Times New Roman" panose="02020603050405020304" pitchFamily="18" charset="0"/>
                <a:cs typeface="Times New Roman" panose="02020603050405020304" pitchFamily="18" charset="0"/>
              </a:rPr>
              <a:t>fabbrica</a:t>
            </a:r>
            <a:r>
              <a:rPr lang="it-IT" sz="2800" dirty="0">
                <a:solidFill>
                  <a:prstClr val="black"/>
                </a:solidFill>
                <a:latin typeface="Times New Roman" panose="02020603050405020304" pitchFamily="18" charset="0"/>
                <a:cs typeface="Times New Roman" panose="02020603050405020304" pitchFamily="18" charset="0"/>
              </a:rPr>
              <a:t> un piatto di spaghetti alla carbonara, ma preferisco leggere la ricetta per non incombere in qualche errore.</a:t>
            </a:r>
          </a:p>
          <a:p>
            <a:endParaRPr lang="it-IT" dirty="0"/>
          </a:p>
        </p:txBody>
      </p:sp>
    </p:spTree>
    <p:extLst>
      <p:ext uri="{BB962C8B-B14F-4D97-AF65-F5344CB8AC3E}">
        <p14:creationId xmlns:p14="http://schemas.microsoft.com/office/powerpoint/2010/main" val="37225063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DE3AD98-FDB2-974B-A34F-F3F71646D26C}"/>
              </a:ext>
            </a:extLst>
          </p:cNvPr>
          <p:cNvSpPr>
            <a:spLocks noGrp="1"/>
          </p:cNvSpPr>
          <p:nvPr>
            <p:ph type="title"/>
          </p:nvPr>
        </p:nvSpPr>
        <p:spPr>
          <a:xfrm>
            <a:off x="838200" y="365126"/>
            <a:ext cx="10515600" cy="570540"/>
          </a:xfrm>
        </p:spPr>
        <p:txBody>
          <a:bodyPr>
            <a:normAutofit fontScale="90000"/>
          </a:bodyPr>
          <a:lstStyle/>
          <a:p>
            <a:endParaRPr lang="it-IT" dirty="0"/>
          </a:p>
        </p:txBody>
      </p:sp>
      <p:sp>
        <p:nvSpPr>
          <p:cNvPr id="3" name="Segnaposto contenuto 2">
            <a:extLst>
              <a:ext uri="{FF2B5EF4-FFF2-40B4-BE49-F238E27FC236}">
                <a16:creationId xmlns:a16="http://schemas.microsoft.com/office/drawing/2014/main" id="{2082C5F0-A889-4840-9358-7C050D0E7EFD}"/>
              </a:ext>
            </a:extLst>
          </p:cNvPr>
          <p:cNvSpPr>
            <a:spLocks noGrp="1"/>
          </p:cNvSpPr>
          <p:nvPr>
            <p:ph idx="1"/>
          </p:nvPr>
        </p:nvSpPr>
        <p:spPr>
          <a:xfrm>
            <a:off x="838200" y="1254642"/>
            <a:ext cx="10515600" cy="4922321"/>
          </a:xfrm>
        </p:spPr>
        <p:txBody>
          <a:bodyPr>
            <a:normAutofit fontScale="92500" lnSpcReduction="10000"/>
          </a:bodyPr>
          <a:lstStyle/>
          <a:p>
            <a:pPr marL="0" indent="0" algn="just">
              <a:buNone/>
            </a:pPr>
            <a:r>
              <a:rPr lang="it-IT" dirty="0">
                <a:latin typeface="Times New Roman" panose="02020603050405020304" pitchFamily="18" charset="0"/>
                <a:cs typeface="Times New Roman" panose="02020603050405020304" pitchFamily="18" charset="0"/>
              </a:rPr>
              <a:t>«L’arricchimento del </a:t>
            </a:r>
            <a:r>
              <a:rPr lang="it-IT" b="1" dirty="0">
                <a:latin typeface="Times New Roman" panose="02020603050405020304" pitchFamily="18" charset="0"/>
                <a:cs typeface="Times New Roman" panose="02020603050405020304" pitchFamily="18" charset="0"/>
              </a:rPr>
              <a:t>lessico astratto</a:t>
            </a:r>
            <a:r>
              <a:rPr lang="it-IT" dirty="0">
                <a:latin typeface="Times New Roman" panose="02020603050405020304" pitchFamily="18" charset="0"/>
                <a:cs typeface="Times New Roman" panose="02020603050405020304" pitchFamily="18" charset="0"/>
              </a:rPr>
              <a:t>, a partire da quello che si riferisce alla vita associata (non si possono confondere </a:t>
            </a:r>
            <a:r>
              <a:rPr lang="it-IT" i="1" dirty="0">
                <a:latin typeface="Times New Roman" panose="02020603050405020304" pitchFamily="18" charset="0"/>
                <a:cs typeface="Times New Roman" panose="02020603050405020304" pitchFamily="18" charset="0"/>
              </a:rPr>
              <a:t>legislatura</a:t>
            </a:r>
            <a:r>
              <a:rPr lang="it-IT" dirty="0">
                <a:latin typeface="Times New Roman" panose="02020603050405020304" pitchFamily="18" charset="0"/>
                <a:cs typeface="Times New Roman" panose="02020603050405020304" pitchFamily="18" charset="0"/>
              </a:rPr>
              <a:t> e </a:t>
            </a:r>
            <a:r>
              <a:rPr lang="it-IT" i="1" dirty="0">
                <a:latin typeface="Times New Roman" panose="02020603050405020304" pitchFamily="18" charset="0"/>
                <a:cs typeface="Times New Roman" panose="02020603050405020304" pitchFamily="18" charset="0"/>
              </a:rPr>
              <a:t>legislazione</a:t>
            </a:r>
            <a:r>
              <a:rPr lang="it-IT" dirty="0">
                <a:latin typeface="Times New Roman" panose="02020603050405020304" pitchFamily="18" charset="0"/>
                <a:cs typeface="Times New Roman" panose="02020603050405020304" pitchFamily="18" charset="0"/>
              </a:rPr>
              <a:t>), sviluppando la capacità di cogliere le implicazioni ironiche che possono annidarsi nell’uso di un sinonimo meno comune (se qualcuno si complimenta per una mia </a:t>
            </a:r>
            <a:r>
              <a:rPr lang="it-IT" i="1" dirty="0">
                <a:latin typeface="Times New Roman" panose="02020603050405020304" pitchFamily="18" charset="0"/>
                <a:cs typeface="Times New Roman" panose="02020603050405020304" pitchFamily="18" charset="0"/>
              </a:rPr>
              <a:t>lezione</a:t>
            </a:r>
            <a:r>
              <a:rPr lang="it-IT" dirty="0">
                <a:latin typeface="Times New Roman" panose="02020603050405020304" pitchFamily="18" charset="0"/>
                <a:cs typeface="Times New Roman" panose="02020603050405020304" pitchFamily="18" charset="0"/>
              </a:rPr>
              <a:t>, mi fa piacere; se celebra la mia </a:t>
            </a:r>
            <a:r>
              <a:rPr lang="it-IT" i="1" dirty="0">
                <a:latin typeface="Times New Roman" panose="02020603050405020304" pitchFamily="18" charset="0"/>
                <a:cs typeface="Times New Roman" panose="02020603050405020304" pitchFamily="18" charset="0"/>
              </a:rPr>
              <a:t>dissertazione</a:t>
            </a:r>
            <a:r>
              <a:rPr lang="it-IT" dirty="0">
                <a:latin typeface="Times New Roman" panose="02020603050405020304" pitchFamily="18" charset="0"/>
                <a:cs typeface="Times New Roman" panose="02020603050405020304" pitchFamily="18" charset="0"/>
              </a:rPr>
              <a:t>, mi insospettisco). Ma non ci sono solo le parole singole. È importante saper padroneggiare le </a:t>
            </a:r>
            <a:r>
              <a:rPr lang="it-IT" b="1" dirty="0">
                <a:latin typeface="Times New Roman" panose="02020603050405020304" pitchFamily="18" charset="0"/>
                <a:cs typeface="Times New Roman" panose="02020603050405020304" pitchFamily="18" charset="0"/>
              </a:rPr>
              <a:t>solidarietà lessicali </a:t>
            </a:r>
            <a:r>
              <a:rPr lang="it-IT" dirty="0">
                <a:latin typeface="Times New Roman" panose="02020603050405020304" pitchFamily="18" charset="0"/>
                <a:cs typeface="Times New Roman" panose="02020603050405020304" pitchFamily="18" charset="0"/>
              </a:rPr>
              <a:t>e le </a:t>
            </a:r>
            <a:r>
              <a:rPr lang="it-IT" b="1" dirty="0">
                <a:latin typeface="Times New Roman" panose="02020603050405020304" pitchFamily="18" charset="0"/>
                <a:cs typeface="Times New Roman" panose="02020603050405020304" pitchFamily="18" charset="0"/>
              </a:rPr>
              <a:t>restrizioni semantiche</a:t>
            </a:r>
            <a:r>
              <a:rPr lang="it-IT" dirty="0">
                <a:latin typeface="Times New Roman" panose="02020603050405020304" pitchFamily="18" charset="0"/>
                <a:cs typeface="Times New Roman" panose="02020603050405020304" pitchFamily="18" charset="0"/>
              </a:rPr>
              <a:t>: una </a:t>
            </a:r>
            <a:r>
              <a:rPr lang="it-IT" i="1" dirty="0">
                <a:latin typeface="Times New Roman" panose="02020603050405020304" pitchFamily="18" charset="0"/>
                <a:cs typeface="Times New Roman" panose="02020603050405020304" pitchFamily="18" charset="0"/>
              </a:rPr>
              <a:t>questione</a:t>
            </a:r>
            <a:r>
              <a:rPr lang="it-IT" dirty="0">
                <a:latin typeface="Times New Roman" panose="02020603050405020304" pitchFamily="18" charset="0"/>
                <a:cs typeface="Times New Roman" panose="02020603050405020304" pitchFamily="18" charset="0"/>
              </a:rPr>
              <a:t> può essere </a:t>
            </a:r>
            <a:r>
              <a:rPr lang="it-IT" i="1" dirty="0">
                <a:latin typeface="Times New Roman" panose="02020603050405020304" pitchFamily="18" charset="0"/>
                <a:cs typeface="Times New Roman" panose="02020603050405020304" pitchFamily="18" charset="0"/>
              </a:rPr>
              <a:t>controversa</a:t>
            </a:r>
            <a:r>
              <a:rPr lang="it-IT" dirty="0">
                <a:latin typeface="Times New Roman" panose="02020603050405020304" pitchFamily="18" charset="0"/>
                <a:cs typeface="Times New Roman" panose="02020603050405020304" pitchFamily="18" charset="0"/>
              </a:rPr>
              <a:t>, se ammette più vie d’uscita o è di ardua soluzione, mentre una </a:t>
            </a:r>
            <a:r>
              <a:rPr lang="it-IT" i="1" dirty="0">
                <a:latin typeface="Times New Roman" panose="02020603050405020304" pitchFamily="18" charset="0"/>
                <a:cs typeface="Times New Roman" panose="02020603050405020304" pitchFamily="18" charset="0"/>
              </a:rPr>
              <a:t>domanda</a:t>
            </a:r>
            <a:r>
              <a:rPr lang="it-IT" dirty="0">
                <a:latin typeface="Times New Roman" panose="02020603050405020304" pitchFamily="18" charset="0"/>
                <a:cs typeface="Times New Roman" panose="02020603050405020304" pitchFamily="18" charset="0"/>
              </a:rPr>
              <a:t> sarà </a:t>
            </a:r>
            <a:r>
              <a:rPr lang="it-IT" i="1" dirty="0">
                <a:latin typeface="Times New Roman" panose="02020603050405020304" pitchFamily="18" charset="0"/>
                <a:cs typeface="Times New Roman" panose="02020603050405020304" pitchFamily="18" charset="0"/>
              </a:rPr>
              <a:t>difficile</a:t>
            </a:r>
            <a:r>
              <a:rPr lang="it-IT" dirty="0">
                <a:latin typeface="Times New Roman" panose="02020603050405020304" pitchFamily="18" charset="0"/>
                <a:cs typeface="Times New Roman" panose="02020603050405020304" pitchFamily="18" charset="0"/>
              </a:rPr>
              <a:t>, </a:t>
            </a:r>
            <a:r>
              <a:rPr lang="it-IT" i="1" dirty="0">
                <a:latin typeface="Times New Roman" panose="02020603050405020304" pitchFamily="18" charset="0"/>
                <a:cs typeface="Times New Roman" panose="02020603050405020304" pitchFamily="18" charset="0"/>
              </a:rPr>
              <a:t>impegnativa</a:t>
            </a:r>
            <a:r>
              <a:rPr lang="it-IT" dirty="0">
                <a:latin typeface="Times New Roman" panose="02020603050405020304" pitchFamily="18" charset="0"/>
                <a:cs typeface="Times New Roman" panose="02020603050405020304" pitchFamily="18" charset="0"/>
              </a:rPr>
              <a:t> o al più </a:t>
            </a:r>
            <a:r>
              <a:rPr lang="it-IT" i="1" dirty="0">
                <a:latin typeface="Times New Roman" panose="02020603050405020304" pitchFamily="18" charset="0"/>
                <a:cs typeface="Times New Roman" panose="02020603050405020304" pitchFamily="18" charset="0"/>
              </a:rPr>
              <a:t>ambigua</a:t>
            </a:r>
            <a:r>
              <a:rPr lang="it-IT" dirty="0">
                <a:latin typeface="Times New Roman" panose="02020603050405020304" pitchFamily="18" charset="0"/>
                <a:cs typeface="Times New Roman" panose="02020603050405020304" pitchFamily="18" charset="0"/>
              </a:rPr>
              <a:t>, più che controversa; un </a:t>
            </a:r>
            <a:r>
              <a:rPr lang="it-IT" i="1" dirty="0">
                <a:latin typeface="Times New Roman" panose="02020603050405020304" pitchFamily="18" charset="0"/>
                <a:cs typeface="Times New Roman" panose="02020603050405020304" pitchFamily="18" charset="0"/>
              </a:rPr>
              <a:t>individuo</a:t>
            </a:r>
            <a:r>
              <a:rPr lang="it-IT" dirty="0">
                <a:latin typeface="Times New Roman" panose="02020603050405020304" pitchFamily="18" charset="0"/>
                <a:cs typeface="Times New Roman" panose="02020603050405020304" pitchFamily="18" charset="0"/>
              </a:rPr>
              <a:t> o una </a:t>
            </a:r>
            <a:r>
              <a:rPr lang="it-IT" i="1" dirty="0">
                <a:latin typeface="Times New Roman" panose="02020603050405020304" pitchFamily="18" charset="0"/>
                <a:cs typeface="Times New Roman" panose="02020603050405020304" pitchFamily="18" charset="0"/>
              </a:rPr>
              <a:t>classe sociale </a:t>
            </a:r>
            <a:r>
              <a:rPr lang="it-IT" dirty="0">
                <a:latin typeface="Times New Roman" panose="02020603050405020304" pitchFamily="18" charset="0"/>
                <a:cs typeface="Times New Roman" panose="02020603050405020304" pitchFamily="18" charset="0"/>
              </a:rPr>
              <a:t>possono essere </a:t>
            </a:r>
            <a:r>
              <a:rPr lang="it-IT" i="1" dirty="0">
                <a:latin typeface="Times New Roman" panose="02020603050405020304" pitchFamily="18" charset="0"/>
                <a:cs typeface="Times New Roman" panose="02020603050405020304" pitchFamily="18" charset="0"/>
              </a:rPr>
              <a:t>ricchi</a:t>
            </a:r>
            <a:r>
              <a:rPr lang="it-IT" dirty="0">
                <a:latin typeface="Times New Roman" panose="02020603050405020304" pitchFamily="18" charset="0"/>
                <a:cs typeface="Times New Roman" panose="02020603050405020304" pitchFamily="18" charset="0"/>
              </a:rPr>
              <a:t> o </a:t>
            </a:r>
            <a:r>
              <a:rPr lang="it-IT" i="1" dirty="0">
                <a:latin typeface="Times New Roman" panose="02020603050405020304" pitchFamily="18" charset="0"/>
                <a:cs typeface="Times New Roman" panose="02020603050405020304" pitchFamily="18" charset="0"/>
              </a:rPr>
              <a:t>abbienti</a:t>
            </a:r>
            <a:r>
              <a:rPr lang="it-IT" dirty="0">
                <a:latin typeface="Times New Roman" panose="02020603050405020304" pitchFamily="18" charset="0"/>
                <a:cs typeface="Times New Roman" panose="02020603050405020304" pitchFamily="18" charset="0"/>
              </a:rPr>
              <a:t>, ma una </a:t>
            </a:r>
            <a:r>
              <a:rPr lang="it-IT" i="1" dirty="0">
                <a:latin typeface="Times New Roman" panose="02020603050405020304" pitchFamily="18" charset="0"/>
                <a:cs typeface="Times New Roman" panose="02020603050405020304" pitchFamily="18" charset="0"/>
              </a:rPr>
              <a:t>nazione</a:t>
            </a:r>
            <a:r>
              <a:rPr lang="it-IT" dirty="0">
                <a:latin typeface="Times New Roman" panose="02020603050405020304" pitchFamily="18" charset="0"/>
                <a:cs typeface="Times New Roman" panose="02020603050405020304" pitchFamily="18" charset="0"/>
              </a:rPr>
              <a:t> sarà solo </a:t>
            </a:r>
            <a:r>
              <a:rPr lang="it-IT" i="1" dirty="0">
                <a:latin typeface="Times New Roman" panose="02020603050405020304" pitchFamily="18" charset="0"/>
                <a:cs typeface="Times New Roman" panose="02020603050405020304" pitchFamily="18" charset="0"/>
              </a:rPr>
              <a:t>ricca</a:t>
            </a:r>
            <a:r>
              <a:rPr lang="it-IT" dirty="0">
                <a:latin typeface="Times New Roman" panose="02020603050405020304" pitchFamily="18" charset="0"/>
                <a:cs typeface="Times New Roman" panose="02020603050405020304" pitchFamily="18" charset="0"/>
              </a:rPr>
              <a:t>, perché </a:t>
            </a:r>
            <a:r>
              <a:rPr lang="it-IT" i="1" dirty="0">
                <a:latin typeface="Times New Roman" panose="02020603050405020304" pitchFamily="18" charset="0"/>
                <a:cs typeface="Times New Roman" panose="02020603050405020304" pitchFamily="18" charset="0"/>
              </a:rPr>
              <a:t>abbiente</a:t>
            </a:r>
            <a:r>
              <a:rPr lang="it-IT" dirty="0">
                <a:latin typeface="Times New Roman" panose="02020603050405020304" pitchFamily="18" charset="0"/>
                <a:cs typeface="Times New Roman" panose="02020603050405020304" pitchFamily="18" charset="0"/>
              </a:rPr>
              <a:t> si dice solo di persone, presenta cioè il tratto semantico [+ umano].»</a:t>
            </a:r>
          </a:p>
          <a:p>
            <a:pPr marL="0" indent="0" algn="just">
              <a:buNone/>
            </a:pPr>
            <a:endParaRPr lang="it-IT" dirty="0"/>
          </a:p>
          <a:p>
            <a:pPr marL="0" indent="0" algn="r">
              <a:buNone/>
            </a:pPr>
            <a:r>
              <a:rPr lang="it-IT" dirty="0">
                <a:latin typeface="Times New Roman" panose="02020603050405020304" pitchFamily="18" charset="0"/>
                <a:cs typeface="Times New Roman" panose="02020603050405020304" pitchFamily="18" charset="0"/>
              </a:rPr>
              <a:t>Da </a:t>
            </a:r>
            <a:r>
              <a:rPr lang="it-IT" dirty="0" err="1">
                <a:latin typeface="Times New Roman" panose="02020603050405020304" pitchFamily="18" charset="0"/>
                <a:cs typeface="Times New Roman" panose="02020603050405020304" pitchFamily="18" charset="0"/>
              </a:rPr>
              <a:t>Serianni</a:t>
            </a:r>
            <a:r>
              <a:rPr lang="it-IT" dirty="0">
                <a:latin typeface="Times New Roman" panose="02020603050405020304" pitchFamily="18" charset="0"/>
                <a:cs typeface="Times New Roman" panose="02020603050405020304" pitchFamily="18" charset="0"/>
              </a:rPr>
              <a:t> </a:t>
            </a:r>
            <a:r>
              <a:rPr lang="it-IT" i="1" dirty="0">
                <a:latin typeface="Times New Roman" panose="02020603050405020304" pitchFamily="18" charset="0"/>
                <a:cs typeface="Times New Roman" panose="02020603050405020304" pitchFamily="18" charset="0"/>
              </a:rPr>
              <a:t>Leggere, Scrivere, Argomentare </a:t>
            </a:r>
            <a:r>
              <a:rPr lang="it-IT" dirty="0">
                <a:latin typeface="Times New Roman" panose="02020603050405020304" pitchFamily="18" charset="0"/>
                <a:cs typeface="Times New Roman" panose="02020603050405020304" pitchFamily="18" charset="0"/>
              </a:rPr>
              <a:t>– Laterza 2013, p. X </a:t>
            </a:r>
          </a:p>
        </p:txBody>
      </p:sp>
    </p:spTree>
    <p:extLst>
      <p:ext uri="{BB962C8B-B14F-4D97-AF65-F5344CB8AC3E}">
        <p14:creationId xmlns:p14="http://schemas.microsoft.com/office/powerpoint/2010/main" val="62489347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D780496-F39A-42D0-A5B1-C140941882E6}"/>
              </a:ext>
            </a:extLst>
          </p:cNvPr>
          <p:cNvSpPr>
            <a:spLocks noGrp="1"/>
          </p:cNvSpPr>
          <p:nvPr>
            <p:ph type="ctrTitle"/>
          </p:nvPr>
        </p:nvSpPr>
        <p:spPr>
          <a:xfrm>
            <a:off x="1751308" y="0"/>
            <a:ext cx="8916692" cy="985406"/>
          </a:xfrm>
        </p:spPr>
        <p:txBody>
          <a:bodyPr>
            <a:normAutofit fontScale="90000"/>
          </a:bodyPr>
          <a:lstStyle/>
          <a:p>
            <a:r>
              <a:rPr lang="it-IT" sz="4400" dirty="0">
                <a:solidFill>
                  <a:prstClr val="black"/>
                </a:solidFill>
                <a:latin typeface="Times New Roman" panose="02020603050405020304" pitchFamily="18" charset="0"/>
                <a:cs typeface="Times New Roman" panose="02020603050405020304" pitchFamily="18" charset="0"/>
              </a:rPr>
              <a:t>Adeguatezza del registro al tipo di testo</a:t>
            </a:r>
            <a:endParaRPr lang="it-IT" dirty="0">
              <a:latin typeface="Times New Roman" panose="02020603050405020304" pitchFamily="18" charset="0"/>
              <a:cs typeface="Times New Roman" panose="02020603050405020304" pitchFamily="18" charset="0"/>
            </a:endParaRPr>
          </a:p>
        </p:txBody>
      </p:sp>
      <p:sp>
        <p:nvSpPr>
          <p:cNvPr id="3" name="Sottotitolo 2">
            <a:extLst>
              <a:ext uri="{FF2B5EF4-FFF2-40B4-BE49-F238E27FC236}">
                <a16:creationId xmlns:a16="http://schemas.microsoft.com/office/drawing/2014/main" id="{DB1C732A-AF11-40F5-9F38-0E2B9F4B5175}"/>
              </a:ext>
            </a:extLst>
          </p:cNvPr>
          <p:cNvSpPr>
            <a:spLocks noGrp="1"/>
          </p:cNvSpPr>
          <p:nvPr>
            <p:ph type="subTitle" idx="1"/>
          </p:nvPr>
        </p:nvSpPr>
        <p:spPr>
          <a:xfrm>
            <a:off x="356461" y="1317356"/>
            <a:ext cx="11499741" cy="4835470"/>
          </a:xfrm>
        </p:spPr>
        <p:txBody>
          <a:bodyPr/>
          <a:lstStyle/>
          <a:p>
            <a:pPr marL="228600" lvl="0" indent="-228600" algn="l">
              <a:buFont typeface="Arial" panose="020B0604020202020204" pitchFamily="34" charset="0"/>
              <a:buChar char="•"/>
            </a:pPr>
            <a:r>
              <a:rPr lang="it-IT" sz="2800" dirty="0">
                <a:solidFill>
                  <a:prstClr val="black"/>
                </a:solidFill>
                <a:latin typeface="Times New Roman" panose="02020603050405020304" pitchFamily="18" charset="0"/>
                <a:cs typeface="Times New Roman" panose="02020603050405020304" pitchFamily="18" charset="0"/>
              </a:rPr>
              <a:t>Spesso la difficoltà dello scrivente è quella di selezionare il registro adatto al tipo di testo e di mantenerlo costante in tutto lo scritto.</a:t>
            </a:r>
          </a:p>
          <a:p>
            <a:pPr marL="228600" lvl="0" indent="-228600" algn="just">
              <a:buFont typeface="Arial" panose="020B0604020202020204" pitchFamily="34" charset="0"/>
              <a:buChar char="•"/>
            </a:pPr>
            <a:r>
              <a:rPr lang="it-IT" sz="2800" dirty="0">
                <a:solidFill>
                  <a:prstClr val="black"/>
                </a:solidFill>
                <a:latin typeface="Times New Roman" panose="02020603050405020304" pitchFamily="18" charset="0"/>
                <a:cs typeface="Times New Roman" panose="02020603050405020304" pitchFamily="18" charset="0"/>
              </a:rPr>
              <a:t>Per far comprendere l’importanza dell’adeguatezza del registro al contesto, possono essere efficaci esercizi di riscrittura:</a:t>
            </a:r>
          </a:p>
          <a:p>
            <a:pPr marL="228600" lvl="0" indent="-228600" algn="just">
              <a:buFont typeface="Arial" panose="020B0604020202020204" pitchFamily="34" charset="0"/>
              <a:buChar char="•"/>
            </a:pPr>
            <a:endParaRPr lang="it-IT" sz="2800" dirty="0">
              <a:solidFill>
                <a:prstClr val="black"/>
              </a:solidFill>
              <a:latin typeface="Times New Roman" panose="02020603050405020304" pitchFamily="18" charset="0"/>
              <a:cs typeface="Times New Roman" panose="02020603050405020304" pitchFamily="18" charset="0"/>
            </a:endParaRPr>
          </a:p>
          <a:p>
            <a:pPr marL="457200" lvl="0" indent="-457200" algn="just">
              <a:buFontTx/>
              <a:buChar char="-"/>
            </a:pPr>
            <a:r>
              <a:rPr lang="it-IT" sz="2800" dirty="0">
                <a:solidFill>
                  <a:prstClr val="black"/>
                </a:solidFill>
                <a:latin typeface="Times New Roman" panose="02020603050405020304" pitchFamily="18" charset="0"/>
                <a:cs typeface="Times New Roman" panose="02020603050405020304" pitchFamily="18" charset="0"/>
              </a:rPr>
              <a:t>Riscrivi il testo come se fosse un messaggio a un amico.</a:t>
            </a:r>
          </a:p>
          <a:p>
            <a:pPr marL="457200" lvl="0" indent="-457200" algn="just">
              <a:buFontTx/>
              <a:buChar char="-"/>
            </a:pPr>
            <a:r>
              <a:rPr lang="it-IT" sz="2800" dirty="0">
                <a:solidFill>
                  <a:prstClr val="black"/>
                </a:solidFill>
                <a:latin typeface="Times New Roman" panose="02020603050405020304" pitchFamily="18" charset="0"/>
                <a:cs typeface="Times New Roman" panose="02020603050405020304" pitchFamily="18" charset="0"/>
              </a:rPr>
              <a:t>Riscrivi il testo come se fosse un dibattito durante l’assemblea degli studenti.</a:t>
            </a:r>
          </a:p>
          <a:p>
            <a:pPr marL="457200" lvl="0" indent="-457200" algn="just">
              <a:buFontTx/>
              <a:buChar char="-"/>
            </a:pPr>
            <a:r>
              <a:rPr lang="it-IT" sz="2800" dirty="0">
                <a:solidFill>
                  <a:prstClr val="black"/>
                </a:solidFill>
                <a:latin typeface="Times New Roman" panose="02020603050405020304" pitchFamily="18" charset="0"/>
                <a:cs typeface="Times New Roman" panose="02020603050405020304" pitchFamily="18" charset="0"/>
              </a:rPr>
              <a:t>Riscrivi il testo come se fosse una lettera aperta inviata a un quotidiano.</a:t>
            </a:r>
          </a:p>
          <a:p>
            <a:endParaRPr lang="it-IT" dirty="0"/>
          </a:p>
        </p:txBody>
      </p:sp>
    </p:spTree>
    <p:extLst>
      <p:ext uri="{BB962C8B-B14F-4D97-AF65-F5344CB8AC3E}">
        <p14:creationId xmlns:p14="http://schemas.microsoft.com/office/powerpoint/2010/main" val="90167363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A8D505F-F490-5A4E-9555-543D0FB95C51}"/>
              </a:ext>
            </a:extLst>
          </p:cNvPr>
          <p:cNvSpPr>
            <a:spLocks noGrp="1"/>
          </p:cNvSpPr>
          <p:nvPr>
            <p:ph type="title"/>
          </p:nvPr>
        </p:nvSpPr>
        <p:spPr/>
        <p:txBody>
          <a:bodyPr/>
          <a:lstStyle/>
          <a:p>
            <a:r>
              <a:rPr lang="it-IT" dirty="0"/>
              <a:t>Da Palermo, Treccani</a:t>
            </a:r>
          </a:p>
        </p:txBody>
      </p:sp>
      <p:sp>
        <p:nvSpPr>
          <p:cNvPr id="3" name="Segnaposto contenuto 2">
            <a:extLst>
              <a:ext uri="{FF2B5EF4-FFF2-40B4-BE49-F238E27FC236}">
                <a16:creationId xmlns:a16="http://schemas.microsoft.com/office/drawing/2014/main" id="{7ECE252E-A9A6-D342-AEC7-001FA4A89FBD}"/>
              </a:ext>
            </a:extLst>
          </p:cNvPr>
          <p:cNvSpPr>
            <a:spLocks noGrp="1"/>
          </p:cNvSpPr>
          <p:nvPr>
            <p:ph idx="1"/>
          </p:nvPr>
        </p:nvSpPr>
        <p:spPr/>
        <p:txBody>
          <a:bodyPr>
            <a:normAutofit fontScale="77500" lnSpcReduction="20000"/>
          </a:bodyPr>
          <a:lstStyle/>
          <a:p>
            <a:pPr algn="just"/>
            <a:r>
              <a:rPr lang="it-IT" dirty="0"/>
              <a:t>6) Aiutare i ragazzi a governare la forte escursione diafasica che caratterizza molti generi testuali a cui sono esposti. Avere di fronte modelli di scrittura caratterizzati in tal senso è fonte di confusione, soprattutto per chi non padroneggia a sufficienza le varietà di registro. La forte escursione diafasica presente nel web 2.0 si innesta su tradizioni discorsive orientate in tal senso già inaugurate nella scrittura </a:t>
            </a:r>
            <a:r>
              <a:rPr lang="it-IT" dirty="0" err="1"/>
              <a:t>pre</a:t>
            </a:r>
            <a:r>
              <a:rPr lang="it-IT" dirty="0"/>
              <a:t>-digitale (gli anni ottanta del secolo scorso per intendersi): la prosa giornalistica, certa divulgazione scientifica, la saggistica pop, oggi così fortunata editorialmente. Il carattere intrinsecamente ibrido della scrittura digitale, a cavallo tra oralità e scrittura (non a caso definita negli studi anglosassoni </a:t>
            </a:r>
            <a:r>
              <a:rPr lang="it-IT" i="1" dirty="0" err="1"/>
              <a:t>written</a:t>
            </a:r>
            <a:r>
              <a:rPr lang="it-IT" i="1" dirty="0"/>
              <a:t> </a:t>
            </a:r>
            <a:r>
              <a:rPr lang="it-IT" i="1" dirty="0" err="1"/>
              <a:t>speech</a:t>
            </a:r>
            <a:r>
              <a:rPr lang="it-IT" dirty="0"/>
              <a:t>) accentua questa componente. Si può definire questa tendenza alla mescolanza compulsiva dei registri la sindrome dei «</a:t>
            </a:r>
            <a:r>
              <a:rPr lang="it-IT" dirty="0">
                <a:hlinkClick r:id="rId2"/>
              </a:rPr>
              <a:t>nipotini dell’ingegnere</a:t>
            </a:r>
            <a:r>
              <a:rPr lang="it-IT" dirty="0"/>
              <a:t>». Il possibile esito infausto, per scriventi poco attrezzati, è di diventare Gadda a propria insaputa, cioè di essere vittime anziché artefici della mescolanza dei generi e dei registri. Anche in questo caso è bene che la scuola mantenga il proprio ruolo di presidio di una scrittura solida (intesa in opposizione alla scrittura liquida digitale) dove si impari prima a maneggiare le caratteristiche primarie dei generi, per poi lanciarsi eventualmente a trasgredirle. Anche in questo caso gli strumenti della linguistica testuale, in particolare la riflessione su generi, tipi di testo e tradizioni discorsive, offrono al docente una buona base teorica e metodologica.</a:t>
            </a:r>
          </a:p>
        </p:txBody>
      </p:sp>
    </p:spTree>
    <p:extLst>
      <p:ext uri="{BB962C8B-B14F-4D97-AF65-F5344CB8AC3E}">
        <p14:creationId xmlns:p14="http://schemas.microsoft.com/office/powerpoint/2010/main" val="36995782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47B52BD-8E1E-9543-B859-CA64DD2933D8}"/>
              </a:ext>
            </a:extLst>
          </p:cNvPr>
          <p:cNvSpPr>
            <a:spLocks noGrp="1"/>
          </p:cNvSpPr>
          <p:nvPr>
            <p:ph type="title"/>
          </p:nvPr>
        </p:nvSpPr>
        <p:spPr/>
        <p:txBody>
          <a:bodyPr/>
          <a:lstStyle/>
          <a:p>
            <a:endParaRPr lang="it-IT"/>
          </a:p>
        </p:txBody>
      </p:sp>
      <p:sp>
        <p:nvSpPr>
          <p:cNvPr id="3" name="Segnaposto contenuto 2">
            <a:extLst>
              <a:ext uri="{FF2B5EF4-FFF2-40B4-BE49-F238E27FC236}">
                <a16:creationId xmlns:a16="http://schemas.microsoft.com/office/drawing/2014/main" id="{A2AB458A-D5C1-164F-A37A-B762C070FC75}"/>
              </a:ext>
            </a:extLst>
          </p:cNvPr>
          <p:cNvSpPr>
            <a:spLocks noGrp="1"/>
          </p:cNvSpPr>
          <p:nvPr>
            <p:ph idx="1"/>
          </p:nvPr>
        </p:nvSpPr>
        <p:spPr/>
        <p:txBody>
          <a:bodyPr/>
          <a:lstStyle/>
          <a:p>
            <a:endParaRPr lang="it-IT"/>
          </a:p>
        </p:txBody>
      </p:sp>
    </p:spTree>
    <p:extLst>
      <p:ext uri="{BB962C8B-B14F-4D97-AF65-F5344CB8AC3E}">
        <p14:creationId xmlns:p14="http://schemas.microsoft.com/office/powerpoint/2010/main" val="340866962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EA1AD15-0F3A-7A44-8E1F-2A612E631EB7}"/>
              </a:ext>
            </a:extLst>
          </p:cNvPr>
          <p:cNvSpPr>
            <a:spLocks noGrp="1"/>
          </p:cNvSpPr>
          <p:nvPr>
            <p:ph type="title"/>
          </p:nvPr>
        </p:nvSpPr>
        <p:spPr>
          <a:xfrm>
            <a:off x="838200" y="365125"/>
            <a:ext cx="10515600" cy="549275"/>
          </a:xfrm>
        </p:spPr>
        <p:txBody>
          <a:bodyPr>
            <a:normAutofit/>
          </a:bodyPr>
          <a:lstStyle/>
          <a:p>
            <a:r>
              <a:rPr lang="it-IT" sz="2400" dirty="0">
                <a:latin typeface="Times New Roman" panose="02020603050405020304" pitchFamily="18" charset="0"/>
                <a:cs typeface="Times New Roman" panose="02020603050405020304" pitchFamily="18" charset="0"/>
              </a:rPr>
              <a:t>LA SCRITTURA GIORNALISTICA: LA CRONACA BRILLANTE</a:t>
            </a:r>
          </a:p>
        </p:txBody>
      </p:sp>
      <p:sp>
        <p:nvSpPr>
          <p:cNvPr id="3" name="Segnaposto contenuto 2">
            <a:extLst>
              <a:ext uri="{FF2B5EF4-FFF2-40B4-BE49-F238E27FC236}">
                <a16:creationId xmlns:a16="http://schemas.microsoft.com/office/drawing/2014/main" id="{B8C65341-08FF-BD45-9B61-3A6DA3EB0B17}"/>
              </a:ext>
            </a:extLst>
          </p:cNvPr>
          <p:cNvSpPr>
            <a:spLocks noGrp="1"/>
          </p:cNvSpPr>
          <p:nvPr>
            <p:ph idx="1"/>
          </p:nvPr>
        </p:nvSpPr>
        <p:spPr>
          <a:xfrm>
            <a:off x="838200" y="914400"/>
            <a:ext cx="10515600" cy="5262563"/>
          </a:xfrm>
        </p:spPr>
        <p:txBody>
          <a:bodyPr>
            <a:normAutofit lnSpcReduction="10000"/>
          </a:bodyPr>
          <a:lstStyle/>
          <a:p>
            <a:pPr marL="0" indent="0">
              <a:buNone/>
            </a:pPr>
            <a:r>
              <a:rPr lang="it-IT" sz="1800" b="1" i="1" dirty="0">
                <a:latin typeface="Times New Roman" panose="02020603050405020304" pitchFamily="18" charset="0"/>
                <a:cs typeface="Times New Roman" panose="02020603050405020304" pitchFamily="18" charset="0"/>
              </a:rPr>
              <a:t>Ultime da Pompei</a:t>
            </a:r>
          </a:p>
          <a:p>
            <a:pPr marL="0" indent="0">
              <a:buNone/>
            </a:pPr>
            <a:r>
              <a:rPr lang="it-IT" sz="1800" i="1" dirty="0">
                <a:latin typeface="Times New Roman" panose="02020603050405020304" pitchFamily="18" charset="0"/>
                <a:cs typeface="Times New Roman" panose="02020603050405020304" pitchFamily="18" charset="0"/>
              </a:rPr>
              <a:t>di Marco Cicala</a:t>
            </a:r>
            <a:r>
              <a:rPr lang="it-IT" sz="1800" dirty="0">
                <a:effectLst/>
                <a:latin typeface="Times New Roman" panose="02020603050405020304" pitchFamily="18" charset="0"/>
                <a:cs typeface="Times New Roman" panose="02020603050405020304" pitchFamily="18" charset="0"/>
              </a:rPr>
              <a:t> </a:t>
            </a:r>
          </a:p>
          <a:p>
            <a:pPr marL="0" indent="0">
              <a:buNone/>
            </a:pPr>
            <a:endParaRPr lang="it-IT" sz="1800" dirty="0">
              <a:latin typeface="Times New Roman" panose="02020603050405020304" pitchFamily="18" charset="0"/>
              <a:cs typeface="Times New Roman" panose="02020603050405020304" pitchFamily="18" charset="0"/>
            </a:endParaRPr>
          </a:p>
          <a:p>
            <a:pPr marL="0" indent="0" algn="just">
              <a:lnSpc>
                <a:spcPct val="100000"/>
              </a:lnSpc>
              <a:buNone/>
            </a:pPr>
            <a:r>
              <a:rPr lang="it-IT" sz="1700" dirty="0">
                <a:latin typeface="Times New Roman" panose="02020603050405020304" pitchFamily="18" charset="0"/>
                <a:cs typeface="Times New Roman" panose="02020603050405020304" pitchFamily="18" charset="0"/>
              </a:rPr>
              <a:t>[</a:t>
            </a:r>
            <a:r>
              <a:rPr lang="it-IT" sz="1700" baseline="30000" dirty="0">
                <a:latin typeface="Times New Roman" panose="02020603050405020304" pitchFamily="18" charset="0"/>
                <a:cs typeface="Times New Roman" panose="02020603050405020304" pitchFamily="18" charset="0"/>
              </a:rPr>
              <a:t>1</a:t>
            </a:r>
            <a:r>
              <a:rPr lang="it-IT" sz="1700" dirty="0">
                <a:latin typeface="Times New Roman" panose="02020603050405020304" pitchFamily="18" charset="0"/>
                <a:cs typeface="Times New Roman" panose="02020603050405020304" pitchFamily="18" charset="0"/>
              </a:rPr>
              <a:t>] P</a:t>
            </a:r>
            <a:r>
              <a:rPr lang="it-IT" sz="1700" cap="small" dirty="0">
                <a:latin typeface="Times New Roman" panose="02020603050405020304" pitchFamily="18" charset="0"/>
                <a:cs typeface="Times New Roman" panose="02020603050405020304" pitchFamily="18" charset="0"/>
              </a:rPr>
              <a:t>ompei</a:t>
            </a:r>
            <a:r>
              <a:rPr lang="it-IT" sz="1700" dirty="0">
                <a:latin typeface="Times New Roman" panose="02020603050405020304" pitchFamily="18" charset="0"/>
                <a:cs typeface="Times New Roman" panose="02020603050405020304" pitchFamily="18" charset="0"/>
              </a:rPr>
              <a:t>. Metti un sabato di fine autunno. Dopo Cristo. [</a:t>
            </a:r>
            <a:r>
              <a:rPr lang="it-IT" sz="1700" baseline="30000" dirty="0">
                <a:latin typeface="Times New Roman" panose="02020603050405020304" pitchFamily="18" charset="0"/>
                <a:cs typeface="Times New Roman" panose="02020603050405020304" pitchFamily="18" charset="0"/>
              </a:rPr>
              <a:t>2</a:t>
            </a:r>
            <a:r>
              <a:rPr lang="it-IT" sz="1700" dirty="0">
                <a:latin typeface="Times New Roman" panose="02020603050405020304" pitchFamily="18" charset="0"/>
                <a:cs typeface="Times New Roman" panose="02020603050405020304" pitchFamily="18" charset="0"/>
              </a:rPr>
              <a:t>] Arrivi agli scavi di Pompei che magari non rivedevi dalla gita scolastica e già t'hanno scavato via 71 euro. Unisci il biglietto d'ingresso e vabbè; sessanta di taxi dall'aeroporto di Napoli. Venti minuti scarsi di tragitto. [</a:t>
            </a:r>
            <a:r>
              <a:rPr lang="it-IT" sz="1700" baseline="30000" dirty="0">
                <a:latin typeface="Times New Roman" panose="02020603050405020304" pitchFamily="18" charset="0"/>
                <a:cs typeface="Times New Roman" panose="02020603050405020304" pitchFamily="18" charset="0"/>
              </a:rPr>
              <a:t>3</a:t>
            </a:r>
            <a:r>
              <a:rPr lang="it-IT" sz="1700" dirty="0">
                <a:latin typeface="Times New Roman" panose="02020603050405020304" pitchFamily="18" charset="0"/>
                <a:cs typeface="Times New Roman" panose="02020603050405020304" pitchFamily="18" charset="0"/>
              </a:rPr>
              <a:t>] </a:t>
            </a:r>
            <a:r>
              <a:rPr lang="it-IT" sz="1700" i="1" dirty="0">
                <a:latin typeface="Times New Roman" panose="02020603050405020304" pitchFamily="18" charset="0"/>
                <a:cs typeface="Times New Roman" panose="02020603050405020304" pitchFamily="18" charset="0"/>
              </a:rPr>
              <a:t>Ma come</a:t>
            </a:r>
            <a:r>
              <a:rPr lang="it-IT" sz="1700" dirty="0">
                <a:latin typeface="Times New Roman" panose="02020603050405020304" pitchFamily="18" charset="0"/>
                <a:cs typeface="Times New Roman" panose="02020603050405020304" pitchFamily="18" charset="0"/>
              </a:rPr>
              <a:t>, chiedi all'autista, </a:t>
            </a:r>
            <a:r>
              <a:rPr lang="it-IT" sz="1700" i="1" dirty="0">
                <a:latin typeface="Times New Roman" panose="02020603050405020304" pitchFamily="18" charset="0"/>
                <a:cs typeface="Times New Roman" panose="02020603050405020304" pitchFamily="18" charset="0"/>
              </a:rPr>
              <a:t>il tassametro segna 29</a:t>
            </a:r>
            <a:r>
              <a:rPr lang="it-IT" sz="1700" dirty="0">
                <a:latin typeface="Times New Roman" panose="02020603050405020304" pitchFamily="18" charset="0"/>
                <a:cs typeface="Times New Roman" panose="02020603050405020304" pitchFamily="18" charset="0"/>
              </a:rPr>
              <a:t>... Lui ti dettaglia tutta una serie di esoteriche maggiorazioni. Non solo. Dice che devi ritenerti fortunato. Perché, nel giro, c'è chi spinge sul pedale tariffario sino a ottanta, novanta pezzi. Con gli stranieri. [</a:t>
            </a:r>
            <a:r>
              <a:rPr lang="it-IT" sz="1700" baseline="30000" dirty="0">
                <a:latin typeface="Times New Roman" panose="02020603050405020304" pitchFamily="18" charset="0"/>
                <a:cs typeface="Times New Roman" panose="02020603050405020304" pitchFamily="18" charset="0"/>
              </a:rPr>
              <a:t>4</a:t>
            </a:r>
            <a:r>
              <a:rPr lang="it-IT" sz="1700" dirty="0">
                <a:latin typeface="Times New Roman" panose="02020603050405020304" pitchFamily="18" charset="0"/>
                <a:cs typeface="Times New Roman" panose="02020603050405020304" pitchFamily="18" charset="0"/>
              </a:rPr>
              <a:t>] Scendi senza chiedere lumi aggiuntivi e quasi contento che, per una sorta di stravolto patriottismo, ti sia stato praticato lo sconto. </a:t>
            </a:r>
          </a:p>
          <a:p>
            <a:pPr marL="0" indent="0" algn="just">
              <a:lnSpc>
                <a:spcPct val="100000"/>
              </a:lnSpc>
              <a:buNone/>
            </a:pPr>
            <a:r>
              <a:rPr lang="it-IT" sz="1700" dirty="0">
                <a:latin typeface="Times New Roman" panose="02020603050405020304" pitchFamily="18" charset="0"/>
                <a:cs typeface="Times New Roman" panose="02020603050405020304" pitchFamily="18" charset="0"/>
              </a:rPr>
              <a:t>[</a:t>
            </a:r>
            <a:r>
              <a:rPr lang="it-IT" sz="1700" baseline="30000" dirty="0">
                <a:latin typeface="Times New Roman" panose="02020603050405020304" pitchFamily="18" charset="0"/>
                <a:cs typeface="Times New Roman" panose="02020603050405020304" pitchFamily="18" charset="0"/>
              </a:rPr>
              <a:t>5</a:t>
            </a:r>
            <a:r>
              <a:rPr lang="it-IT" sz="1700" dirty="0">
                <a:latin typeface="Times New Roman" panose="02020603050405020304" pitchFamily="18" charset="0"/>
                <a:cs typeface="Times New Roman" panose="02020603050405020304" pitchFamily="18" charset="0"/>
              </a:rPr>
              <a:t>] Tempo pochi minuti, e Pompei riprende il lavoro di scavo. Per una visita di circa due ore  ̶  è una tabella ad avvisarti  ̶  una guida autorizzata costa 106 euro. [</a:t>
            </a:r>
            <a:r>
              <a:rPr lang="it-IT" sz="1700" baseline="30000" dirty="0">
                <a:latin typeface="Times New Roman" panose="02020603050405020304" pitchFamily="18" charset="0"/>
                <a:cs typeface="Times New Roman" panose="02020603050405020304" pitchFamily="18" charset="0"/>
              </a:rPr>
              <a:t>6</a:t>
            </a:r>
            <a:r>
              <a:rPr lang="it-IT" sz="1700" dirty="0">
                <a:latin typeface="Times New Roman" panose="02020603050405020304" pitchFamily="18" charset="0"/>
                <a:cs typeface="Times New Roman" panose="02020603050405020304" pitchFamily="18" charset="0"/>
              </a:rPr>
              <a:t>] Ma </a:t>
            </a:r>
            <a:r>
              <a:rPr lang="it-IT" sz="1700" i="1" dirty="0">
                <a:latin typeface="Times New Roman" panose="02020603050405020304" pitchFamily="18" charset="0"/>
                <a:cs typeface="Times New Roman" panose="02020603050405020304" pitchFamily="18" charset="0"/>
              </a:rPr>
              <a:t>ottanta con lo sconto</a:t>
            </a:r>
            <a:r>
              <a:rPr lang="it-IT" sz="1700" dirty="0">
                <a:latin typeface="Times New Roman" panose="02020603050405020304" pitchFamily="18" charset="0"/>
                <a:cs typeface="Times New Roman" panose="02020603050405020304" pitchFamily="18" charset="0"/>
              </a:rPr>
              <a:t>. Pagamento informale. Che oltretutto, spiega l'autorizzato, ti permette di non fare file e vedere posti </a:t>
            </a:r>
            <a:r>
              <a:rPr lang="it-IT" sz="1700" i="1" dirty="0">
                <a:latin typeface="Times New Roman" panose="02020603050405020304" pitchFamily="18" charset="0"/>
                <a:cs typeface="Times New Roman" panose="02020603050405020304" pitchFamily="18" charset="0"/>
              </a:rPr>
              <a:t>particolari</a:t>
            </a:r>
            <a:r>
              <a:rPr lang="it-IT" sz="1700" dirty="0">
                <a:latin typeface="Times New Roman" panose="02020603050405020304" pitchFamily="18" charset="0"/>
                <a:cs typeface="Times New Roman" panose="02020603050405020304" pitchFamily="18" charset="0"/>
              </a:rPr>
              <a:t>. In che senso? Normalmente chiusi. [</a:t>
            </a:r>
            <a:r>
              <a:rPr lang="it-IT" sz="1700" baseline="30000" dirty="0">
                <a:latin typeface="Times New Roman" panose="02020603050405020304" pitchFamily="18" charset="0"/>
                <a:cs typeface="Times New Roman" panose="02020603050405020304" pitchFamily="18" charset="0"/>
              </a:rPr>
              <a:t>7</a:t>
            </a:r>
            <a:r>
              <a:rPr lang="it-IT" sz="1700" dirty="0">
                <a:latin typeface="Times New Roman" panose="02020603050405020304" pitchFamily="18" charset="0"/>
                <a:cs typeface="Times New Roman" panose="02020603050405020304" pitchFamily="18" charset="0"/>
              </a:rPr>
              <a:t>] Ergo: in forza di una stravolta sofistica, se paghi di più vedi meno e male, da livido uomo massa; se invece paghi meno, vedi meglio e di più: scorci, emozioni, </a:t>
            </a:r>
            <a:r>
              <a:rPr lang="it-IT" sz="1700" i="1" dirty="0" err="1">
                <a:latin typeface="Times New Roman" panose="02020603050405020304" pitchFamily="18" charset="0"/>
                <a:cs typeface="Times New Roman" panose="02020603050405020304" pitchFamily="18" charset="0"/>
              </a:rPr>
              <a:t>intérieurs</a:t>
            </a:r>
            <a:r>
              <a:rPr lang="it-IT" sz="1700" dirty="0">
                <a:latin typeface="Times New Roman" panose="02020603050405020304" pitchFamily="18" charset="0"/>
                <a:cs typeface="Times New Roman" panose="02020603050405020304" pitchFamily="18" charset="0"/>
              </a:rPr>
              <a:t> (pseudo) esclusivi.</a:t>
            </a:r>
          </a:p>
          <a:p>
            <a:pPr marL="0" indent="0" algn="just">
              <a:lnSpc>
                <a:spcPct val="100000"/>
              </a:lnSpc>
              <a:buNone/>
            </a:pPr>
            <a:r>
              <a:rPr lang="it-IT" sz="1700" dirty="0">
                <a:latin typeface="Times New Roman" panose="02020603050405020304" pitchFamily="18" charset="0"/>
                <a:cs typeface="Times New Roman" panose="02020603050405020304" pitchFamily="18" charset="0"/>
              </a:rPr>
              <a:t>[</a:t>
            </a:r>
            <a:r>
              <a:rPr lang="it-IT" sz="1700" baseline="30000" dirty="0">
                <a:latin typeface="Times New Roman" panose="02020603050405020304" pitchFamily="18" charset="0"/>
                <a:cs typeface="Times New Roman" panose="02020603050405020304" pitchFamily="18" charset="0"/>
              </a:rPr>
              <a:t>8</a:t>
            </a:r>
            <a:r>
              <a:rPr lang="it-IT" sz="1700" dirty="0">
                <a:latin typeface="Times New Roman" panose="02020603050405020304" pitchFamily="18" charset="0"/>
                <a:cs typeface="Times New Roman" panose="02020603050405020304" pitchFamily="18" charset="0"/>
              </a:rPr>
              <a:t>] Se è così, perché diamine pagare di più? Finisce che rifiuti ogni </a:t>
            </a:r>
            <a:r>
              <a:rPr lang="it-IT" sz="1700" i="1" dirty="0">
                <a:latin typeface="Times New Roman" panose="02020603050405020304" pitchFamily="18" charset="0"/>
                <a:cs typeface="Times New Roman" panose="02020603050405020304" pitchFamily="18" charset="0"/>
              </a:rPr>
              <a:t>Führer</a:t>
            </a:r>
            <a:r>
              <a:rPr lang="it-IT" sz="1700" dirty="0">
                <a:latin typeface="Times New Roman" panose="02020603050405020304" pitchFamily="18" charset="0"/>
                <a:cs typeface="Times New Roman" panose="02020603050405020304" pitchFamily="18" charset="0"/>
              </a:rPr>
              <a:t>. Tua unica guida sarà quella cartacea portata da casa. Al limite il formidabile libretto </a:t>
            </a:r>
            <a:r>
              <a:rPr lang="it-IT" sz="1700" i="1" dirty="0">
                <a:latin typeface="Times New Roman" panose="02020603050405020304" pitchFamily="18" charset="0"/>
                <a:cs typeface="Times New Roman" panose="02020603050405020304" pitchFamily="18" charset="0"/>
              </a:rPr>
              <a:t>Pompei com'era/com'è</a:t>
            </a:r>
            <a:r>
              <a:rPr lang="it-IT" sz="1700" dirty="0">
                <a:latin typeface="Times New Roman" panose="02020603050405020304" pitchFamily="18" charset="0"/>
                <a:cs typeface="Times New Roman" panose="02020603050405020304" pitchFamily="18" charset="0"/>
              </a:rPr>
              <a:t>, con le foto delle vestigia alle quali sovrapponi i disegni delle ricostruzioni stampati su fogli trasparenti. [</a:t>
            </a:r>
            <a:r>
              <a:rPr lang="it-IT" sz="1700" baseline="30000" dirty="0">
                <a:latin typeface="Times New Roman" panose="02020603050405020304" pitchFamily="18" charset="0"/>
                <a:cs typeface="Times New Roman" panose="02020603050405020304" pitchFamily="18" charset="0"/>
              </a:rPr>
              <a:t>9</a:t>
            </a:r>
            <a:r>
              <a:rPr lang="it-IT" sz="1700" dirty="0">
                <a:latin typeface="Times New Roman" panose="02020603050405020304" pitchFamily="18" charset="0"/>
                <a:cs typeface="Times New Roman" panose="02020603050405020304" pitchFamily="18" charset="0"/>
              </a:rPr>
              <a:t>] </a:t>
            </a:r>
            <a:r>
              <a:rPr lang="it-IT" sz="1700" dirty="0" err="1">
                <a:latin typeface="Times New Roman" panose="02020603050405020304" pitchFamily="18" charset="0"/>
                <a:cs typeface="Times New Roman" panose="02020603050405020304" pitchFamily="18" charset="0"/>
              </a:rPr>
              <a:t>Effettaccio</a:t>
            </a:r>
            <a:r>
              <a:rPr lang="it-IT" sz="1700" dirty="0">
                <a:latin typeface="Times New Roman" panose="02020603050405020304" pitchFamily="18" charset="0"/>
                <a:cs typeface="Times New Roman" panose="02020603050405020304" pitchFamily="18" charset="0"/>
              </a:rPr>
              <a:t> artigianale che tanto ci faceva fantasticare da ragazzini e che nemmeno le magie del digitale sono riuscite a scalzare dal commercio: il volume è ancora in vendita.</a:t>
            </a:r>
          </a:p>
          <a:p>
            <a:pPr marL="0" indent="0">
              <a:buNone/>
            </a:pPr>
            <a:endParaRPr lang="it-IT"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9883477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591912C-9DB0-E94C-A5D3-A6792E0F6C76}"/>
              </a:ext>
            </a:extLst>
          </p:cNvPr>
          <p:cNvSpPr>
            <a:spLocks noGrp="1"/>
          </p:cNvSpPr>
          <p:nvPr>
            <p:ph type="title"/>
          </p:nvPr>
        </p:nvSpPr>
        <p:spPr>
          <a:xfrm>
            <a:off x="838200" y="365125"/>
            <a:ext cx="10515600" cy="393827"/>
          </a:xfrm>
        </p:spPr>
        <p:txBody>
          <a:bodyPr>
            <a:normAutofit fontScale="90000"/>
          </a:bodyPr>
          <a:lstStyle/>
          <a:p>
            <a:endParaRPr lang="it-IT" dirty="0"/>
          </a:p>
        </p:txBody>
      </p:sp>
      <p:sp>
        <p:nvSpPr>
          <p:cNvPr id="3" name="Segnaposto contenuto 2">
            <a:extLst>
              <a:ext uri="{FF2B5EF4-FFF2-40B4-BE49-F238E27FC236}">
                <a16:creationId xmlns:a16="http://schemas.microsoft.com/office/drawing/2014/main" id="{517A84F6-7B43-1E4C-A56D-32055D894977}"/>
              </a:ext>
            </a:extLst>
          </p:cNvPr>
          <p:cNvSpPr>
            <a:spLocks noGrp="1"/>
          </p:cNvSpPr>
          <p:nvPr>
            <p:ph idx="1"/>
          </p:nvPr>
        </p:nvSpPr>
        <p:spPr>
          <a:xfrm>
            <a:off x="838200" y="896112"/>
            <a:ext cx="10515600" cy="5678424"/>
          </a:xfrm>
        </p:spPr>
        <p:txBody>
          <a:bodyPr>
            <a:normAutofit fontScale="62500" lnSpcReduction="20000"/>
          </a:bodyPr>
          <a:lstStyle/>
          <a:p>
            <a:pPr marL="0" indent="0" algn="just">
              <a:lnSpc>
                <a:spcPct val="120000"/>
              </a:lnSpc>
              <a:buNone/>
            </a:pPr>
            <a:r>
              <a:rPr lang="it-IT" sz="2900" dirty="0">
                <a:latin typeface="Times New Roman" panose="02020603050405020304" pitchFamily="18" charset="0"/>
                <a:cs typeface="Times New Roman" panose="02020603050405020304" pitchFamily="18" charset="0"/>
              </a:rPr>
              <a:t>[</a:t>
            </a:r>
            <a:r>
              <a:rPr lang="it-IT" sz="2900" baseline="30000" dirty="0">
                <a:latin typeface="Times New Roman" panose="02020603050405020304" pitchFamily="18" charset="0"/>
                <a:cs typeface="Times New Roman" panose="02020603050405020304" pitchFamily="18" charset="0"/>
              </a:rPr>
              <a:t>10</a:t>
            </a:r>
            <a:r>
              <a:rPr lang="it-IT" sz="2900" dirty="0">
                <a:latin typeface="Times New Roman" panose="02020603050405020304" pitchFamily="18" charset="0"/>
                <a:cs typeface="Times New Roman" panose="02020603050405020304" pitchFamily="18" charset="0"/>
              </a:rPr>
              <a:t>] Ma oggi a Pompei le attrazioni sono altre. Non tanto le rovine, quanto le rovine delle rovine. Senti turisti italiani chiedere ai custodi: </a:t>
            </a:r>
            <a:r>
              <a:rPr lang="it-IT" sz="2900" i="1" dirty="0">
                <a:latin typeface="Times New Roman" panose="02020603050405020304" pitchFamily="18" charset="0"/>
                <a:cs typeface="Times New Roman" panose="02020603050405020304" pitchFamily="18" charset="0"/>
              </a:rPr>
              <a:t>Scusi vado bene per il crollo?</a:t>
            </a:r>
            <a:r>
              <a:rPr lang="it-IT" sz="2900" dirty="0">
                <a:latin typeface="Times New Roman" panose="02020603050405020304" pitchFamily="18" charset="0"/>
                <a:cs typeface="Times New Roman" panose="02020603050405020304" pitchFamily="18" charset="0"/>
              </a:rPr>
              <a:t> Sempre dritti. Per vedere cosa? Alte transenne e, in lontananza, una triste duna di detriti. [</a:t>
            </a:r>
            <a:r>
              <a:rPr lang="it-IT" sz="2900" baseline="30000" dirty="0">
                <a:latin typeface="Times New Roman" panose="02020603050405020304" pitchFamily="18" charset="0"/>
                <a:cs typeface="Times New Roman" panose="02020603050405020304" pitchFamily="18" charset="0"/>
              </a:rPr>
              <a:t>11</a:t>
            </a:r>
            <a:r>
              <a:rPr lang="it-IT" sz="2900" dirty="0">
                <a:latin typeface="Times New Roman" panose="02020603050405020304" pitchFamily="18" charset="0"/>
                <a:cs typeface="Times New Roman" panose="02020603050405020304" pitchFamily="18" charset="0"/>
              </a:rPr>
              <a:t>] Quanto resta della Domus dei Gladiatori venuta giù il 6 novembre, e della contigua Casa del Moralista, sei-sette metri di </a:t>
            </a:r>
            <a:r>
              <a:rPr lang="it-IT" sz="2900" i="1" dirty="0">
                <a:latin typeface="Times New Roman" panose="02020603050405020304" pitchFamily="18" charset="0"/>
                <a:cs typeface="Times New Roman" panose="02020603050405020304" pitchFamily="18" charset="0"/>
              </a:rPr>
              <a:t>opus </a:t>
            </a:r>
            <a:r>
              <a:rPr lang="it-IT" sz="2900" i="1" dirty="0" err="1">
                <a:latin typeface="Times New Roman" panose="02020603050405020304" pitchFamily="18" charset="0"/>
                <a:cs typeface="Times New Roman" panose="02020603050405020304" pitchFamily="18" charset="0"/>
              </a:rPr>
              <a:t>incertum</a:t>
            </a:r>
            <a:r>
              <a:rPr lang="it-IT" sz="2900" dirty="0">
                <a:latin typeface="Times New Roman" panose="02020603050405020304" pitchFamily="18" charset="0"/>
                <a:cs typeface="Times New Roman" panose="02020603050405020304" pitchFamily="18" charset="0"/>
              </a:rPr>
              <a:t> collassati cinque giorni dopo. [</a:t>
            </a:r>
            <a:r>
              <a:rPr lang="it-IT" sz="2900" baseline="30000" dirty="0">
                <a:latin typeface="Times New Roman" panose="02020603050405020304" pitchFamily="18" charset="0"/>
                <a:cs typeface="Times New Roman" panose="02020603050405020304" pitchFamily="18" charset="0"/>
              </a:rPr>
              <a:t>12</a:t>
            </a:r>
            <a:r>
              <a:rPr lang="it-IT" sz="2900" dirty="0">
                <a:latin typeface="Times New Roman" panose="02020603050405020304" pitchFamily="18" charset="0"/>
                <a:cs typeface="Times New Roman" panose="02020603050405020304" pitchFamily="18" charset="0"/>
              </a:rPr>
              <a:t>] Davanti alle domande dei visitatori un guardiano nicchia omertoso. Minimizza: «Bondi? Macché, qui i crolli ci sono sempre stati». «Sì, il primo nel 79 dopo Cristo» lo sfotte il collega. [</a:t>
            </a:r>
            <a:r>
              <a:rPr lang="it-IT" sz="2900" baseline="30000" dirty="0">
                <a:latin typeface="Times New Roman" panose="02020603050405020304" pitchFamily="18" charset="0"/>
                <a:cs typeface="Times New Roman" panose="02020603050405020304" pitchFamily="18" charset="0"/>
              </a:rPr>
              <a:t>13</a:t>
            </a:r>
            <a:r>
              <a:rPr lang="it-IT" sz="2900" dirty="0">
                <a:latin typeface="Times New Roman" panose="02020603050405020304" pitchFamily="18" charset="0"/>
                <a:cs typeface="Times New Roman" panose="02020603050405020304" pitchFamily="18" charset="0"/>
              </a:rPr>
              <a:t>] </a:t>
            </a:r>
            <a:r>
              <a:rPr lang="it-IT" sz="2900" dirty="0" err="1">
                <a:latin typeface="Times New Roman" panose="02020603050405020304" pitchFamily="18" charset="0"/>
                <a:cs typeface="Times New Roman" panose="02020603050405020304" pitchFamily="18" charset="0"/>
              </a:rPr>
              <a:t>Eppoi</a:t>
            </a:r>
            <a:r>
              <a:rPr lang="it-IT" sz="2900" dirty="0">
                <a:latin typeface="Times New Roman" panose="02020603050405020304" pitchFamily="18" charset="0"/>
                <a:cs typeface="Times New Roman" panose="02020603050405020304" pitchFamily="18" charset="0"/>
              </a:rPr>
              <a:t> ti spiega che i cumuli di terra smottano sulle vestigia perché si gonfiano d'acqua piovana. Mancano le canalizzazioni per farla defluire. [...]</a:t>
            </a:r>
          </a:p>
          <a:p>
            <a:pPr marL="0" indent="0" algn="just">
              <a:lnSpc>
                <a:spcPct val="120000"/>
              </a:lnSpc>
              <a:buNone/>
            </a:pPr>
            <a:r>
              <a:rPr lang="it-IT" sz="2900" dirty="0">
                <a:latin typeface="Times New Roman" panose="02020603050405020304" pitchFamily="18" charset="0"/>
                <a:cs typeface="Times New Roman" panose="02020603050405020304" pitchFamily="18" charset="0"/>
              </a:rPr>
              <a:t>[</a:t>
            </a:r>
            <a:r>
              <a:rPr lang="it-IT" sz="2900" baseline="30000" dirty="0">
                <a:latin typeface="Times New Roman" panose="02020603050405020304" pitchFamily="18" charset="0"/>
                <a:cs typeface="Times New Roman" panose="02020603050405020304" pitchFamily="18" charset="0"/>
              </a:rPr>
              <a:t>14</a:t>
            </a:r>
            <a:r>
              <a:rPr lang="it-IT" sz="2900" dirty="0">
                <a:latin typeface="Times New Roman" panose="02020603050405020304" pitchFamily="18" charset="0"/>
                <a:cs typeface="Times New Roman" panose="02020603050405020304" pitchFamily="18" charset="0"/>
              </a:rPr>
              <a:t>] Oppure i custodi li trovi dalle parti del Foro, in prossimità dell'unico bar ristorante dell'intera zona archeologica. Un posto moderno. Ci si mangia come in autostrada. Se non altro perché l'hanno dato in concessione alla società Autogrill. [</a:t>
            </a:r>
            <a:r>
              <a:rPr lang="it-IT" sz="2900" baseline="30000" dirty="0">
                <a:latin typeface="Times New Roman" panose="02020603050405020304" pitchFamily="18" charset="0"/>
                <a:cs typeface="Times New Roman" panose="02020603050405020304" pitchFamily="18" charset="0"/>
              </a:rPr>
              <a:t>15</a:t>
            </a:r>
            <a:r>
              <a:rPr lang="it-IT" sz="2900" dirty="0">
                <a:latin typeface="Times New Roman" panose="02020603050405020304" pitchFamily="18" charset="0"/>
                <a:cs typeface="Times New Roman" panose="02020603050405020304" pitchFamily="18" charset="0"/>
              </a:rPr>
              <a:t>] Fuori, sonnecchiano alla spicciolata alcuni cani. Randagi ma con collare. Sono, notoriamente, i nuovi abitanti della Pompei antica. Quando a sera le rovine chiudono, loro restano. Padroni del buio. Qui li chiamano i cani archeologici. O </a:t>
            </a:r>
            <a:r>
              <a:rPr lang="it-IT" sz="2900" i="1" dirty="0">
                <a:latin typeface="Times New Roman" panose="02020603050405020304" pitchFamily="18" charset="0"/>
                <a:cs typeface="Times New Roman" panose="02020603050405020304" pitchFamily="18" charset="0"/>
              </a:rPr>
              <a:t>archeo-cani</a:t>
            </a:r>
            <a:r>
              <a:rPr lang="it-IT" sz="2900" dirty="0">
                <a:latin typeface="Times New Roman" panose="02020603050405020304" pitchFamily="18" charset="0"/>
                <a:cs typeface="Times New Roman" panose="02020603050405020304" pitchFamily="18" charset="0"/>
              </a:rPr>
              <a:t>. Li hanno dipinti come ringhianti fiere da spettacoli gladiatori. Esagerando. [</a:t>
            </a:r>
            <a:r>
              <a:rPr lang="it-IT" sz="2900" baseline="30000" dirty="0">
                <a:latin typeface="Times New Roman" panose="02020603050405020304" pitchFamily="18" charset="0"/>
                <a:cs typeface="Times New Roman" panose="02020603050405020304" pitchFamily="18" charset="0"/>
              </a:rPr>
              <a:t>16</a:t>
            </a:r>
            <a:r>
              <a:rPr lang="it-IT" sz="2900" dirty="0">
                <a:latin typeface="Times New Roman" panose="02020603050405020304" pitchFamily="18" charset="0"/>
                <a:cs typeface="Times New Roman" panose="02020603050405020304" pitchFamily="18" charset="0"/>
              </a:rPr>
              <a:t>] Se lo incontri da solo, mentre girella e grufola tra le vestigia, l'</a:t>
            </a:r>
            <a:r>
              <a:rPr lang="it-IT" sz="2900" i="1" dirty="0">
                <a:latin typeface="Times New Roman" panose="02020603050405020304" pitchFamily="18" charset="0"/>
                <a:cs typeface="Times New Roman" panose="02020603050405020304" pitchFamily="18" charset="0"/>
              </a:rPr>
              <a:t>archeo-cane</a:t>
            </a:r>
            <a:r>
              <a:rPr lang="it-IT" sz="2900" dirty="0">
                <a:latin typeface="Times New Roman" panose="02020603050405020304" pitchFamily="18" charset="0"/>
                <a:cs typeface="Times New Roman" panose="02020603050405020304" pitchFamily="18" charset="0"/>
              </a:rPr>
              <a:t> è generalmente mansueto. Ti sgancia occhiate gandhiane. Seguendoti o tirando dritto per i suoi oscuri destini. [</a:t>
            </a:r>
            <a:r>
              <a:rPr lang="it-IT" sz="2900" baseline="30000" dirty="0">
                <a:latin typeface="Times New Roman" panose="02020603050405020304" pitchFamily="18" charset="0"/>
                <a:cs typeface="Times New Roman" panose="02020603050405020304" pitchFamily="18" charset="0"/>
              </a:rPr>
              <a:t>17</a:t>
            </a:r>
            <a:r>
              <a:rPr lang="it-IT" sz="2900" dirty="0">
                <a:latin typeface="Times New Roman" panose="02020603050405020304" pitchFamily="18" charset="0"/>
                <a:cs typeface="Times New Roman" panose="02020603050405020304" pitchFamily="18" charset="0"/>
              </a:rPr>
              <a:t>] Casomai il bullismo scatta in presenza del branco. Il quale si forma senza preavviso, come uno </a:t>
            </a:r>
            <a:r>
              <a:rPr lang="it-IT" sz="2900" dirty="0" err="1">
                <a:latin typeface="Times New Roman" panose="02020603050405020304" pitchFamily="18" charset="0"/>
                <a:cs typeface="Times New Roman" panose="02020603050405020304" pitchFamily="18" charset="0"/>
              </a:rPr>
              <a:t>scroscione</a:t>
            </a:r>
            <a:r>
              <a:rPr lang="it-IT" sz="2900" dirty="0">
                <a:latin typeface="Times New Roman" panose="02020603050405020304" pitchFamily="18" charset="0"/>
                <a:cs typeface="Times New Roman" panose="02020603050405020304" pitchFamily="18" charset="0"/>
              </a:rPr>
              <a:t> d'estate. Una prova? Tra le bancarelle all'entrata, assistiamo alla scena di sei o sette bestie che, con sguardo da </a:t>
            </a:r>
            <a:r>
              <a:rPr lang="it-IT" sz="2900" i="1" dirty="0">
                <a:latin typeface="Times New Roman" panose="02020603050405020304" pitchFamily="18" charset="0"/>
                <a:cs typeface="Times New Roman" panose="02020603050405020304" pitchFamily="18" charset="0"/>
              </a:rPr>
              <a:t>Arancia meccanica</a:t>
            </a:r>
            <a:r>
              <a:rPr lang="it-IT" sz="2900" dirty="0">
                <a:latin typeface="Times New Roman" panose="02020603050405020304" pitchFamily="18" charset="0"/>
                <a:cs typeface="Times New Roman" panose="02020603050405020304" pitchFamily="18" charset="0"/>
              </a:rPr>
              <a:t>, costringono alla ritirata un paio di zampognari colpevoli solo d'una sciancata esecuzione di </a:t>
            </a:r>
            <a:r>
              <a:rPr lang="it-IT" sz="2900" i="1" dirty="0">
                <a:latin typeface="Times New Roman" panose="02020603050405020304" pitchFamily="18" charset="0"/>
                <a:cs typeface="Times New Roman" panose="02020603050405020304" pitchFamily="18" charset="0"/>
              </a:rPr>
              <a:t>Tu scendi dalle stelle</a:t>
            </a:r>
            <a:r>
              <a:rPr lang="it-IT" sz="2900" dirty="0">
                <a:latin typeface="Times New Roman" panose="02020603050405020304" pitchFamily="18" charset="0"/>
                <a:cs typeface="Times New Roman" panose="02020603050405020304" pitchFamily="18" charset="0"/>
              </a:rPr>
              <a:t>.</a:t>
            </a:r>
          </a:p>
          <a:p>
            <a:pPr marL="0" indent="0" algn="just">
              <a:lnSpc>
                <a:spcPct val="120000"/>
              </a:lnSpc>
              <a:buNone/>
            </a:pPr>
            <a:r>
              <a:rPr lang="it-IT" sz="2900" dirty="0">
                <a:latin typeface="Times New Roman" panose="02020603050405020304" pitchFamily="18" charset="0"/>
                <a:cs typeface="Times New Roman" panose="02020603050405020304" pitchFamily="18" charset="0"/>
              </a:rPr>
              <a:t>[«Il Venerdì di Repubblica», 17.12.2010]</a:t>
            </a:r>
          </a:p>
          <a:p>
            <a:pPr marL="0" indent="0">
              <a:buNone/>
            </a:pPr>
            <a:endParaRPr lang="it-IT" dirty="0"/>
          </a:p>
        </p:txBody>
      </p:sp>
    </p:spTree>
    <p:extLst>
      <p:ext uri="{BB962C8B-B14F-4D97-AF65-F5344CB8AC3E}">
        <p14:creationId xmlns:p14="http://schemas.microsoft.com/office/powerpoint/2010/main" val="405762214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B658C9E-8553-424E-8DCE-7C9AC169B196}"/>
              </a:ext>
            </a:extLst>
          </p:cNvPr>
          <p:cNvSpPr>
            <a:spLocks noGrp="1"/>
          </p:cNvSpPr>
          <p:nvPr>
            <p:ph type="title"/>
          </p:nvPr>
        </p:nvSpPr>
        <p:spPr>
          <a:xfrm>
            <a:off x="838200" y="365126"/>
            <a:ext cx="10515600" cy="683090"/>
          </a:xfrm>
        </p:spPr>
        <p:txBody>
          <a:bodyPr>
            <a:normAutofit fontScale="90000"/>
          </a:bodyPr>
          <a:lstStyle/>
          <a:p>
            <a:endParaRPr lang="it-IT" dirty="0"/>
          </a:p>
        </p:txBody>
      </p:sp>
      <p:sp>
        <p:nvSpPr>
          <p:cNvPr id="3" name="Segnaposto contenuto 2">
            <a:extLst>
              <a:ext uri="{FF2B5EF4-FFF2-40B4-BE49-F238E27FC236}">
                <a16:creationId xmlns:a16="http://schemas.microsoft.com/office/drawing/2014/main" id="{84F36B1E-FE7A-7840-AA24-A59E981A2891}"/>
              </a:ext>
            </a:extLst>
          </p:cNvPr>
          <p:cNvSpPr>
            <a:spLocks noGrp="1"/>
          </p:cNvSpPr>
          <p:nvPr>
            <p:ph idx="1"/>
          </p:nvPr>
        </p:nvSpPr>
        <p:spPr>
          <a:xfrm>
            <a:off x="838200" y="1137424"/>
            <a:ext cx="10515600" cy="5039539"/>
          </a:xfrm>
        </p:spPr>
        <p:txBody>
          <a:bodyPr/>
          <a:lstStyle/>
          <a:p>
            <a:pPr marL="0" indent="0" algn="just">
              <a:buNone/>
            </a:pPr>
            <a:r>
              <a:rPr lang="it-IT" dirty="0">
                <a:latin typeface="Times New Roman" panose="02020603050405020304" pitchFamily="18" charset="0"/>
                <a:cs typeface="Times New Roman" panose="02020603050405020304" pitchFamily="18" charset="0"/>
              </a:rPr>
              <a:t>Lo stile è brillante, mostra una piena padronanza della tastiera espressiva:  </a:t>
            </a:r>
          </a:p>
          <a:p>
            <a:pPr marL="0" indent="0" algn="just">
              <a:buNone/>
            </a:pPr>
            <a:r>
              <a:rPr lang="it-IT" dirty="0">
                <a:latin typeface="Times New Roman" panose="02020603050405020304" pitchFamily="18" charset="0"/>
                <a:cs typeface="Times New Roman" panose="02020603050405020304" pitchFamily="18" charset="0"/>
              </a:rPr>
              <a:t>- alternanza </a:t>
            </a:r>
            <a:r>
              <a:rPr lang="it-IT" b="1" dirty="0">
                <a:latin typeface="Times New Roman" panose="02020603050405020304" pitchFamily="18" charset="0"/>
                <a:cs typeface="Times New Roman" panose="02020603050405020304" pitchFamily="18" charset="0"/>
              </a:rPr>
              <a:t>modi colloquiali </a:t>
            </a:r>
            <a:r>
              <a:rPr lang="it-IT" dirty="0">
                <a:latin typeface="Times New Roman" panose="02020603050405020304" pitchFamily="18" charset="0"/>
                <a:cs typeface="Times New Roman" panose="02020603050405020304" pitchFamily="18" charset="0"/>
              </a:rPr>
              <a:t>e </a:t>
            </a:r>
            <a:r>
              <a:rPr lang="it-IT" b="1" dirty="0">
                <a:latin typeface="Times New Roman" panose="02020603050405020304" pitchFamily="18" charset="0"/>
                <a:cs typeface="Times New Roman" panose="02020603050405020304" pitchFamily="18" charset="0"/>
              </a:rPr>
              <a:t>riferimenti cólti</a:t>
            </a:r>
            <a:r>
              <a:rPr lang="it-IT" dirty="0">
                <a:latin typeface="Times New Roman" panose="02020603050405020304" pitchFamily="18" charset="0"/>
                <a:cs typeface="Times New Roman" panose="02020603050405020304" pitchFamily="18" charset="0"/>
              </a:rPr>
              <a:t>:  un tratto tipico dei "testi misti" giornalistici, contrassegno di una scrittura esperta, da accostare alla gamma diafasica di cui si serve il parlante cólto, che sa svariare tra una </a:t>
            </a:r>
            <a:r>
              <a:rPr lang="it-IT" i="1" dirty="0">
                <a:latin typeface="Times New Roman" panose="02020603050405020304" pitchFamily="18" charset="0"/>
                <a:cs typeface="Times New Roman" panose="02020603050405020304" pitchFamily="18" charset="0"/>
              </a:rPr>
              <a:t>lingua alta e sorvegliata </a:t>
            </a:r>
            <a:r>
              <a:rPr lang="it-IT" dirty="0">
                <a:latin typeface="Times New Roman" panose="02020603050405020304" pitchFamily="18" charset="0"/>
                <a:cs typeface="Times New Roman" panose="02020603050405020304" pitchFamily="18" charset="0"/>
              </a:rPr>
              <a:t>(in una conferenza) e una </a:t>
            </a:r>
            <a:r>
              <a:rPr lang="it-IT" i="1" dirty="0">
                <a:latin typeface="Times New Roman" panose="02020603050405020304" pitchFamily="18" charset="0"/>
                <a:cs typeface="Times New Roman" panose="02020603050405020304" pitchFamily="18" charset="0"/>
              </a:rPr>
              <a:t>lingua bassa</a:t>
            </a:r>
            <a:r>
              <a:rPr lang="it-IT" dirty="0">
                <a:latin typeface="Times New Roman" panose="02020603050405020304" pitchFamily="18" charset="0"/>
                <a:cs typeface="Times New Roman" panose="02020603050405020304" pitchFamily="18" charset="0"/>
              </a:rPr>
              <a:t>, aperta all'occorrenza al turpiloquio e all'inserto dialettale (in pizzeria). </a:t>
            </a:r>
          </a:p>
        </p:txBody>
      </p:sp>
    </p:spTree>
    <p:extLst>
      <p:ext uri="{BB962C8B-B14F-4D97-AF65-F5344CB8AC3E}">
        <p14:creationId xmlns:p14="http://schemas.microsoft.com/office/powerpoint/2010/main" val="183401228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32A6FAA-4828-5248-960E-CA2C0C241467}"/>
              </a:ext>
            </a:extLst>
          </p:cNvPr>
          <p:cNvSpPr>
            <a:spLocks noGrp="1"/>
          </p:cNvSpPr>
          <p:nvPr>
            <p:ph type="title"/>
          </p:nvPr>
        </p:nvSpPr>
        <p:spPr>
          <a:xfrm>
            <a:off x="838200" y="365125"/>
            <a:ext cx="10515600" cy="783451"/>
          </a:xfrm>
        </p:spPr>
        <p:txBody>
          <a:bodyPr/>
          <a:lstStyle/>
          <a:p>
            <a:r>
              <a:rPr lang="it-IT" dirty="0">
                <a:latin typeface="Times New Roman" panose="02020603050405020304" pitchFamily="18" charset="0"/>
                <a:cs typeface="Times New Roman" panose="02020603050405020304" pitchFamily="18" charset="0"/>
              </a:rPr>
              <a:t>Lo stile: tratti colloquiali</a:t>
            </a:r>
          </a:p>
        </p:txBody>
      </p:sp>
      <p:sp>
        <p:nvSpPr>
          <p:cNvPr id="3" name="Segnaposto contenuto 2">
            <a:extLst>
              <a:ext uri="{FF2B5EF4-FFF2-40B4-BE49-F238E27FC236}">
                <a16:creationId xmlns:a16="http://schemas.microsoft.com/office/drawing/2014/main" id="{4C566F50-8E28-814A-B5CD-5E2943F14067}"/>
              </a:ext>
            </a:extLst>
          </p:cNvPr>
          <p:cNvSpPr>
            <a:spLocks noGrp="1"/>
          </p:cNvSpPr>
          <p:nvPr>
            <p:ph idx="1"/>
          </p:nvPr>
        </p:nvSpPr>
        <p:spPr>
          <a:xfrm>
            <a:off x="838200" y="1338146"/>
            <a:ext cx="10515600" cy="4838817"/>
          </a:xfrm>
        </p:spPr>
        <p:txBody>
          <a:bodyPr/>
          <a:lstStyle/>
          <a:p>
            <a:pPr algn="just">
              <a:buFontTx/>
              <a:buChar char="-"/>
            </a:pPr>
            <a:r>
              <a:rPr lang="it-IT" b="1" i="1" dirty="0">
                <a:latin typeface="Times New Roman" panose="02020603050405020304" pitchFamily="18" charset="0"/>
                <a:cs typeface="Times New Roman" panose="02020603050405020304" pitchFamily="18" charset="0"/>
              </a:rPr>
              <a:t>tu</a:t>
            </a:r>
            <a:r>
              <a:rPr lang="it-IT" b="1" dirty="0">
                <a:latin typeface="Times New Roman" panose="02020603050405020304" pitchFamily="18" charset="0"/>
                <a:cs typeface="Times New Roman" panose="02020603050405020304" pitchFamily="18" charset="0"/>
              </a:rPr>
              <a:t> impersonale </a:t>
            </a:r>
            <a:r>
              <a:rPr lang="it-IT" dirty="0">
                <a:latin typeface="Times New Roman" panose="02020603050405020304" pitchFamily="18" charset="0"/>
                <a:cs typeface="Times New Roman" panose="02020603050405020304" pitchFamily="18" charset="0"/>
              </a:rPr>
              <a:t>(«Metti» [1], «Arrivi», «rivedevi» [2], «rifiuti» [8], «li trovi» [14]); </a:t>
            </a:r>
          </a:p>
          <a:p>
            <a:pPr algn="just">
              <a:buFontTx/>
              <a:buChar char="-"/>
            </a:pPr>
            <a:r>
              <a:rPr lang="it-IT" b="1" dirty="0">
                <a:latin typeface="Times New Roman" panose="02020603050405020304" pitchFamily="18" charset="0"/>
                <a:cs typeface="Times New Roman" panose="02020603050405020304" pitchFamily="18" charset="0"/>
              </a:rPr>
              <a:t>espressioni </a:t>
            </a:r>
            <a:r>
              <a:rPr lang="it-IT" b="1" dirty="0" err="1">
                <a:latin typeface="Times New Roman" panose="02020603050405020304" pitchFamily="18" charset="0"/>
                <a:cs typeface="Times New Roman" panose="02020603050405020304" pitchFamily="18" charset="0"/>
              </a:rPr>
              <a:t>univerbate</a:t>
            </a:r>
            <a:r>
              <a:rPr lang="it-IT" b="1" dirty="0">
                <a:latin typeface="Times New Roman" panose="02020603050405020304" pitchFamily="18" charset="0"/>
                <a:cs typeface="Times New Roman" panose="02020603050405020304" pitchFamily="18" charset="0"/>
              </a:rPr>
              <a:t> </a:t>
            </a:r>
            <a:r>
              <a:rPr lang="it-IT" dirty="0">
                <a:latin typeface="Times New Roman" panose="02020603050405020304" pitchFamily="18" charset="0"/>
                <a:cs typeface="Times New Roman" panose="02020603050405020304" pitchFamily="18" charset="0"/>
              </a:rPr>
              <a:t>ricalcate sul parlato regionale («vabbè» [2] NOTEREMMO ANCHE “EPPOI”; </a:t>
            </a:r>
          </a:p>
          <a:p>
            <a:pPr algn="just">
              <a:buFontTx/>
              <a:buChar char="-"/>
            </a:pPr>
            <a:r>
              <a:rPr lang="it-IT" b="1" dirty="0">
                <a:latin typeface="Times New Roman" panose="02020603050405020304" pitchFamily="18" charset="0"/>
                <a:cs typeface="Times New Roman" panose="02020603050405020304" pitchFamily="18" charset="0"/>
              </a:rPr>
              <a:t>mimesi dell'oralità </a:t>
            </a:r>
            <a:r>
              <a:rPr lang="it-IT" dirty="0">
                <a:latin typeface="Times New Roman" panose="02020603050405020304" pitchFamily="18" charset="0"/>
                <a:cs typeface="Times New Roman" panose="02020603050405020304" pitchFamily="18" charset="0"/>
              </a:rPr>
              <a:t>(riproduzione di battute di dialogo col tassista [3] e con i custodi [12]; domanda dei turisti [10]; anche le riflessioni dello scrivente possono essere presentate ricorrendo a un elemento completivo dell'interrogazione: «perché </a:t>
            </a:r>
            <a:r>
              <a:rPr lang="it-IT" i="1" dirty="0">
                <a:latin typeface="Times New Roman" panose="02020603050405020304" pitchFamily="18" charset="0"/>
                <a:cs typeface="Times New Roman" panose="02020603050405020304" pitchFamily="18" charset="0"/>
              </a:rPr>
              <a:t>diamine</a:t>
            </a:r>
            <a:r>
              <a:rPr lang="it-IT" dirty="0">
                <a:latin typeface="Times New Roman" panose="02020603050405020304" pitchFamily="18" charset="0"/>
                <a:cs typeface="Times New Roman" panose="02020603050405020304" pitchFamily="18" charset="0"/>
              </a:rPr>
              <a:t> pagare di più?» [8]). </a:t>
            </a:r>
          </a:p>
        </p:txBody>
      </p:sp>
    </p:spTree>
    <p:extLst>
      <p:ext uri="{BB962C8B-B14F-4D97-AF65-F5344CB8AC3E}">
        <p14:creationId xmlns:p14="http://schemas.microsoft.com/office/powerpoint/2010/main" val="63989276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3ABB238-04F2-2547-931D-354296AF3498}"/>
              </a:ext>
            </a:extLst>
          </p:cNvPr>
          <p:cNvSpPr>
            <a:spLocks noGrp="1"/>
          </p:cNvSpPr>
          <p:nvPr>
            <p:ph type="title"/>
          </p:nvPr>
        </p:nvSpPr>
        <p:spPr>
          <a:xfrm>
            <a:off x="838200" y="365125"/>
            <a:ext cx="10515600" cy="683089"/>
          </a:xfrm>
        </p:spPr>
        <p:txBody>
          <a:bodyPr>
            <a:normAutofit fontScale="90000"/>
          </a:bodyPr>
          <a:lstStyle/>
          <a:p>
            <a:r>
              <a:rPr lang="it-IT" dirty="0">
                <a:latin typeface="Times New Roman" panose="02020603050405020304" pitchFamily="18" charset="0"/>
                <a:cs typeface="Times New Roman" panose="02020603050405020304" pitchFamily="18" charset="0"/>
              </a:rPr>
              <a:t>Lo stile: tratti cólti</a:t>
            </a:r>
          </a:p>
        </p:txBody>
      </p:sp>
      <p:sp>
        <p:nvSpPr>
          <p:cNvPr id="3" name="Segnaposto contenuto 2">
            <a:extLst>
              <a:ext uri="{FF2B5EF4-FFF2-40B4-BE49-F238E27FC236}">
                <a16:creationId xmlns:a16="http://schemas.microsoft.com/office/drawing/2014/main" id="{B8EA12BD-433E-4944-B343-1E2951618B16}"/>
              </a:ext>
            </a:extLst>
          </p:cNvPr>
          <p:cNvSpPr>
            <a:spLocks noGrp="1"/>
          </p:cNvSpPr>
          <p:nvPr>
            <p:ph idx="1"/>
          </p:nvPr>
        </p:nvSpPr>
        <p:spPr>
          <a:xfrm>
            <a:off x="838200" y="1449659"/>
            <a:ext cx="10515600" cy="4727304"/>
          </a:xfrm>
        </p:spPr>
        <p:txBody>
          <a:bodyPr/>
          <a:lstStyle/>
          <a:p>
            <a:pPr algn="just">
              <a:buFontTx/>
              <a:buChar char="-"/>
            </a:pPr>
            <a:r>
              <a:rPr lang="it-IT" dirty="0">
                <a:latin typeface="Times New Roman" panose="02020603050405020304" pitchFamily="18" charset="0"/>
                <a:cs typeface="Times New Roman" panose="02020603050405020304" pitchFamily="18" charset="0"/>
              </a:rPr>
              <a:t>inserti in </a:t>
            </a:r>
            <a:r>
              <a:rPr lang="it-IT" b="1" dirty="0">
                <a:latin typeface="Times New Roman" panose="02020603050405020304" pitchFamily="18" charset="0"/>
                <a:cs typeface="Times New Roman" panose="02020603050405020304" pitchFamily="18" charset="0"/>
              </a:rPr>
              <a:t>lingue straniere </a:t>
            </a:r>
            <a:r>
              <a:rPr lang="it-IT" dirty="0">
                <a:latin typeface="Times New Roman" panose="02020603050405020304" pitchFamily="18" charset="0"/>
                <a:cs typeface="Times New Roman" panose="02020603050405020304" pitchFamily="18" charset="0"/>
              </a:rPr>
              <a:t>(il francese </a:t>
            </a:r>
            <a:r>
              <a:rPr lang="it-IT" i="1" dirty="0" err="1">
                <a:latin typeface="Times New Roman" panose="02020603050405020304" pitchFamily="18" charset="0"/>
                <a:cs typeface="Times New Roman" panose="02020603050405020304" pitchFamily="18" charset="0"/>
              </a:rPr>
              <a:t>intérieurs</a:t>
            </a:r>
            <a:r>
              <a:rPr lang="it-IT" dirty="0">
                <a:latin typeface="Times New Roman" panose="02020603050405020304" pitchFamily="18" charset="0"/>
                <a:cs typeface="Times New Roman" panose="02020603050405020304" pitchFamily="18" charset="0"/>
              </a:rPr>
              <a:t> [7], il tedesco </a:t>
            </a:r>
            <a:r>
              <a:rPr lang="it-IT" i="1" dirty="0">
                <a:latin typeface="Times New Roman" panose="02020603050405020304" pitchFamily="18" charset="0"/>
                <a:cs typeface="Times New Roman" panose="02020603050405020304" pitchFamily="18" charset="0"/>
              </a:rPr>
              <a:t>Führer </a:t>
            </a:r>
            <a:r>
              <a:rPr lang="it-IT" dirty="0">
                <a:latin typeface="Times New Roman" panose="02020603050405020304" pitchFamily="18" charset="0"/>
                <a:cs typeface="Times New Roman" panose="02020603050405020304" pitchFamily="18" charset="0"/>
              </a:rPr>
              <a:t>[8]  ̶  che gioca sull'ambivalenza della parola, che indica l'innocente 'guida turistica' ma fa pensare in primo luogo all'epiteto di Hitler  ̶  NO SPAZIO, il latino </a:t>
            </a:r>
            <a:r>
              <a:rPr lang="it-IT" i="1" dirty="0">
                <a:latin typeface="Times New Roman" panose="02020603050405020304" pitchFamily="18" charset="0"/>
                <a:cs typeface="Times New Roman" panose="02020603050405020304" pitchFamily="18" charset="0"/>
              </a:rPr>
              <a:t>opus </a:t>
            </a:r>
            <a:r>
              <a:rPr lang="it-IT" i="1" dirty="0" err="1">
                <a:latin typeface="Times New Roman" panose="02020603050405020304" pitchFamily="18" charset="0"/>
                <a:cs typeface="Times New Roman" panose="02020603050405020304" pitchFamily="18" charset="0"/>
              </a:rPr>
              <a:t>incertum</a:t>
            </a:r>
            <a:r>
              <a:rPr lang="it-IT" i="1" dirty="0">
                <a:latin typeface="Times New Roman" panose="02020603050405020304" pitchFamily="18" charset="0"/>
                <a:cs typeface="Times New Roman" panose="02020603050405020304" pitchFamily="18" charset="0"/>
              </a:rPr>
              <a:t> </a:t>
            </a:r>
            <a:r>
              <a:rPr lang="it-IT" dirty="0">
                <a:latin typeface="Times New Roman" panose="02020603050405020304" pitchFamily="18" charset="0"/>
                <a:cs typeface="Times New Roman" panose="02020603050405020304" pitchFamily="18" charset="0"/>
              </a:rPr>
              <a:t>[11], espressione tecnica degli archeologi); </a:t>
            </a:r>
          </a:p>
          <a:p>
            <a:pPr algn="just">
              <a:buFontTx/>
              <a:buChar char="-"/>
            </a:pPr>
            <a:endParaRPr lang="it-IT" dirty="0">
              <a:latin typeface="Times New Roman" panose="02020603050405020304" pitchFamily="18" charset="0"/>
              <a:cs typeface="Times New Roman" panose="02020603050405020304" pitchFamily="18" charset="0"/>
            </a:endParaRPr>
          </a:p>
          <a:p>
            <a:pPr algn="just">
              <a:buFontTx/>
              <a:buChar char="-"/>
            </a:pPr>
            <a:r>
              <a:rPr lang="it-IT" dirty="0">
                <a:latin typeface="Times New Roman" panose="02020603050405020304" pitchFamily="18" charset="0"/>
                <a:cs typeface="Times New Roman" panose="02020603050405020304" pitchFamily="18" charset="0"/>
              </a:rPr>
              <a:t>riferimenti giocosi alla </a:t>
            </a:r>
            <a:r>
              <a:rPr lang="it-IT" b="1" dirty="0">
                <a:latin typeface="Times New Roman" panose="02020603050405020304" pitchFamily="18" charset="0"/>
                <a:cs typeface="Times New Roman" panose="02020603050405020304" pitchFamily="18" charset="0"/>
              </a:rPr>
              <a:t>cultura classica </a:t>
            </a:r>
            <a:r>
              <a:rPr lang="it-IT" dirty="0">
                <a:latin typeface="Times New Roman" panose="02020603050405020304" pitchFamily="18" charset="0"/>
                <a:cs typeface="Times New Roman" panose="02020603050405020304" pitchFamily="18" charset="0"/>
              </a:rPr>
              <a:t>(«</a:t>
            </a:r>
            <a:r>
              <a:rPr lang="it-IT" i="1" dirty="0">
                <a:latin typeface="Times New Roman" panose="02020603050405020304" pitchFamily="18" charset="0"/>
                <a:cs typeface="Times New Roman" panose="02020603050405020304" pitchFamily="18" charset="0"/>
              </a:rPr>
              <a:t>esoteriche</a:t>
            </a:r>
            <a:r>
              <a:rPr lang="it-IT" dirty="0">
                <a:latin typeface="Times New Roman" panose="02020603050405020304" pitchFamily="18" charset="0"/>
                <a:cs typeface="Times New Roman" panose="02020603050405020304" pitchFamily="18" charset="0"/>
              </a:rPr>
              <a:t> maggiorazioni» [3] 'imprevedibili, inspiegabili', «stravolta </a:t>
            </a:r>
            <a:r>
              <a:rPr lang="it-IT" i="1" dirty="0">
                <a:latin typeface="Times New Roman" panose="02020603050405020304" pitchFamily="18" charset="0"/>
                <a:cs typeface="Times New Roman" panose="02020603050405020304" pitchFamily="18" charset="0"/>
              </a:rPr>
              <a:t>sofistica</a:t>
            </a:r>
            <a:r>
              <a:rPr lang="it-IT" dirty="0">
                <a:latin typeface="Times New Roman" panose="02020603050405020304" pitchFamily="18" charset="0"/>
                <a:cs typeface="Times New Roman" panose="02020603050405020304" pitchFamily="18" charset="0"/>
              </a:rPr>
              <a:t>» [7]) e moderna (le «occhiate </a:t>
            </a:r>
            <a:r>
              <a:rPr lang="it-IT" i="1" dirty="0">
                <a:latin typeface="Times New Roman" panose="02020603050405020304" pitchFamily="18" charset="0"/>
                <a:cs typeface="Times New Roman" panose="02020603050405020304" pitchFamily="18" charset="0"/>
              </a:rPr>
              <a:t>gandhiane</a:t>
            </a:r>
            <a:r>
              <a:rPr lang="it-IT" dirty="0">
                <a:latin typeface="Times New Roman" panose="02020603050405020304" pitchFamily="18" charset="0"/>
                <a:cs typeface="Times New Roman" panose="02020603050405020304" pitchFamily="18" charset="0"/>
              </a:rPr>
              <a:t>» 'miti' dei cani [16]). </a:t>
            </a:r>
          </a:p>
          <a:p>
            <a:pPr marL="0" indent="0">
              <a:buNone/>
            </a:pPr>
            <a:endParaRPr lang="it-IT" dirty="0"/>
          </a:p>
        </p:txBody>
      </p:sp>
    </p:spTree>
    <p:extLst>
      <p:ext uri="{BB962C8B-B14F-4D97-AF65-F5344CB8AC3E}">
        <p14:creationId xmlns:p14="http://schemas.microsoft.com/office/powerpoint/2010/main" val="87964273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3BFAE54-D9F8-3F48-80D2-9EEB9DDB497D}"/>
              </a:ext>
            </a:extLst>
          </p:cNvPr>
          <p:cNvSpPr>
            <a:spLocks noGrp="1"/>
          </p:cNvSpPr>
          <p:nvPr>
            <p:ph type="title"/>
          </p:nvPr>
        </p:nvSpPr>
        <p:spPr>
          <a:xfrm>
            <a:off x="838200" y="365126"/>
            <a:ext cx="10515600" cy="995324"/>
          </a:xfrm>
        </p:spPr>
        <p:txBody>
          <a:bodyPr/>
          <a:lstStyle/>
          <a:p>
            <a:r>
              <a:rPr lang="it-IT" dirty="0">
                <a:latin typeface="Times New Roman" panose="02020603050405020304" pitchFamily="18" charset="0"/>
                <a:cs typeface="Times New Roman" panose="02020603050405020304" pitchFamily="18" charset="0"/>
              </a:rPr>
              <a:t>Il lessico</a:t>
            </a:r>
          </a:p>
        </p:txBody>
      </p:sp>
      <p:sp>
        <p:nvSpPr>
          <p:cNvPr id="3" name="Segnaposto contenuto 2">
            <a:extLst>
              <a:ext uri="{FF2B5EF4-FFF2-40B4-BE49-F238E27FC236}">
                <a16:creationId xmlns:a16="http://schemas.microsoft.com/office/drawing/2014/main" id="{53468ED1-188A-614D-AE1B-6D68FEBE5A62}"/>
              </a:ext>
            </a:extLst>
          </p:cNvPr>
          <p:cNvSpPr>
            <a:spLocks noGrp="1"/>
          </p:cNvSpPr>
          <p:nvPr>
            <p:ph idx="1"/>
          </p:nvPr>
        </p:nvSpPr>
        <p:spPr>
          <a:xfrm>
            <a:off x="838200" y="1360450"/>
            <a:ext cx="10515600" cy="4816513"/>
          </a:xfrm>
        </p:spPr>
        <p:txBody>
          <a:bodyPr>
            <a:normAutofit fontScale="62500" lnSpcReduction="20000"/>
          </a:bodyPr>
          <a:lstStyle/>
          <a:p>
            <a:pPr marL="0" indent="0" algn="just">
              <a:lnSpc>
                <a:spcPct val="120000"/>
              </a:lnSpc>
              <a:buNone/>
            </a:pPr>
            <a:r>
              <a:rPr lang="it-IT" dirty="0">
                <a:latin typeface="Times New Roman" panose="02020603050405020304" pitchFamily="18" charset="0"/>
                <a:cs typeface="Times New Roman" panose="02020603050405020304" pitchFamily="18" charset="0"/>
              </a:rPr>
              <a:t>Il lessico si compiace di parole rare o rese ricercate dall'uso estensivo o metaforico: il «livido» uomo massa [7] che paga di più e vede di meno perché si attiene alle tabelle ufficiali; la «duna» di detriti [10], quasi che il mucchio di muraglie crollate sia diventato un elemento del paesaggio, come le dune del deserto; il guardiano che «nicchia omertoso» [12] 'tergiversa, bene attento a non dire nulla che possa compromettere le autorità'; il cane che «grufola tra le vestigia» [16], con un verbo che si riferisce tipicamente al maiale (e che probabilmente vuole accentuare l'impressione di complessivo deterioramento dell'ambiente), ma che rende bene l'annusare qua e là del cane, anche spingendo il muso fra i rifiuti. Da notare anche il </a:t>
            </a:r>
            <a:r>
              <a:rPr lang="it-IT" i="1" dirty="0">
                <a:latin typeface="Times New Roman" panose="02020603050405020304" pitchFamily="18" charset="0"/>
                <a:cs typeface="Times New Roman" panose="02020603050405020304" pitchFamily="18" charset="0"/>
              </a:rPr>
              <a:t>calembour</a:t>
            </a:r>
            <a:r>
              <a:rPr lang="it-IT" dirty="0">
                <a:latin typeface="Times New Roman" panose="02020603050405020304" pitchFamily="18" charset="0"/>
                <a:cs typeface="Times New Roman" panose="02020603050405020304" pitchFamily="18" charset="0"/>
              </a:rPr>
              <a:t> di [2], cioè il gioco tra gli «scavi» archeologici e lo «scavare» 'prelevare largamente' degli ingiustificati aumenti di prezzo (il gioco si riverbera in «NO SPAZIO Pompei riprende il lavoro di scavo» [5], cioè le richieste di pagamenti indebiti ai turisti più sprovveduti). Si noti infine una creazione verbale individuale: «</a:t>
            </a:r>
            <a:r>
              <a:rPr lang="it-IT" i="1" dirty="0">
                <a:latin typeface="Times New Roman" panose="02020603050405020304" pitchFamily="18" charset="0"/>
                <a:cs typeface="Times New Roman" panose="02020603050405020304" pitchFamily="18" charset="0"/>
              </a:rPr>
              <a:t>archeo-cani</a:t>
            </a:r>
            <a:r>
              <a:rPr lang="it-IT" dirty="0">
                <a:latin typeface="Times New Roman" panose="02020603050405020304" pitchFamily="18" charset="0"/>
                <a:cs typeface="Times New Roman" panose="02020603050405020304" pitchFamily="18" charset="0"/>
              </a:rPr>
              <a:t>» [15]. L'audacia di inventare parole nuove è solo dei bambini  ̶  che godono ancora di un residuo di libertà rispetto al patrimonio linguistico codificato che condiziona ogni singolo parlante  ̶  o di chi si sente molto sicuro della sua padronanza linguistica e sa come creare un occasionalismo scherzoso che faccia leva su elementi linguistici immediatamente riconoscibili da qualsiasi parlante appena istruito: qui </a:t>
            </a:r>
            <a:r>
              <a:rPr lang="it-IT" i="1" dirty="0">
                <a:latin typeface="Times New Roman" panose="02020603050405020304" pitchFamily="18" charset="0"/>
                <a:cs typeface="Times New Roman" panose="02020603050405020304" pitchFamily="18" charset="0"/>
              </a:rPr>
              <a:t>archeo</a:t>
            </a:r>
            <a:r>
              <a:rPr lang="it-IT" dirty="0">
                <a:latin typeface="Times New Roman" panose="02020603050405020304" pitchFamily="18" charset="0"/>
                <a:cs typeface="Times New Roman" panose="02020603050405020304" pitchFamily="18" charset="0"/>
              </a:rPr>
              <a:t>‑, un confisso già presente per esempio in </a:t>
            </a:r>
            <a:r>
              <a:rPr lang="it-IT" i="1" dirty="0">
                <a:latin typeface="Times New Roman" panose="02020603050405020304" pitchFamily="18" charset="0"/>
                <a:cs typeface="Times New Roman" panose="02020603050405020304" pitchFamily="18" charset="0"/>
              </a:rPr>
              <a:t>archeoastronomia</a:t>
            </a:r>
            <a:r>
              <a:rPr lang="it-IT" dirty="0">
                <a:latin typeface="Times New Roman" panose="02020603050405020304" pitchFamily="18" charset="0"/>
                <a:cs typeface="Times New Roman" panose="02020603050405020304" pitchFamily="18" charset="0"/>
              </a:rPr>
              <a:t> e </a:t>
            </a:r>
            <a:r>
              <a:rPr lang="it-IT" i="1" dirty="0" err="1">
                <a:latin typeface="Times New Roman" panose="02020603050405020304" pitchFamily="18" charset="0"/>
                <a:cs typeface="Times New Roman" panose="02020603050405020304" pitchFamily="18" charset="0"/>
              </a:rPr>
              <a:t>archeosub</a:t>
            </a:r>
            <a:r>
              <a:rPr lang="it-IT" dirty="0">
                <a:latin typeface="Times New Roman" panose="02020603050405020304" pitchFamily="18" charset="0"/>
                <a:cs typeface="Times New Roman" panose="02020603050405020304" pitchFamily="18" charset="0"/>
              </a:rPr>
              <a:t>, e </a:t>
            </a:r>
            <a:r>
              <a:rPr lang="it-IT" i="1" dirty="0">
                <a:latin typeface="Times New Roman" panose="02020603050405020304" pitchFamily="18" charset="0"/>
                <a:cs typeface="Times New Roman" panose="02020603050405020304" pitchFamily="18" charset="0"/>
              </a:rPr>
              <a:t>‑cane</a:t>
            </a:r>
            <a:r>
              <a:rPr lang="it-IT"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68418791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553B013-65E3-3F47-8704-FA486968EC63}"/>
              </a:ext>
            </a:extLst>
          </p:cNvPr>
          <p:cNvSpPr>
            <a:spLocks noGrp="1"/>
          </p:cNvSpPr>
          <p:nvPr>
            <p:ph type="title"/>
          </p:nvPr>
        </p:nvSpPr>
        <p:spPr>
          <a:xfrm>
            <a:off x="838200" y="365126"/>
            <a:ext cx="10515600" cy="928416"/>
          </a:xfrm>
        </p:spPr>
        <p:txBody>
          <a:bodyPr/>
          <a:lstStyle/>
          <a:p>
            <a:endParaRPr lang="it-IT" dirty="0"/>
          </a:p>
        </p:txBody>
      </p:sp>
      <p:sp>
        <p:nvSpPr>
          <p:cNvPr id="3" name="Segnaposto contenuto 2">
            <a:extLst>
              <a:ext uri="{FF2B5EF4-FFF2-40B4-BE49-F238E27FC236}">
                <a16:creationId xmlns:a16="http://schemas.microsoft.com/office/drawing/2014/main" id="{9A810822-8BE6-5E42-BFDC-3E208356C204}"/>
              </a:ext>
            </a:extLst>
          </p:cNvPr>
          <p:cNvSpPr>
            <a:spLocks noGrp="1"/>
          </p:cNvSpPr>
          <p:nvPr>
            <p:ph idx="1"/>
          </p:nvPr>
        </p:nvSpPr>
        <p:spPr>
          <a:xfrm>
            <a:off x="838200" y="1427356"/>
            <a:ext cx="10515600" cy="4749607"/>
          </a:xfrm>
        </p:spPr>
        <p:txBody>
          <a:bodyPr>
            <a:normAutofit fontScale="70000" lnSpcReduction="20000"/>
          </a:bodyPr>
          <a:lstStyle/>
          <a:p>
            <a:pPr marL="0" indent="0" algn="just">
              <a:lnSpc>
                <a:spcPct val="120000"/>
              </a:lnSpc>
              <a:buNone/>
            </a:pPr>
            <a:r>
              <a:rPr lang="it-IT" dirty="0">
                <a:latin typeface="Times New Roman" panose="02020603050405020304" pitchFamily="18" charset="0"/>
                <a:cs typeface="Times New Roman" panose="02020603050405020304" pitchFamily="18" charset="0"/>
              </a:rPr>
              <a:t>La sintassi è franta, ben più tipicamente giornalistica di quel che poteva valere per l'articolo di Sergio Romano (n° 1). Qualche volta l'isolamento di un sintagma ne focalizza l'impatto espressivo, come per l'ironico «Dopo Cristo» [1]; ma in generale si tratta di un semplice vezzo stilistico, che perde l'originaria marcatezza perché troppo iterato. Possono essere isolati dal contesto sintattico sia proposizioni subordinate («Perché, nel giro, c'è chi spinge sul pedale tariffario sino a ottanta, novanta pezzi» [3]), sia sintagmi isolati, come espressioni avverbiali («Non solo» [3]), complementi indiretti («Con gli stranieri» [3]), apposizioni («Un posto moderno» [14]). D'altra parte Cicala non rinuncia, a differenza di Romano, a segni interpuntivi intermedi: il punto e virgola per accentuare espressivamente la pausa dopo il primo membro («Undici il biglietto d'ingresso e vabbè; sessanta di taxi dall'aeroporto di Napoli» [2]) o per separare due coordinate complesse, cioè non costituite da singoli vocaboli o da sintagmi elementari («se paghi di più vedi meno e male, da livido uomo massa; se invece paghi meno ecc.» [7]), e i due punti per avanzare una paradossale deduzione («Ergo: in forza di una stravolta sofistica ecc.» [7]) o nella consueta funzione di introdurre un discorso diretto («Minimizza: "Bondi? Macché, qui i crolli ci sono sempre stati"» [12]).</a:t>
            </a:r>
          </a:p>
          <a:p>
            <a:endParaRPr lang="it-IT" dirty="0"/>
          </a:p>
        </p:txBody>
      </p:sp>
    </p:spTree>
    <p:extLst>
      <p:ext uri="{BB962C8B-B14F-4D97-AF65-F5344CB8AC3E}">
        <p14:creationId xmlns:p14="http://schemas.microsoft.com/office/powerpoint/2010/main" val="28277419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0FBCC1E-4702-1D4C-AEA0-D484CB0A0215}"/>
              </a:ext>
            </a:extLst>
          </p:cNvPr>
          <p:cNvSpPr>
            <a:spLocks noGrp="1"/>
          </p:cNvSpPr>
          <p:nvPr>
            <p:ph type="title"/>
          </p:nvPr>
        </p:nvSpPr>
        <p:spPr>
          <a:xfrm>
            <a:off x="838200" y="365126"/>
            <a:ext cx="10515600" cy="751294"/>
          </a:xfrm>
        </p:spPr>
        <p:txBody>
          <a:bodyPr>
            <a:normAutofit fontScale="90000"/>
          </a:bodyPr>
          <a:lstStyle/>
          <a:p>
            <a:r>
              <a:rPr lang="it-IT" dirty="0">
                <a:latin typeface="Times New Roman" panose="02020603050405020304" pitchFamily="18" charset="0"/>
                <a:cs typeface="Times New Roman" panose="02020603050405020304" pitchFamily="18" charset="0"/>
              </a:rPr>
              <a:t>Competenze lessicali da potenziare e verificare:</a:t>
            </a:r>
          </a:p>
        </p:txBody>
      </p:sp>
      <p:sp>
        <p:nvSpPr>
          <p:cNvPr id="3" name="Segnaposto contenuto 2">
            <a:extLst>
              <a:ext uri="{FF2B5EF4-FFF2-40B4-BE49-F238E27FC236}">
                <a16:creationId xmlns:a16="http://schemas.microsoft.com/office/drawing/2014/main" id="{2F7BEC5E-5F8C-7C41-8D35-EBFE3E54BCD3}"/>
              </a:ext>
            </a:extLst>
          </p:cNvPr>
          <p:cNvSpPr>
            <a:spLocks noGrp="1"/>
          </p:cNvSpPr>
          <p:nvPr>
            <p:ph idx="1"/>
          </p:nvPr>
        </p:nvSpPr>
        <p:spPr/>
        <p:txBody>
          <a:bodyPr>
            <a:normAutofit/>
          </a:bodyPr>
          <a:lstStyle/>
          <a:p>
            <a:pPr>
              <a:buFontTx/>
              <a:buChar char="-"/>
            </a:pPr>
            <a:r>
              <a:rPr lang="it-IT" sz="3200" dirty="0">
                <a:highlight>
                  <a:srgbClr val="00FF00"/>
                </a:highlight>
                <a:latin typeface="Times New Roman" panose="02020603050405020304" pitchFamily="18" charset="0"/>
                <a:cs typeface="Times New Roman" panose="02020603050405020304" pitchFamily="18" charset="0"/>
              </a:rPr>
              <a:t>Lessico astratto, letterario e settoriale</a:t>
            </a:r>
            <a:r>
              <a:rPr lang="it-IT" sz="3200" dirty="0">
                <a:latin typeface="Times New Roman" panose="02020603050405020304" pitchFamily="18" charset="0"/>
                <a:cs typeface="Times New Roman" panose="02020603050405020304" pitchFamily="18" charset="0"/>
              </a:rPr>
              <a:t>;</a:t>
            </a:r>
          </a:p>
          <a:p>
            <a:pPr marL="0" indent="0">
              <a:buNone/>
            </a:pPr>
            <a:endParaRPr lang="it-IT" sz="3200" dirty="0">
              <a:latin typeface="Times New Roman" panose="02020603050405020304" pitchFamily="18" charset="0"/>
              <a:cs typeface="Times New Roman" panose="02020603050405020304" pitchFamily="18" charset="0"/>
            </a:endParaRPr>
          </a:p>
          <a:p>
            <a:pPr>
              <a:buFontTx/>
              <a:buChar char="-"/>
            </a:pPr>
            <a:r>
              <a:rPr lang="it-IT" sz="3200" dirty="0">
                <a:latin typeface="Times New Roman" panose="02020603050405020304" pitchFamily="18" charset="0"/>
                <a:cs typeface="Times New Roman" panose="02020603050405020304" pitchFamily="18" charset="0"/>
              </a:rPr>
              <a:t>Rapporti di significato tra lessemi;</a:t>
            </a:r>
          </a:p>
          <a:p>
            <a:pPr marL="0" indent="0">
              <a:buNone/>
            </a:pPr>
            <a:r>
              <a:rPr lang="it-IT" sz="3200" dirty="0">
                <a:latin typeface="Times New Roman" panose="02020603050405020304" pitchFamily="18" charset="0"/>
                <a:cs typeface="Times New Roman" panose="02020603050405020304" pitchFamily="18" charset="0"/>
              </a:rPr>
              <a:t> </a:t>
            </a:r>
          </a:p>
          <a:p>
            <a:pPr>
              <a:buFontTx/>
              <a:buChar char="-"/>
            </a:pPr>
            <a:r>
              <a:rPr lang="it-IT" sz="3200" dirty="0">
                <a:latin typeface="Times New Roman" panose="02020603050405020304" pitchFamily="18" charset="0"/>
                <a:cs typeface="Times New Roman" panose="02020603050405020304" pitchFamily="18" charset="0"/>
              </a:rPr>
              <a:t>Gestione dei registri.</a:t>
            </a:r>
          </a:p>
          <a:p>
            <a:pPr marL="0" indent="0">
              <a:buNone/>
            </a:pPr>
            <a:endParaRPr lang="it-IT" sz="3200" dirty="0"/>
          </a:p>
          <a:p>
            <a:pPr marL="0" indent="0">
              <a:buNone/>
            </a:pPr>
            <a:endParaRPr lang="it-IT" dirty="0"/>
          </a:p>
        </p:txBody>
      </p:sp>
    </p:spTree>
    <p:extLst>
      <p:ext uri="{BB962C8B-B14F-4D97-AF65-F5344CB8AC3E}">
        <p14:creationId xmlns:p14="http://schemas.microsoft.com/office/powerpoint/2010/main" val="255034808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C3B8EA5-CC93-674A-BD4A-23EDE01D385D}"/>
              </a:ext>
            </a:extLst>
          </p:cNvPr>
          <p:cNvSpPr>
            <a:spLocks noGrp="1"/>
          </p:cNvSpPr>
          <p:nvPr>
            <p:ph type="title"/>
          </p:nvPr>
        </p:nvSpPr>
        <p:spPr/>
        <p:txBody>
          <a:bodyPr/>
          <a:lstStyle/>
          <a:p>
            <a:endParaRPr lang="it-IT"/>
          </a:p>
        </p:txBody>
      </p:sp>
      <p:sp>
        <p:nvSpPr>
          <p:cNvPr id="3" name="Segnaposto contenuto 2">
            <a:extLst>
              <a:ext uri="{FF2B5EF4-FFF2-40B4-BE49-F238E27FC236}">
                <a16:creationId xmlns:a16="http://schemas.microsoft.com/office/drawing/2014/main" id="{DE9701E4-9F34-5D4E-9325-535B076D9A0F}"/>
              </a:ext>
            </a:extLst>
          </p:cNvPr>
          <p:cNvSpPr>
            <a:spLocks noGrp="1"/>
          </p:cNvSpPr>
          <p:nvPr>
            <p:ph idx="1"/>
          </p:nvPr>
        </p:nvSpPr>
        <p:spPr/>
        <p:txBody>
          <a:bodyPr>
            <a:normAutofit fontScale="85000" lnSpcReduction="10000"/>
          </a:bodyPr>
          <a:lstStyle/>
          <a:p>
            <a:pPr marL="0" indent="0" algn="just">
              <a:buNone/>
            </a:pPr>
            <a:r>
              <a:rPr lang="it-IT" dirty="0">
                <a:latin typeface="Times New Roman" panose="02020603050405020304" pitchFamily="18" charset="0"/>
                <a:cs typeface="Times New Roman" panose="02020603050405020304" pitchFamily="18" charset="0"/>
              </a:rPr>
              <a:t>La conclusione rispetta il principio già ricordato per il quale </a:t>
            </a:r>
            <a:r>
              <a:rPr lang="it-IT" i="1" dirty="0">
                <a:latin typeface="Times New Roman" panose="02020603050405020304" pitchFamily="18" charset="0"/>
                <a:cs typeface="Times New Roman" panose="02020603050405020304" pitchFamily="18" charset="0"/>
              </a:rPr>
              <a:t>incipit</a:t>
            </a:r>
            <a:r>
              <a:rPr lang="it-IT" dirty="0">
                <a:latin typeface="Times New Roman" panose="02020603050405020304" pitchFamily="18" charset="0"/>
                <a:cs typeface="Times New Roman" panose="02020603050405020304" pitchFamily="18" charset="0"/>
              </a:rPr>
              <a:t> ed </a:t>
            </a:r>
            <a:r>
              <a:rPr lang="it-IT" i="1" dirty="0" err="1">
                <a:latin typeface="Times New Roman" panose="02020603050405020304" pitchFamily="18" charset="0"/>
                <a:cs typeface="Times New Roman" panose="02020603050405020304" pitchFamily="18" charset="0"/>
              </a:rPr>
              <a:t>explicit</a:t>
            </a:r>
            <a:r>
              <a:rPr lang="it-IT" dirty="0">
                <a:latin typeface="Times New Roman" panose="02020603050405020304" pitchFamily="18" charset="0"/>
                <a:cs typeface="Times New Roman" panose="02020603050405020304" pitchFamily="18" charset="0"/>
              </a:rPr>
              <a:t> sono un momento delicato del testo, tanto più in questo caso, data la chiave di scrittura prescelta. La trovata umoristica consiste nell'attribuire al branco di cani randagi una reazione risentita contro la scadente qualità musicale del celebre canto natalizio di sant'Alfonso Maria de' Liguori; ma in realtà, Cicala vuole aggiungere un ulteriore tassello all'intenzione di fondo, che è la denuncia del degrado e dell'incuria in cui versano gli scavi: è difficile infatti motivare il folclorismo devoto degli zampognari in un ambiente così straniante come i resti di un'antica città romana, e viene da pensare che si tratti di una delle tante iniziative spontanee sorte, o lasciate sorgere, per spillare quattrini agli sprovveduti turisti stranieri.</a:t>
            </a:r>
          </a:p>
          <a:p>
            <a:pPr marL="0" indent="0" algn="just">
              <a:buNone/>
            </a:pPr>
            <a:r>
              <a:rPr lang="it-IT" dirty="0">
                <a:latin typeface="Times New Roman" panose="02020603050405020304" pitchFamily="18" charset="0"/>
                <a:cs typeface="Times New Roman" panose="02020603050405020304" pitchFamily="18" charset="0"/>
              </a:rPr>
              <a:t>Si noti, infine, che il registro brillante-colloquiale rende perfettamente appropriato, ancora una volta a differenza di quel che valeva per l'editoriale di Romano, un coesivo come </a:t>
            </a:r>
            <a:r>
              <a:rPr lang="it-IT" i="1" dirty="0">
                <a:latin typeface="Times New Roman" panose="02020603050405020304" pitchFamily="18" charset="0"/>
                <a:cs typeface="Times New Roman" panose="02020603050405020304" pitchFamily="18" charset="0"/>
              </a:rPr>
              <a:t>lui</a:t>
            </a:r>
            <a:r>
              <a:rPr lang="it-IT" dirty="0">
                <a:latin typeface="Times New Roman" panose="02020603050405020304" pitchFamily="18" charset="0"/>
                <a:cs typeface="Times New Roman" panose="02020603050405020304" pitchFamily="18" charset="0"/>
              </a:rPr>
              <a:t> («Lui ti dettaglia tutta una serie di esoteriche maggiorazioni» [3]).</a:t>
            </a:r>
          </a:p>
          <a:p>
            <a:endParaRPr lang="it-IT" dirty="0"/>
          </a:p>
        </p:txBody>
      </p:sp>
    </p:spTree>
    <p:extLst>
      <p:ext uri="{BB962C8B-B14F-4D97-AF65-F5344CB8AC3E}">
        <p14:creationId xmlns:p14="http://schemas.microsoft.com/office/powerpoint/2010/main" val="33145508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FFE245F-71BF-DE46-A386-2DC44E5FE1F5}"/>
              </a:ext>
            </a:extLst>
          </p:cNvPr>
          <p:cNvSpPr>
            <a:spLocks noGrp="1"/>
          </p:cNvSpPr>
          <p:nvPr>
            <p:ph type="title"/>
          </p:nvPr>
        </p:nvSpPr>
        <p:spPr/>
        <p:txBody>
          <a:bodyPr/>
          <a:lstStyle/>
          <a:p>
            <a:endParaRPr lang="it-IT"/>
          </a:p>
        </p:txBody>
      </p:sp>
      <p:sp>
        <p:nvSpPr>
          <p:cNvPr id="3" name="Segnaposto contenuto 2">
            <a:extLst>
              <a:ext uri="{FF2B5EF4-FFF2-40B4-BE49-F238E27FC236}">
                <a16:creationId xmlns:a16="http://schemas.microsoft.com/office/drawing/2014/main" id="{493637A0-D8BC-3846-8DA7-A54978EEA31B}"/>
              </a:ext>
            </a:extLst>
          </p:cNvPr>
          <p:cNvSpPr>
            <a:spLocks noGrp="1"/>
          </p:cNvSpPr>
          <p:nvPr>
            <p:ph idx="1"/>
          </p:nvPr>
        </p:nvSpPr>
        <p:spPr/>
        <p:txBody>
          <a:bodyPr/>
          <a:lstStyle/>
          <a:p>
            <a:endParaRPr lang="it-IT"/>
          </a:p>
        </p:txBody>
      </p:sp>
    </p:spTree>
    <p:extLst>
      <p:ext uri="{BB962C8B-B14F-4D97-AF65-F5344CB8AC3E}">
        <p14:creationId xmlns:p14="http://schemas.microsoft.com/office/powerpoint/2010/main" val="39280825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6F62C78-4F48-AD45-83EE-3C35826DB598}"/>
              </a:ext>
            </a:extLst>
          </p:cNvPr>
          <p:cNvSpPr>
            <a:spLocks noGrp="1"/>
          </p:cNvSpPr>
          <p:nvPr>
            <p:ph type="title"/>
          </p:nvPr>
        </p:nvSpPr>
        <p:spPr>
          <a:xfrm>
            <a:off x="838200" y="365126"/>
            <a:ext cx="10515600" cy="453582"/>
          </a:xfrm>
        </p:spPr>
        <p:txBody>
          <a:bodyPr>
            <a:normAutofit fontScale="90000"/>
          </a:bodyPr>
          <a:lstStyle/>
          <a:p>
            <a:r>
              <a:rPr lang="it-IT" dirty="0">
                <a:latin typeface="Times New Roman" panose="02020603050405020304" pitchFamily="18" charset="0"/>
                <a:cs typeface="Times New Roman" panose="02020603050405020304" pitchFamily="18" charset="0"/>
              </a:rPr>
              <a:t>Lessico astratto, letterario e settoriale</a:t>
            </a:r>
          </a:p>
        </p:txBody>
      </p:sp>
      <p:sp>
        <p:nvSpPr>
          <p:cNvPr id="3" name="Segnaposto contenuto 2">
            <a:extLst>
              <a:ext uri="{FF2B5EF4-FFF2-40B4-BE49-F238E27FC236}">
                <a16:creationId xmlns:a16="http://schemas.microsoft.com/office/drawing/2014/main" id="{7ED3E9E9-3599-C847-B632-BAB2FC485261}"/>
              </a:ext>
            </a:extLst>
          </p:cNvPr>
          <p:cNvSpPr>
            <a:spLocks noGrp="1"/>
          </p:cNvSpPr>
          <p:nvPr>
            <p:ph idx="1"/>
          </p:nvPr>
        </p:nvSpPr>
        <p:spPr>
          <a:xfrm>
            <a:off x="838200" y="1063256"/>
            <a:ext cx="10515600" cy="6273209"/>
          </a:xfrm>
        </p:spPr>
        <p:txBody>
          <a:bodyPr>
            <a:normAutofit fontScale="47500" lnSpcReduction="20000"/>
          </a:bodyPr>
          <a:lstStyle/>
          <a:p>
            <a:pPr marL="0" indent="0" algn="just">
              <a:lnSpc>
                <a:spcPct val="120000"/>
              </a:lnSpc>
              <a:buNone/>
            </a:pPr>
            <a:endParaRPr lang="it-IT" sz="5100" dirty="0">
              <a:latin typeface="Times New Roman" panose="02020603050405020304" pitchFamily="18" charset="0"/>
              <a:cs typeface="Times New Roman" panose="02020603050405020304" pitchFamily="18" charset="0"/>
            </a:endParaRPr>
          </a:p>
          <a:p>
            <a:pPr algn="just">
              <a:lnSpc>
                <a:spcPct val="120000"/>
              </a:lnSpc>
            </a:pPr>
            <a:r>
              <a:rPr lang="it-IT" sz="5100" dirty="0">
                <a:latin typeface="Times New Roman" panose="02020603050405020304" pitchFamily="18" charset="0"/>
                <a:cs typeface="Times New Roman" panose="02020603050405020304" pitchFamily="18" charset="0"/>
              </a:rPr>
              <a:t>1) parole del </a:t>
            </a:r>
            <a:r>
              <a:rPr lang="it-IT" sz="5100" b="1" dirty="0">
                <a:latin typeface="Times New Roman" panose="02020603050405020304" pitchFamily="18" charset="0"/>
                <a:cs typeface="Times New Roman" panose="02020603050405020304" pitchFamily="18" charset="0"/>
              </a:rPr>
              <a:t>lessico astratto</a:t>
            </a:r>
            <a:r>
              <a:rPr lang="it-IT" sz="5100" dirty="0">
                <a:latin typeface="Times New Roman" panose="02020603050405020304" pitchFamily="18" charset="0"/>
                <a:cs typeface="Times New Roman" panose="02020603050405020304" pitchFamily="18" charset="0"/>
              </a:rPr>
              <a:t>, che ricorrono nell’argomentazione e che quindi hanno un valore aggiunto, trasversale rispetto ai tradizionali comparti delle materie scolastiche (es. </a:t>
            </a:r>
            <a:r>
              <a:rPr lang="it-IT" sz="5100" i="1" dirty="0">
                <a:latin typeface="Times New Roman" panose="02020603050405020304" pitchFamily="18" charset="0"/>
                <a:cs typeface="Times New Roman" panose="02020603050405020304" pitchFamily="18" charset="0"/>
              </a:rPr>
              <a:t>virtualmente</a:t>
            </a:r>
            <a:r>
              <a:rPr lang="it-IT" sz="5100" dirty="0">
                <a:latin typeface="Times New Roman" panose="02020603050405020304" pitchFamily="18" charset="0"/>
                <a:cs typeface="Times New Roman" panose="02020603050405020304" pitchFamily="18" charset="0"/>
              </a:rPr>
              <a:t>); </a:t>
            </a:r>
          </a:p>
          <a:p>
            <a:pPr algn="just">
              <a:lnSpc>
                <a:spcPct val="120000"/>
              </a:lnSpc>
            </a:pPr>
            <a:r>
              <a:rPr lang="it-IT" sz="5100" dirty="0">
                <a:latin typeface="Times New Roman" panose="02020603050405020304" pitchFamily="18" charset="0"/>
                <a:cs typeface="Times New Roman" panose="02020603050405020304" pitchFamily="18" charset="0"/>
              </a:rPr>
              <a:t>2) parole appartenenti a un </a:t>
            </a:r>
            <a:r>
              <a:rPr lang="it-IT" sz="5100" b="1" dirty="0">
                <a:latin typeface="Times New Roman" panose="02020603050405020304" pitchFamily="18" charset="0"/>
                <a:cs typeface="Times New Roman" panose="02020603050405020304" pitchFamily="18" charset="0"/>
              </a:rPr>
              <a:t>àmbito specifico</a:t>
            </a:r>
            <a:r>
              <a:rPr lang="it-IT" sz="5100" dirty="0">
                <a:latin typeface="Times New Roman" panose="02020603050405020304" pitchFamily="18" charset="0"/>
                <a:cs typeface="Times New Roman" panose="02020603050405020304" pitchFamily="18" charset="0"/>
              </a:rPr>
              <a:t>, che però vengono più spesso </a:t>
            </a:r>
            <a:r>
              <a:rPr lang="it-IT" sz="5100" b="1" dirty="0">
                <a:latin typeface="Times New Roman" panose="02020603050405020304" pitchFamily="18" charset="0"/>
                <a:cs typeface="Times New Roman" panose="02020603050405020304" pitchFamily="18" charset="0"/>
              </a:rPr>
              <a:t>usate con valore generico </a:t>
            </a:r>
            <a:r>
              <a:rPr lang="it-IT" sz="5100" dirty="0">
                <a:latin typeface="Times New Roman" panose="02020603050405020304" pitchFamily="18" charset="0"/>
                <a:cs typeface="Times New Roman" panose="02020603050405020304" pitchFamily="18" charset="0"/>
              </a:rPr>
              <a:t>(le </a:t>
            </a:r>
            <a:r>
              <a:rPr lang="it-IT" sz="5100" i="1" dirty="0">
                <a:latin typeface="Times New Roman" panose="02020603050405020304" pitchFamily="18" charset="0"/>
                <a:cs typeface="Times New Roman" panose="02020603050405020304" pitchFamily="18" charset="0"/>
              </a:rPr>
              <a:t>sortite </a:t>
            </a:r>
            <a:r>
              <a:rPr lang="it-IT" sz="5100" dirty="0">
                <a:latin typeface="Times New Roman" panose="02020603050405020304" pitchFamily="18" charset="0"/>
                <a:cs typeface="Times New Roman" panose="02020603050405020304" pitchFamily="18" charset="0"/>
              </a:rPr>
              <a:t>non sono solo quelle militari; il </a:t>
            </a:r>
            <a:r>
              <a:rPr lang="it-IT" sz="5100" i="1" dirty="0">
                <a:latin typeface="Times New Roman" panose="02020603050405020304" pitchFamily="18" charset="0"/>
                <a:cs typeface="Times New Roman" panose="02020603050405020304" pitchFamily="18" charset="0"/>
              </a:rPr>
              <a:t>clan</a:t>
            </a:r>
            <a:r>
              <a:rPr lang="it-IT" sz="5100" dirty="0">
                <a:latin typeface="Times New Roman" panose="02020603050405020304" pitchFamily="18" charset="0"/>
                <a:cs typeface="Times New Roman" panose="02020603050405020304" pitchFamily="18" charset="0"/>
              </a:rPr>
              <a:t> non si usa solo in riferimento alla Scozia, né la </a:t>
            </a:r>
            <a:r>
              <a:rPr lang="it-IT" sz="5100" i="1" dirty="0">
                <a:latin typeface="Times New Roman" panose="02020603050405020304" pitchFamily="18" charset="0"/>
                <a:cs typeface="Times New Roman" panose="02020603050405020304" pitchFamily="18" charset="0"/>
              </a:rPr>
              <a:t>pietra miliare</a:t>
            </a:r>
            <a:r>
              <a:rPr lang="it-IT" sz="5100" dirty="0">
                <a:latin typeface="Times New Roman" panose="02020603050405020304" pitchFamily="18" charset="0"/>
                <a:cs typeface="Times New Roman" panose="02020603050405020304" pitchFamily="18" charset="0"/>
              </a:rPr>
              <a:t> alla viabilità di Roma antica);</a:t>
            </a:r>
          </a:p>
          <a:p>
            <a:pPr algn="just">
              <a:lnSpc>
                <a:spcPct val="120000"/>
              </a:lnSpc>
            </a:pPr>
            <a:r>
              <a:rPr lang="it-IT" sz="5100" dirty="0">
                <a:latin typeface="Times New Roman" panose="02020603050405020304" pitchFamily="18" charset="0"/>
                <a:cs typeface="Times New Roman" panose="02020603050405020304" pitchFamily="18" charset="0"/>
              </a:rPr>
              <a:t>3) </a:t>
            </a:r>
            <a:r>
              <a:rPr lang="it-IT" sz="5100" b="1" dirty="0">
                <a:latin typeface="Times New Roman" panose="02020603050405020304" pitchFamily="18" charset="0"/>
                <a:cs typeface="Times New Roman" panose="02020603050405020304" pitchFamily="18" charset="0"/>
              </a:rPr>
              <a:t>sinonimi latineggianti</a:t>
            </a:r>
            <a:r>
              <a:rPr lang="it-IT" sz="5100" dirty="0">
                <a:latin typeface="Times New Roman" panose="02020603050405020304" pitchFamily="18" charset="0"/>
                <a:cs typeface="Times New Roman" panose="02020603050405020304" pitchFamily="18" charset="0"/>
              </a:rPr>
              <a:t>, o comunque di registro più alto e spesso di significato più specifico, rispetto a parole correnti (</a:t>
            </a:r>
            <a:r>
              <a:rPr lang="it-IT" sz="5100" i="1" dirty="0">
                <a:latin typeface="Times New Roman" panose="02020603050405020304" pitchFamily="18" charset="0"/>
                <a:cs typeface="Times New Roman" panose="02020603050405020304" pitchFamily="18" charset="0"/>
              </a:rPr>
              <a:t>transizione </a:t>
            </a:r>
            <a:r>
              <a:rPr lang="it-IT" sz="5100" dirty="0">
                <a:latin typeface="Times New Roman" panose="02020603050405020304" pitchFamily="18" charset="0"/>
                <a:cs typeface="Times New Roman" panose="02020603050405020304" pitchFamily="18" charset="0"/>
              </a:rPr>
              <a:t>rispetto a </a:t>
            </a:r>
            <a:r>
              <a:rPr lang="it-IT" sz="5100" i="1" dirty="0">
                <a:latin typeface="Times New Roman" panose="02020603050405020304" pitchFamily="18" charset="0"/>
                <a:cs typeface="Times New Roman" panose="02020603050405020304" pitchFamily="18" charset="0"/>
              </a:rPr>
              <a:t>passaggio</a:t>
            </a:r>
            <a:r>
              <a:rPr lang="it-IT" sz="5100" dirty="0">
                <a:latin typeface="Times New Roman" panose="02020603050405020304" pitchFamily="18" charset="0"/>
                <a:cs typeface="Times New Roman" panose="02020603050405020304" pitchFamily="18" charset="0"/>
              </a:rPr>
              <a:t> è la scelta preferenziale per indicare il cambiamento di un ciclo storico o di una condizione politica);</a:t>
            </a:r>
          </a:p>
          <a:p>
            <a:pPr algn="just">
              <a:lnSpc>
                <a:spcPct val="120000"/>
              </a:lnSpc>
            </a:pPr>
            <a:r>
              <a:rPr lang="it-IT" sz="5100" dirty="0">
                <a:latin typeface="Times New Roman" panose="02020603050405020304" pitchFamily="18" charset="0"/>
                <a:cs typeface="Times New Roman" panose="02020603050405020304" pitchFamily="18" charset="0"/>
              </a:rPr>
              <a:t>4) parole che hanno mantenuto un significato specifico, ma che possono essere adoperate con </a:t>
            </a:r>
            <a:r>
              <a:rPr lang="it-IT" sz="5100" b="1" dirty="0">
                <a:latin typeface="Times New Roman" panose="02020603050405020304" pitchFamily="18" charset="0"/>
                <a:cs typeface="Times New Roman" panose="02020603050405020304" pitchFamily="18" charset="0"/>
              </a:rPr>
              <a:t>intenzione polemica estensiva</a:t>
            </a:r>
            <a:r>
              <a:rPr lang="it-IT" sz="5100" dirty="0">
                <a:latin typeface="Times New Roman" panose="02020603050405020304" pitchFamily="18" charset="0"/>
                <a:cs typeface="Times New Roman" panose="02020603050405020304" pitchFamily="18" charset="0"/>
              </a:rPr>
              <a:t> (es. un critico </a:t>
            </a:r>
            <a:r>
              <a:rPr lang="it-IT" sz="5100" i="1" dirty="0">
                <a:latin typeface="Times New Roman" panose="02020603050405020304" pitchFamily="18" charset="0"/>
                <a:cs typeface="Times New Roman" panose="02020603050405020304" pitchFamily="18" charset="0"/>
              </a:rPr>
              <a:t>prezzolato ‘</a:t>
            </a:r>
            <a:r>
              <a:rPr lang="it-IT" sz="5100" dirty="0">
                <a:latin typeface="Times New Roman" panose="02020603050405020304" pitchFamily="18" charset="0"/>
                <a:cs typeface="Times New Roman" panose="02020603050405020304" pitchFamily="18" charset="0"/>
              </a:rPr>
              <a:t>compiacente, che mira ad altri benefici’ […])</a:t>
            </a:r>
            <a:endParaRPr lang="it-IT" dirty="0"/>
          </a:p>
          <a:p>
            <a:pPr marL="0" indent="0">
              <a:buNone/>
            </a:pPr>
            <a:r>
              <a:rPr lang="it-IT" dirty="0"/>
              <a:t> </a:t>
            </a:r>
          </a:p>
        </p:txBody>
      </p:sp>
    </p:spTree>
    <p:extLst>
      <p:ext uri="{BB962C8B-B14F-4D97-AF65-F5344CB8AC3E}">
        <p14:creationId xmlns:p14="http://schemas.microsoft.com/office/powerpoint/2010/main" val="13194305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26BCBFD-F18C-2741-B3FD-5DA29646BACC}"/>
              </a:ext>
            </a:extLst>
          </p:cNvPr>
          <p:cNvSpPr>
            <a:spLocks noGrp="1"/>
          </p:cNvSpPr>
          <p:nvPr>
            <p:ph type="title"/>
          </p:nvPr>
        </p:nvSpPr>
        <p:spPr>
          <a:xfrm>
            <a:off x="838200" y="365125"/>
            <a:ext cx="10515600" cy="777875"/>
          </a:xfrm>
        </p:spPr>
        <p:txBody>
          <a:bodyPr>
            <a:normAutofit/>
          </a:bodyPr>
          <a:lstStyle/>
          <a:p>
            <a:r>
              <a:rPr lang="it-IT" sz="3600" dirty="0">
                <a:latin typeface="Times New Roman" panose="02020603050405020304" pitchFamily="18" charset="0"/>
                <a:cs typeface="Times New Roman" panose="02020603050405020304" pitchFamily="18" charset="0"/>
              </a:rPr>
              <a:t>Composizione statistica del lessico  -  De Mauro 1980 </a:t>
            </a:r>
            <a:endParaRPr lang="it-IT" sz="3600" dirty="0"/>
          </a:p>
        </p:txBody>
      </p:sp>
      <p:pic>
        <p:nvPicPr>
          <p:cNvPr id="4" name="Segnaposto contenuto 3">
            <a:extLst>
              <a:ext uri="{FF2B5EF4-FFF2-40B4-BE49-F238E27FC236}">
                <a16:creationId xmlns:a16="http://schemas.microsoft.com/office/drawing/2014/main" id="{6137047A-7BAA-1E43-A2C7-2A2F4469416B}"/>
              </a:ext>
            </a:extLst>
          </p:cNvPr>
          <p:cNvPicPr>
            <a:picLocks noGrp="1" noChangeAspect="1"/>
          </p:cNvPicPr>
          <p:nvPr>
            <p:ph idx="1"/>
          </p:nvPr>
        </p:nvPicPr>
        <p:blipFill>
          <a:blip r:embed="rId2"/>
          <a:stretch>
            <a:fillRect/>
          </a:stretch>
        </p:blipFill>
        <p:spPr>
          <a:xfrm>
            <a:off x="2273968" y="1299411"/>
            <a:ext cx="6707559" cy="4877552"/>
          </a:xfrm>
          <a:prstGeom prst="rect">
            <a:avLst/>
          </a:prstGeom>
        </p:spPr>
      </p:pic>
    </p:spTree>
    <p:extLst>
      <p:ext uri="{BB962C8B-B14F-4D97-AF65-F5344CB8AC3E}">
        <p14:creationId xmlns:p14="http://schemas.microsoft.com/office/powerpoint/2010/main" val="34027937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035D507-46FB-2642-A616-C476DEE4C0CE}"/>
              </a:ext>
            </a:extLst>
          </p:cNvPr>
          <p:cNvSpPr>
            <a:spLocks noGrp="1"/>
          </p:cNvSpPr>
          <p:nvPr>
            <p:ph type="title"/>
          </p:nvPr>
        </p:nvSpPr>
        <p:spPr/>
        <p:txBody>
          <a:bodyPr/>
          <a:lstStyle/>
          <a:p>
            <a:r>
              <a:rPr lang="it-IT" dirty="0">
                <a:latin typeface="Times New Roman" panose="02020603050405020304" pitchFamily="18" charset="0"/>
                <a:cs typeface="Times New Roman" panose="02020603050405020304" pitchFamily="18" charset="0"/>
              </a:rPr>
              <a:t>Composizione statistica del lessico</a:t>
            </a:r>
            <a:br>
              <a:rPr lang="it-IT" dirty="0"/>
            </a:br>
            <a:endParaRPr lang="it-IT" dirty="0"/>
          </a:p>
        </p:txBody>
      </p:sp>
      <p:sp>
        <p:nvSpPr>
          <p:cNvPr id="3" name="Segnaposto contenuto 2">
            <a:extLst>
              <a:ext uri="{FF2B5EF4-FFF2-40B4-BE49-F238E27FC236}">
                <a16:creationId xmlns:a16="http://schemas.microsoft.com/office/drawing/2014/main" id="{F1722CAF-EF2A-DD49-95D4-6BCE9DEC1DD4}"/>
              </a:ext>
            </a:extLst>
          </p:cNvPr>
          <p:cNvSpPr>
            <a:spLocks noGrp="1"/>
          </p:cNvSpPr>
          <p:nvPr>
            <p:ph idx="1"/>
          </p:nvPr>
        </p:nvSpPr>
        <p:spPr>
          <a:xfrm>
            <a:off x="838200" y="1467293"/>
            <a:ext cx="10515600" cy="4709670"/>
          </a:xfrm>
        </p:spPr>
        <p:txBody>
          <a:bodyPr>
            <a:normAutofit/>
          </a:bodyPr>
          <a:lstStyle/>
          <a:p>
            <a:pPr marL="0" indent="0" algn="just">
              <a:buNone/>
            </a:pPr>
            <a:r>
              <a:rPr lang="it-IT" dirty="0">
                <a:latin typeface="Times New Roman" panose="02020603050405020304" pitchFamily="18" charset="0"/>
                <a:cs typeface="Times New Roman" panose="02020603050405020304" pitchFamily="18" charset="0"/>
              </a:rPr>
              <a:t>Premessa necessaria a ogni considerazione di tipo quantitativo è che il lessico è un </a:t>
            </a:r>
            <a:r>
              <a:rPr lang="it-IT" b="1" dirty="0">
                <a:latin typeface="Times New Roman" panose="02020603050405020304" pitchFamily="18" charset="0"/>
                <a:cs typeface="Times New Roman" panose="02020603050405020304" pitchFamily="18" charset="0"/>
              </a:rPr>
              <a:t>insieme aperto</a:t>
            </a:r>
            <a:r>
              <a:rPr lang="it-IT" dirty="0">
                <a:latin typeface="Times New Roman" panose="02020603050405020304" pitchFamily="18" charset="0"/>
                <a:cs typeface="Times New Roman" panose="02020603050405020304" pitchFamily="18" charset="0"/>
              </a:rPr>
              <a:t> di elementi.</a:t>
            </a:r>
          </a:p>
          <a:p>
            <a:pPr marL="0" indent="0" algn="just">
              <a:buNone/>
            </a:pPr>
            <a:endParaRPr lang="it-IT" dirty="0">
              <a:latin typeface="Times New Roman" panose="02020603050405020304" pitchFamily="18" charset="0"/>
              <a:cs typeface="Times New Roman" panose="02020603050405020304" pitchFamily="18" charset="0"/>
            </a:endParaRPr>
          </a:p>
          <a:p>
            <a:pPr marL="0" indent="0" algn="just">
              <a:buNone/>
            </a:pPr>
            <a:r>
              <a:rPr lang="it-IT" dirty="0">
                <a:latin typeface="Times New Roman" panose="02020603050405020304" pitchFamily="18" charset="0"/>
                <a:cs typeface="Times New Roman" panose="02020603050405020304" pitchFamily="18" charset="0"/>
              </a:rPr>
              <a:t>Ciò vale sia perché la composizione del lessico varia anche nel corso di minimi intervalli temporali, sia perché accanto agli elementi attestati esso contiene una serie virtualmente illimitata di elementi non attestati, ma producibili attraverso regole condivise e comprensibili anche a chi non li abbia mai sentiti o letti prima. </a:t>
            </a:r>
          </a:p>
          <a:p>
            <a:pPr>
              <a:buFontTx/>
              <a:buChar char="-"/>
            </a:pPr>
            <a:endParaRPr lang="it-IT" dirty="0"/>
          </a:p>
          <a:p>
            <a:endParaRPr lang="it-IT" dirty="0"/>
          </a:p>
        </p:txBody>
      </p:sp>
    </p:spTree>
    <p:extLst>
      <p:ext uri="{BB962C8B-B14F-4D97-AF65-F5344CB8AC3E}">
        <p14:creationId xmlns:p14="http://schemas.microsoft.com/office/powerpoint/2010/main" val="1849429343"/>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12221</TotalTime>
  <Words>5244</Words>
  <Application>Microsoft Macintosh PowerPoint</Application>
  <PresentationFormat>Widescreen</PresentationFormat>
  <Paragraphs>260</Paragraphs>
  <Slides>61</Slides>
  <Notes>0</Notes>
  <HiddenSlides>0</HiddenSlides>
  <MMClips>0</MMClips>
  <ScaleCrop>false</ScaleCrop>
  <HeadingPairs>
    <vt:vector size="6" baseType="variant">
      <vt:variant>
        <vt:lpstr>Caratteri utilizzati</vt:lpstr>
      </vt:variant>
      <vt:variant>
        <vt:i4>6</vt:i4>
      </vt:variant>
      <vt:variant>
        <vt:lpstr>Tema</vt:lpstr>
      </vt:variant>
      <vt:variant>
        <vt:i4>1</vt:i4>
      </vt:variant>
      <vt:variant>
        <vt:lpstr>Titoli diapositive</vt:lpstr>
      </vt:variant>
      <vt:variant>
        <vt:i4>61</vt:i4>
      </vt:variant>
    </vt:vector>
  </HeadingPairs>
  <TitlesOfParts>
    <vt:vector size="68" baseType="lpstr">
      <vt:lpstr>-webkit-standard</vt:lpstr>
      <vt:lpstr>Arial</vt:lpstr>
      <vt:lpstr>Calibri</vt:lpstr>
      <vt:lpstr>Calibri Light</vt:lpstr>
      <vt:lpstr>Lyon Text OSF Web</vt:lpstr>
      <vt:lpstr>Times New Roman</vt:lpstr>
      <vt:lpstr>Tema di Office</vt:lpstr>
      <vt:lpstr>     La prima prova dell’Esame di Stato 2018/19: riflessioni, proposte operative, esercitazioni </vt:lpstr>
      <vt:lpstr>Lessico e semantica</vt:lpstr>
      <vt:lpstr>Dal Documento di lavoro per la preparazione delle tracce della prima prova scritta dell’Esame di Stato conclusivo del secondo ciclo di istruzione (elaborato dal gruppo di lavoro nominato con DM n. 499/2017) </vt:lpstr>
      <vt:lpstr>Presentazione standard di PowerPoint</vt:lpstr>
      <vt:lpstr>Presentazione standard di PowerPoint</vt:lpstr>
      <vt:lpstr>Competenze lessicali da potenziare e verificare:</vt:lpstr>
      <vt:lpstr>Lessico astratto, letterario e settoriale</vt:lpstr>
      <vt:lpstr>Composizione statistica del lessico  -  De Mauro 1980 </vt:lpstr>
      <vt:lpstr>Composizione statistica del lessico </vt:lpstr>
      <vt:lpstr>Presentazione standard di PowerPoint</vt:lpstr>
      <vt:lpstr>De Mauro: il Vocabolario di Base</vt:lpstr>
      <vt:lpstr>De Mauro: il Vocabolario di Base</vt:lpstr>
      <vt:lpstr>De Mauro: il Vocabolario di Base</vt:lpstr>
      <vt:lpstr>Presentazione standard di PowerPoint</vt:lpstr>
      <vt:lpstr>Presentazione standard di PowerPoint</vt:lpstr>
      <vt:lpstr>oltre il vocabolario corrente: </vt:lpstr>
      <vt:lpstr>Regionalismi</vt:lpstr>
      <vt:lpstr>Voci letterarie</vt:lpstr>
      <vt:lpstr>Lessemi tecnici e scientifici</vt:lpstr>
      <vt:lpstr>Lessemi tecnici e scientifici</vt:lpstr>
      <vt:lpstr>Composizione statistica del lessico  -  De Mauro 1980 </vt:lpstr>
      <vt:lpstr>Proposte operative</vt:lpstr>
      <vt:lpstr>Cloze</vt:lpstr>
      <vt:lpstr>Ricerca dell’intruso</vt:lpstr>
      <vt:lpstr>Ricerca dell’intruso</vt:lpstr>
      <vt:lpstr>Definizioni da vocabolario</vt:lpstr>
      <vt:lpstr>Competenze lessicali da potenziare e verificare</vt:lpstr>
      <vt:lpstr>Rapporti di significato tra lessemi</vt:lpstr>
      <vt:lpstr>Rapporti semantici</vt:lpstr>
      <vt:lpstr>Rapporti semantici: inclusione</vt:lpstr>
      <vt:lpstr>Inclusione</vt:lpstr>
      <vt:lpstr>Una riflessione sulla sinonimia</vt:lpstr>
      <vt:lpstr>Rapporti semantici: antonimia</vt:lpstr>
      <vt:lpstr>Solidarietà lessicali e restrizioni semantiche </vt:lpstr>
      <vt:lpstr>Presentazione standard di PowerPoint</vt:lpstr>
      <vt:lpstr>Esempi di mancata coesione lessicale (elaborati studenteschi)</vt:lpstr>
      <vt:lpstr>Presentazione standard di PowerPoint</vt:lpstr>
      <vt:lpstr>Competenze lessicali da potenziare e verificare:</vt:lpstr>
      <vt:lpstr>Presentazione standard di PowerPoint</vt:lpstr>
      <vt:lpstr>Presentazione standard di PowerPoint</vt:lpstr>
      <vt:lpstr>Presentazione standard di PowerPoint</vt:lpstr>
      <vt:lpstr>Presentazione standard di PowerPoint</vt:lpstr>
      <vt:lpstr>REGISTRI</vt:lpstr>
      <vt:lpstr>Architettura dell’italiano: schema di Berruto </vt:lpstr>
      <vt:lpstr>Architettura dell’italiano: schema di Antonelli</vt:lpstr>
      <vt:lpstr>Presentazione standard di PowerPoint</vt:lpstr>
      <vt:lpstr>1) Non basta conoscere la grammatica, serve saper produrre testi adatti ai diversi contesti comunicativi (scritti, parlati, digitati</vt:lpstr>
      <vt:lpstr>Presentazione standard di PowerPoint</vt:lpstr>
      <vt:lpstr>Coerenza semantica</vt:lpstr>
      <vt:lpstr>Adeguatezza del registro al tipo di testo</vt:lpstr>
      <vt:lpstr>Da Palermo, Treccani</vt:lpstr>
      <vt:lpstr>Presentazione standard di PowerPoint</vt:lpstr>
      <vt:lpstr>LA SCRITTURA GIORNALISTICA: LA CRONACA BRILLANTE</vt:lpstr>
      <vt:lpstr>Presentazione standard di PowerPoint</vt:lpstr>
      <vt:lpstr>Presentazione standard di PowerPoint</vt:lpstr>
      <vt:lpstr>Lo stile: tratti colloquiali</vt:lpstr>
      <vt:lpstr>Lo stile: tratti cólti</vt:lpstr>
      <vt:lpstr>Il lessico</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Nicoletta Della Penna</dc:creator>
  <cp:lastModifiedBy>Nicoletta Della Penna</cp:lastModifiedBy>
  <cp:revision>75</cp:revision>
  <dcterms:created xsi:type="dcterms:W3CDTF">2019-01-16T10:28:33Z</dcterms:created>
  <dcterms:modified xsi:type="dcterms:W3CDTF">2019-02-04T19:08:39Z</dcterms:modified>
</cp:coreProperties>
</file>