
<file path=[Content_Types].xml><?xml version="1.0" encoding="utf-8"?>
<Types xmlns="http://schemas.openxmlformats.org/package/2006/content-types">
  <Default Extension="jpe" ContentType="image/jpeg"/>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64" r:id="rId2"/>
    <p:sldId id="310" r:id="rId3"/>
    <p:sldId id="346" r:id="rId4"/>
    <p:sldId id="342" r:id="rId5"/>
    <p:sldId id="335" r:id="rId6"/>
    <p:sldId id="337" r:id="rId7"/>
    <p:sldId id="332" r:id="rId8"/>
    <p:sldId id="339" r:id="rId9"/>
    <p:sldId id="365" r:id="rId10"/>
    <p:sldId id="341" r:id="rId11"/>
    <p:sldId id="344" r:id="rId12"/>
    <p:sldId id="345" r:id="rId13"/>
    <p:sldId id="315" r:id="rId14"/>
    <p:sldId id="366" r:id="rId15"/>
    <p:sldId id="349" r:id="rId16"/>
    <p:sldId id="257" r:id="rId17"/>
    <p:sldId id="350" r:id="rId18"/>
    <p:sldId id="258" r:id="rId19"/>
    <p:sldId id="265" r:id="rId20"/>
    <p:sldId id="355" r:id="rId21"/>
    <p:sldId id="353" r:id="rId22"/>
    <p:sldId id="356" r:id="rId23"/>
    <p:sldId id="352" r:id="rId24"/>
    <p:sldId id="358" r:id="rId25"/>
    <p:sldId id="357" r:id="rId26"/>
    <p:sldId id="262" r:id="rId27"/>
    <p:sldId id="263" r:id="rId28"/>
    <p:sldId id="360" r:id="rId29"/>
    <p:sldId id="261" r:id="rId30"/>
    <p:sldId id="359" r:id="rId31"/>
    <p:sldId id="362" r:id="rId32"/>
    <p:sldId id="267" r:id="rId33"/>
    <p:sldId id="363" r:id="rId34"/>
    <p:sldId id="260" r:id="rId35"/>
    <p:sldId id="268" r:id="rId36"/>
    <p:sldId id="331" r:id="rId37"/>
    <p:sldId id="269" r:id="rId38"/>
    <p:sldId id="351" r:id="rId39"/>
    <p:sldId id="259" r:id="rId40"/>
    <p:sldId id="270" r:id="rId41"/>
    <p:sldId id="327" r:id="rId42"/>
    <p:sldId id="297" r:id="rId43"/>
    <p:sldId id="293" r:id="rId44"/>
    <p:sldId id="328" r:id="rId45"/>
    <p:sldId id="271" r:id="rId46"/>
    <p:sldId id="278" r:id="rId47"/>
    <p:sldId id="279" r:id="rId48"/>
    <p:sldId id="280" r:id="rId49"/>
    <p:sldId id="388" r:id="rId50"/>
    <p:sldId id="389" r:id="rId51"/>
    <p:sldId id="321" r:id="rId52"/>
    <p:sldId id="390" r:id="rId53"/>
    <p:sldId id="392" r:id="rId54"/>
    <p:sldId id="393" r:id="rId55"/>
    <p:sldId id="394" r:id="rId56"/>
    <p:sldId id="395" r:id="rId57"/>
    <p:sldId id="396" r:id="rId58"/>
    <p:sldId id="264" r:id="rId59"/>
    <p:sldId id="329" r:id="rId60"/>
    <p:sldId id="330" r:id="rId61"/>
    <p:sldId id="288" r:id="rId62"/>
    <p:sldId id="289" r:id="rId63"/>
    <p:sldId id="290" r:id="rId64"/>
    <p:sldId id="291" r:id="rId65"/>
    <p:sldId id="292" r:id="rId66"/>
    <p:sldId id="286" r:id="rId67"/>
    <p:sldId id="287" r:id="rId68"/>
    <p:sldId id="397" r:id="rId69"/>
    <p:sldId id="282" r:id="rId70"/>
    <p:sldId id="398" r:id="rId71"/>
    <p:sldId id="333" r:id="rId72"/>
    <p:sldId id="334" r:id="rId73"/>
    <p:sldId id="399" r:id="rId74"/>
    <p:sldId id="285" r:id="rId75"/>
    <p:sldId id="283" r:id="rId76"/>
    <p:sldId id="284" r:id="rId77"/>
    <p:sldId id="324" r:id="rId78"/>
    <p:sldId id="312" r:id="rId79"/>
    <p:sldId id="313" r:id="rId80"/>
    <p:sldId id="400" r:id="rId8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590"/>
  </p:normalViewPr>
  <p:slideViewPr>
    <p:cSldViewPr snapToGrid="0" snapToObjects="1">
      <p:cViewPr varScale="1">
        <p:scale>
          <a:sx n="105" d="100"/>
          <a:sy n="105" d="100"/>
        </p:scale>
        <p:origin x="840"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551CF32-FFE3-7641-8C85-CC16D1F9681F}"/>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BFE205B7-1B27-4E44-BBA3-E285D49D2D0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53EFF620-789E-C146-A7D0-A8937BDD359D}"/>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5" name="Segnaposto piè di pagina 4">
            <a:extLst>
              <a:ext uri="{FF2B5EF4-FFF2-40B4-BE49-F238E27FC236}">
                <a16:creationId xmlns:a16="http://schemas.microsoft.com/office/drawing/2014/main" id="{F0CBFB0D-A4B7-9A47-81E9-AD06DE093EA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8579CF34-10FA-C443-B3FD-F2990BD0CBA2}"/>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3001119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E76D308-A2F6-1F4A-9880-49CBDE54D460}"/>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6DE3ED3A-3473-B640-B4ED-258F9B99E715}"/>
              </a:ext>
            </a:extLst>
          </p:cNvPr>
          <p:cNvSpPr>
            <a:spLocks noGrp="1"/>
          </p:cNvSpPr>
          <p:nvPr>
            <p:ph type="body" orient="vert" idx="1"/>
          </p:nvPr>
        </p:nvSpPr>
        <p:spPr/>
        <p:txBody>
          <a:bodyPr vert="eaVert"/>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FC48A1FE-19AB-4F4F-AC0C-41C7616B1D4B}"/>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5" name="Segnaposto piè di pagina 4">
            <a:extLst>
              <a:ext uri="{FF2B5EF4-FFF2-40B4-BE49-F238E27FC236}">
                <a16:creationId xmlns:a16="http://schemas.microsoft.com/office/drawing/2014/main" id="{4CDDFB0E-CA62-BF46-A7AE-F99AD3772493}"/>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68F1A7B-053D-DD48-B023-E8CA79D41142}"/>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2217171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419E087F-A6E3-6A43-8FD8-4E01D3F95C70}"/>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99D8CC37-682F-234A-9662-FF07BB0B6B3C}"/>
              </a:ext>
            </a:extLst>
          </p:cNvPr>
          <p:cNvSpPr>
            <a:spLocks noGrp="1"/>
          </p:cNvSpPr>
          <p:nvPr>
            <p:ph type="body" orient="vert" idx="1"/>
          </p:nvPr>
        </p:nvSpPr>
        <p:spPr>
          <a:xfrm>
            <a:off x="838200" y="365125"/>
            <a:ext cx="7734300" cy="5811838"/>
          </a:xfrm>
        </p:spPr>
        <p:txBody>
          <a:bodyPr vert="eaVert"/>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B6A6C884-D858-1946-A3F4-0A1FF0D11CBB}"/>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5" name="Segnaposto piè di pagina 4">
            <a:extLst>
              <a:ext uri="{FF2B5EF4-FFF2-40B4-BE49-F238E27FC236}">
                <a16:creationId xmlns:a16="http://schemas.microsoft.com/office/drawing/2014/main" id="{40C6A92F-A35A-2B4D-873B-9B271BDB7037}"/>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4C6AB1B2-09A8-6F4D-8AC1-D72AB61D9040}"/>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24344821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D760F73-09B5-4B4C-AB4D-38C7CB2F8402}"/>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5F638E5-6456-E246-A909-36F12D40B8BA}"/>
              </a:ext>
            </a:extLst>
          </p:cNvPr>
          <p:cNvSpPr>
            <a:spLocks noGrp="1"/>
          </p:cNvSpPr>
          <p:nvPr>
            <p:ph idx="1"/>
          </p:nvPr>
        </p:nvSpPr>
        <p:spPr/>
        <p:txBody>
          <a:body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D806C6D2-D690-634E-8302-A370DA8C6217}"/>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5" name="Segnaposto piè di pagina 4">
            <a:extLst>
              <a:ext uri="{FF2B5EF4-FFF2-40B4-BE49-F238E27FC236}">
                <a16:creationId xmlns:a16="http://schemas.microsoft.com/office/drawing/2014/main" id="{55D95608-53B1-8A4E-9063-C36D90D4932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13800BA-7F2A-4740-B924-1B7F91B507D4}"/>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2935720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817FD40-5B1B-5447-AC37-8C0DE26D62EF}"/>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CDF2C122-4134-C044-B217-0D2311A23E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DE1F2F1D-EDB0-4B44-A097-F48BF93150C3}"/>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5" name="Segnaposto piè di pagina 4">
            <a:extLst>
              <a:ext uri="{FF2B5EF4-FFF2-40B4-BE49-F238E27FC236}">
                <a16:creationId xmlns:a16="http://schemas.microsoft.com/office/drawing/2014/main" id="{843B4DA2-54C9-4D4E-AD19-FFC63E7FE27B}"/>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37DC648-1406-E748-A347-E815B12CA526}"/>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3959109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9B81AB4-A2FE-9042-ABC0-398B7ED71341}"/>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A52613C-9B76-9444-A81C-3575EBF0CCA8}"/>
              </a:ext>
            </a:extLst>
          </p:cNvPr>
          <p:cNvSpPr>
            <a:spLocks noGrp="1"/>
          </p:cNvSpPr>
          <p:nvPr>
            <p:ph sz="half" idx="1"/>
          </p:nvPr>
        </p:nvSpPr>
        <p:spPr>
          <a:xfrm>
            <a:off x="838200" y="1825625"/>
            <a:ext cx="5181600" cy="4351338"/>
          </a:xfrm>
        </p:spPr>
        <p:txBody>
          <a:bodyPr/>
          <a:lstStyle/>
          <a:p>
            <a:r>
              <a:rPr lang="it-IT"/>
              <a:t>Modifica gli stili del testo dello schema
Secondo livello
Terzo livello
Quarto livello
Quinto livello</a:t>
            </a:r>
          </a:p>
        </p:txBody>
      </p:sp>
      <p:sp>
        <p:nvSpPr>
          <p:cNvPr id="4" name="Segnaposto contenuto 3">
            <a:extLst>
              <a:ext uri="{FF2B5EF4-FFF2-40B4-BE49-F238E27FC236}">
                <a16:creationId xmlns:a16="http://schemas.microsoft.com/office/drawing/2014/main" id="{C8796A8B-CFEB-B448-962D-1D9197732877}"/>
              </a:ext>
            </a:extLst>
          </p:cNvPr>
          <p:cNvSpPr>
            <a:spLocks noGrp="1"/>
          </p:cNvSpPr>
          <p:nvPr>
            <p:ph sz="half" idx="2"/>
          </p:nvPr>
        </p:nvSpPr>
        <p:spPr>
          <a:xfrm>
            <a:off x="6172200" y="1825625"/>
            <a:ext cx="5181600" cy="4351338"/>
          </a:xfrm>
        </p:spPr>
        <p:txBody>
          <a:body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id="{A30BD45F-974C-1F4D-A5E4-1D69E9B59850}"/>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6" name="Segnaposto piè di pagina 5">
            <a:extLst>
              <a:ext uri="{FF2B5EF4-FFF2-40B4-BE49-F238E27FC236}">
                <a16:creationId xmlns:a16="http://schemas.microsoft.com/office/drawing/2014/main" id="{CBDF12D0-87F3-6F44-8C7C-B42D4F7E16F9}"/>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7B0EE27-3A8C-5345-8382-9F9C469A5541}"/>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3307596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1A098D-A70A-0E47-9E90-EA44BFC23926}"/>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F524E10-C04B-2744-8B53-DA52FA55CAC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a:t>Modifica gli stili del testo dello schema
Secondo livello
Terzo livello
Quarto livello
Quinto livello</a:t>
            </a:r>
          </a:p>
        </p:txBody>
      </p:sp>
      <p:sp>
        <p:nvSpPr>
          <p:cNvPr id="4" name="Segnaposto contenuto 3">
            <a:extLst>
              <a:ext uri="{FF2B5EF4-FFF2-40B4-BE49-F238E27FC236}">
                <a16:creationId xmlns:a16="http://schemas.microsoft.com/office/drawing/2014/main" id="{4BF573D9-4469-E042-81A9-00ADCC58DD0E}"/>
              </a:ext>
            </a:extLst>
          </p:cNvPr>
          <p:cNvSpPr>
            <a:spLocks noGrp="1"/>
          </p:cNvSpPr>
          <p:nvPr>
            <p:ph sz="half" idx="2"/>
          </p:nvPr>
        </p:nvSpPr>
        <p:spPr>
          <a:xfrm>
            <a:off x="839788" y="2505075"/>
            <a:ext cx="5157787" cy="3684588"/>
          </a:xfrm>
        </p:spPr>
        <p:txBody>
          <a:bodyPr/>
          <a:lstStyle/>
          <a:p>
            <a:r>
              <a:rPr lang="it-IT"/>
              <a:t>Modifica gli stili del testo dello schema
Secondo livello
Terzo livello
Quarto livello
Quinto livello</a:t>
            </a:r>
          </a:p>
        </p:txBody>
      </p:sp>
      <p:sp>
        <p:nvSpPr>
          <p:cNvPr id="5" name="Segnaposto testo 4">
            <a:extLst>
              <a:ext uri="{FF2B5EF4-FFF2-40B4-BE49-F238E27FC236}">
                <a16:creationId xmlns:a16="http://schemas.microsoft.com/office/drawing/2014/main" id="{18E0D397-26AD-EE4A-9B8D-7809916330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a:t>Modifica gli stili del testo dello schema
Secondo livello
Terzo livello
Quarto livello
Quinto livello</a:t>
            </a:r>
          </a:p>
        </p:txBody>
      </p:sp>
      <p:sp>
        <p:nvSpPr>
          <p:cNvPr id="6" name="Segnaposto contenuto 5">
            <a:extLst>
              <a:ext uri="{FF2B5EF4-FFF2-40B4-BE49-F238E27FC236}">
                <a16:creationId xmlns:a16="http://schemas.microsoft.com/office/drawing/2014/main" id="{A84B0A8F-24FB-4447-AD6A-0E209F691781}"/>
              </a:ext>
            </a:extLst>
          </p:cNvPr>
          <p:cNvSpPr>
            <a:spLocks noGrp="1"/>
          </p:cNvSpPr>
          <p:nvPr>
            <p:ph sz="quarter" idx="4"/>
          </p:nvPr>
        </p:nvSpPr>
        <p:spPr>
          <a:xfrm>
            <a:off x="6172200" y="2505075"/>
            <a:ext cx="5183188" cy="3684588"/>
          </a:xfrm>
        </p:spPr>
        <p:txBody>
          <a:bodyPr/>
          <a:lstStyle/>
          <a:p>
            <a:r>
              <a:rPr lang="it-IT"/>
              <a:t>Modifica gli stili del testo dello schema
Secondo livello
Terzo livello
Quarto livello
Quinto livello</a:t>
            </a:r>
          </a:p>
        </p:txBody>
      </p:sp>
      <p:sp>
        <p:nvSpPr>
          <p:cNvPr id="7" name="Segnaposto data 6">
            <a:extLst>
              <a:ext uri="{FF2B5EF4-FFF2-40B4-BE49-F238E27FC236}">
                <a16:creationId xmlns:a16="http://schemas.microsoft.com/office/drawing/2014/main" id="{AA1FFD76-7287-1A45-8C94-6F55BCB90B59}"/>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8" name="Segnaposto piè di pagina 7">
            <a:extLst>
              <a:ext uri="{FF2B5EF4-FFF2-40B4-BE49-F238E27FC236}">
                <a16:creationId xmlns:a16="http://schemas.microsoft.com/office/drawing/2014/main" id="{0BAEA57C-76C8-EB4A-9DC5-20D0F24E1C3E}"/>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C16F862C-2B8D-7542-ACB6-8337BF7FE8E9}"/>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1726070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61605BE-0A5E-2A45-967B-3D42E5CBD917}"/>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6AFD26DA-0D59-A041-BAD6-A82D7C4E9716}"/>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4" name="Segnaposto piè di pagina 3">
            <a:extLst>
              <a:ext uri="{FF2B5EF4-FFF2-40B4-BE49-F238E27FC236}">
                <a16:creationId xmlns:a16="http://schemas.microsoft.com/office/drawing/2014/main" id="{55A373F4-DF8F-374C-B760-AF949CFE6DBD}"/>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AE73951D-DA2F-4340-A9C4-431BB38BD400}"/>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717161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400E52BF-451E-484D-BA49-5E4839A28544}"/>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3" name="Segnaposto piè di pagina 2">
            <a:extLst>
              <a:ext uri="{FF2B5EF4-FFF2-40B4-BE49-F238E27FC236}">
                <a16:creationId xmlns:a16="http://schemas.microsoft.com/office/drawing/2014/main" id="{0DF9F333-0830-D94F-8983-ABEFDE00C910}"/>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4DE3BFBB-BCF3-AA49-8488-5D31124C7F8A}"/>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330447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F4ABD9-4F08-E64D-8E9F-61884831232F}"/>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E6698DDD-C876-044F-BF81-B9D432ADEB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it-IT"/>
              <a:t>Modifica gli stili del testo dello schema
Secondo livello
Terzo livello
Quarto livello
Quinto livello</a:t>
            </a:r>
          </a:p>
        </p:txBody>
      </p:sp>
      <p:sp>
        <p:nvSpPr>
          <p:cNvPr id="4" name="Segnaposto testo 3">
            <a:extLst>
              <a:ext uri="{FF2B5EF4-FFF2-40B4-BE49-F238E27FC236}">
                <a16:creationId xmlns:a16="http://schemas.microsoft.com/office/drawing/2014/main" id="{20A24A24-9A8E-AC45-BE4C-515C9E694D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id="{1DCB6D7E-EE3C-834F-93F6-2B03890BBF02}"/>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6" name="Segnaposto piè di pagina 5">
            <a:extLst>
              <a:ext uri="{FF2B5EF4-FFF2-40B4-BE49-F238E27FC236}">
                <a16:creationId xmlns:a16="http://schemas.microsoft.com/office/drawing/2014/main" id="{29E4D96D-4910-8E47-8345-4881A71F0B62}"/>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764406B4-0D86-BE46-A54B-238A083EE864}"/>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771838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50BBCB9-0DA7-6D42-9A6B-5CE31912C627}"/>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E05F0E53-9AB0-4247-A7E6-B339B91A89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7A3DCDDE-468A-324E-ACA8-9DF253EBAA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id="{970153E1-464C-AF45-953C-61701D8DC83E}"/>
              </a:ext>
            </a:extLst>
          </p:cNvPr>
          <p:cNvSpPr>
            <a:spLocks noGrp="1"/>
          </p:cNvSpPr>
          <p:nvPr>
            <p:ph type="dt" sz="half" idx="10"/>
          </p:nvPr>
        </p:nvSpPr>
        <p:spPr/>
        <p:txBody>
          <a:bodyPr/>
          <a:lstStyle/>
          <a:p>
            <a:fld id="{5195E819-C779-1249-A386-2CF510C641DF}" type="datetimeFigureOut">
              <a:rPr lang="it-IT" smtClean="0"/>
              <a:t>31/01/19</a:t>
            </a:fld>
            <a:endParaRPr lang="it-IT"/>
          </a:p>
        </p:txBody>
      </p:sp>
      <p:sp>
        <p:nvSpPr>
          <p:cNvPr id="6" name="Segnaposto piè di pagina 5">
            <a:extLst>
              <a:ext uri="{FF2B5EF4-FFF2-40B4-BE49-F238E27FC236}">
                <a16:creationId xmlns:a16="http://schemas.microsoft.com/office/drawing/2014/main" id="{34125338-0D34-8A41-8F73-0B9CCD609808}"/>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40CB8F2A-19EC-F049-BAA9-49EC8DC8BC0D}"/>
              </a:ext>
            </a:extLst>
          </p:cNvPr>
          <p:cNvSpPr>
            <a:spLocks noGrp="1"/>
          </p:cNvSpPr>
          <p:nvPr>
            <p:ph type="sldNum" sz="quarter" idx="12"/>
          </p:nvPr>
        </p:nvSpPr>
        <p:spPr/>
        <p:txBody>
          <a:bodyPr/>
          <a:lstStyle/>
          <a:p>
            <a:fld id="{34FF8AA9-C6C1-E14D-A6D4-B5D889F6D0CE}" type="slidenum">
              <a:rPr lang="it-IT" smtClean="0"/>
              <a:t>‹N›</a:t>
            </a:fld>
            <a:endParaRPr lang="it-IT"/>
          </a:p>
        </p:txBody>
      </p:sp>
    </p:spTree>
    <p:extLst>
      <p:ext uri="{BB962C8B-B14F-4D97-AF65-F5344CB8AC3E}">
        <p14:creationId xmlns:p14="http://schemas.microsoft.com/office/powerpoint/2010/main" val="20768040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C1A3AB5E-DDD4-5247-B829-709CA7CD4BE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6E21F85-D374-EC47-BBE8-92315FD8EC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id="{F786A6D1-EAE7-264A-9CF8-F6D7BC2198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95E819-C779-1249-A386-2CF510C641DF}" type="datetimeFigureOut">
              <a:rPr lang="it-IT" smtClean="0"/>
              <a:t>31/01/19</a:t>
            </a:fld>
            <a:endParaRPr lang="it-IT"/>
          </a:p>
        </p:txBody>
      </p:sp>
      <p:sp>
        <p:nvSpPr>
          <p:cNvPr id="5" name="Segnaposto piè di pagina 4">
            <a:extLst>
              <a:ext uri="{FF2B5EF4-FFF2-40B4-BE49-F238E27FC236}">
                <a16:creationId xmlns:a16="http://schemas.microsoft.com/office/drawing/2014/main" id="{C55CDE6B-4345-6748-8709-5A886E73FDF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442D7BD6-21A3-704E-B607-E3421D2C05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FF8AA9-C6C1-E14D-A6D4-B5D889F6D0CE}" type="slidenum">
              <a:rPr lang="it-IT" smtClean="0"/>
              <a:t>‹N›</a:t>
            </a:fld>
            <a:endParaRPr lang="it-IT"/>
          </a:p>
        </p:txBody>
      </p:sp>
    </p:spTree>
    <p:extLst>
      <p:ext uri="{BB962C8B-B14F-4D97-AF65-F5344CB8AC3E}">
        <p14:creationId xmlns:p14="http://schemas.microsoft.com/office/powerpoint/2010/main" val="16876912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B1CCDC7-8D8A-5642-BD1B-E750CA53C4EA}"/>
              </a:ext>
            </a:extLst>
          </p:cNvPr>
          <p:cNvSpPr>
            <a:spLocks noGrp="1"/>
          </p:cNvSpPr>
          <p:nvPr>
            <p:ph type="ctrTitle"/>
          </p:nvPr>
        </p:nvSpPr>
        <p:spPr>
          <a:xfrm>
            <a:off x="1524000" y="1026160"/>
            <a:ext cx="9144000" cy="2483803"/>
          </a:xfrm>
        </p:spPr>
        <p:txBody>
          <a:bodyPr>
            <a:normAutofit fontScale="90000"/>
          </a:bodyPr>
          <a:lstStyle/>
          <a:p>
            <a:pPr algn="l">
              <a:lnSpc>
                <a:spcPct val="100000"/>
              </a:lnSpc>
            </a:pPr>
            <a:br>
              <a:rPr lang="it-IT" sz="4400" b="1" dirty="0">
                <a:latin typeface="Times New Roman" panose="02020603050405020304" pitchFamily="18" charset="0"/>
                <a:cs typeface="Times New Roman" panose="02020603050405020304" pitchFamily="18" charset="0"/>
              </a:rPr>
            </a:br>
            <a:br>
              <a:rPr lang="it-IT" sz="4400" b="1" dirty="0">
                <a:latin typeface="Times New Roman" panose="02020603050405020304" pitchFamily="18" charset="0"/>
                <a:cs typeface="Times New Roman" panose="02020603050405020304" pitchFamily="18" charset="0"/>
              </a:rPr>
            </a:br>
            <a:br>
              <a:rPr lang="it-IT" sz="4400" b="1" dirty="0">
                <a:latin typeface="Times New Roman" panose="02020603050405020304" pitchFamily="18" charset="0"/>
                <a:cs typeface="Times New Roman" panose="02020603050405020304" pitchFamily="18" charset="0"/>
              </a:rPr>
            </a:br>
            <a:br>
              <a:rPr lang="it-IT" sz="4400" b="1" dirty="0">
                <a:latin typeface="Times New Roman" panose="02020603050405020304" pitchFamily="18" charset="0"/>
                <a:cs typeface="Times New Roman" panose="02020603050405020304" pitchFamily="18" charset="0"/>
              </a:rPr>
            </a:br>
            <a:br>
              <a:rPr lang="it-IT" sz="4400" b="1" dirty="0">
                <a:latin typeface="Times New Roman" panose="02020603050405020304" pitchFamily="18" charset="0"/>
                <a:cs typeface="Times New Roman" panose="02020603050405020304" pitchFamily="18" charset="0"/>
              </a:rPr>
            </a:br>
            <a:r>
              <a:rPr lang="it-IT" sz="4000" b="1" dirty="0">
                <a:latin typeface="Times New Roman" panose="02020603050405020304" pitchFamily="18" charset="0"/>
                <a:cs typeface="Times New Roman" panose="02020603050405020304" pitchFamily="18" charset="0"/>
              </a:rPr>
              <a:t>La prima prova dell’Esame di Stato 2018/19:</a:t>
            </a:r>
            <a:br>
              <a:rPr lang="it-IT" sz="4000" b="1" dirty="0">
                <a:latin typeface="Times New Roman" panose="02020603050405020304" pitchFamily="18" charset="0"/>
                <a:cs typeface="Times New Roman" panose="02020603050405020304" pitchFamily="18" charset="0"/>
              </a:rPr>
            </a:br>
            <a:r>
              <a:rPr lang="it-IT" sz="4000" b="1" dirty="0">
                <a:latin typeface="Times New Roman" panose="02020603050405020304" pitchFamily="18" charset="0"/>
                <a:cs typeface="Times New Roman" panose="02020603050405020304" pitchFamily="18" charset="0"/>
              </a:rPr>
              <a:t>riflessioni, proposte operative, esercitazioni</a:t>
            </a:r>
            <a:br>
              <a:rPr lang="it-IT" dirty="0"/>
            </a:br>
            <a:endParaRPr lang="it-IT" dirty="0"/>
          </a:p>
        </p:txBody>
      </p:sp>
      <p:sp>
        <p:nvSpPr>
          <p:cNvPr id="3" name="Sottotitolo 2">
            <a:extLst>
              <a:ext uri="{FF2B5EF4-FFF2-40B4-BE49-F238E27FC236}">
                <a16:creationId xmlns:a16="http://schemas.microsoft.com/office/drawing/2014/main" id="{FAE5A935-F7B6-2E4C-84A0-53F320AE3F82}"/>
              </a:ext>
            </a:extLst>
          </p:cNvPr>
          <p:cNvSpPr>
            <a:spLocks noGrp="1"/>
          </p:cNvSpPr>
          <p:nvPr>
            <p:ph type="subTitle" idx="1"/>
          </p:nvPr>
        </p:nvSpPr>
        <p:spPr/>
        <p:txBody>
          <a:bodyPr/>
          <a:lstStyle/>
          <a:p>
            <a:pPr algn="l"/>
            <a:r>
              <a:rPr lang="it-IT" b="1" dirty="0">
                <a:latin typeface="Times New Roman" panose="02020603050405020304" pitchFamily="18" charset="0"/>
                <a:cs typeface="Times New Roman" panose="02020603050405020304" pitchFamily="18" charset="0"/>
              </a:rPr>
              <a:t>Nicoletta Della Penna</a:t>
            </a:r>
          </a:p>
          <a:p>
            <a:pPr algn="l"/>
            <a:r>
              <a:rPr lang="it-IT" b="1" dirty="0">
                <a:latin typeface="Times New Roman" panose="02020603050405020304" pitchFamily="18" charset="0"/>
                <a:cs typeface="Times New Roman" panose="02020603050405020304" pitchFamily="18" charset="0"/>
              </a:rPr>
              <a:t>Marco Di Giacomo</a:t>
            </a:r>
          </a:p>
          <a:p>
            <a:pPr algn="r"/>
            <a:r>
              <a:rPr lang="it-IT" dirty="0">
                <a:latin typeface="Times New Roman" panose="02020603050405020304" pitchFamily="18" charset="0"/>
                <a:cs typeface="Times New Roman" panose="02020603050405020304" pitchFamily="18" charset="0"/>
              </a:rPr>
              <a:t>Chieti, Febbraio 2019</a:t>
            </a:r>
          </a:p>
        </p:txBody>
      </p:sp>
    </p:spTree>
    <p:extLst>
      <p:ext uri="{BB962C8B-B14F-4D97-AF65-F5344CB8AC3E}">
        <p14:creationId xmlns:p14="http://schemas.microsoft.com/office/powerpoint/2010/main" val="3125104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42E4B7E-F822-A046-A690-29E924122F38}"/>
              </a:ext>
            </a:extLst>
          </p:cNvPr>
          <p:cNvSpPr>
            <a:spLocks noGrp="1"/>
          </p:cNvSpPr>
          <p:nvPr>
            <p:ph type="title"/>
          </p:nvPr>
        </p:nvSpPr>
        <p:spPr>
          <a:xfrm>
            <a:off x="838200" y="365125"/>
            <a:ext cx="10515600" cy="572135"/>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5511A327-3127-C146-BE19-DE5DB5C4A021}"/>
              </a:ext>
            </a:extLst>
          </p:cNvPr>
          <p:cNvSpPr>
            <a:spLocks noGrp="1"/>
          </p:cNvSpPr>
          <p:nvPr>
            <p:ph idx="1"/>
          </p:nvPr>
        </p:nvSpPr>
        <p:spPr>
          <a:xfrm>
            <a:off x="838200" y="937260"/>
            <a:ext cx="10515600" cy="5239703"/>
          </a:xfrm>
        </p:spPr>
        <p:txBody>
          <a:bodyPr>
            <a:normAutofit/>
          </a:bodyPr>
          <a:lstStyle/>
          <a:p>
            <a:pPr algn="just">
              <a:lnSpc>
                <a:spcPct val="110000"/>
              </a:lnSpc>
            </a:pPr>
            <a:endParaRPr lang="it-IT" dirty="0">
              <a:latin typeface="Times New Roman" panose="02020603050405020304" pitchFamily="18" charset="0"/>
              <a:cs typeface="Times New Roman" panose="02020603050405020304" pitchFamily="18" charset="0"/>
            </a:endParaRPr>
          </a:p>
          <a:p>
            <a:pPr algn="just">
              <a:lnSpc>
                <a:spcPct val="110000"/>
              </a:lnSpc>
            </a:pPr>
            <a:r>
              <a:rPr lang="it-IT" dirty="0">
                <a:latin typeface="Times New Roman" panose="02020603050405020304" pitchFamily="18" charset="0"/>
                <a:cs typeface="Times New Roman" panose="02020603050405020304" pitchFamily="18" charset="0"/>
              </a:rPr>
              <a:t>valorizzare la </a:t>
            </a:r>
            <a:r>
              <a:rPr lang="it-IT" b="1" dirty="0">
                <a:latin typeface="Times New Roman" panose="02020603050405020304" pitchFamily="18" charset="0"/>
                <a:cs typeface="Times New Roman" panose="02020603050405020304" pitchFamily="18" charset="0"/>
              </a:rPr>
              <a:t>competenza di comprensione </a:t>
            </a:r>
            <a:r>
              <a:rPr lang="it-IT" dirty="0">
                <a:latin typeface="Times New Roman" panose="02020603050405020304" pitchFamily="18" charset="0"/>
                <a:cs typeface="Times New Roman" panose="02020603050405020304" pitchFamily="18" charset="0"/>
              </a:rPr>
              <a:t>di un testo dato, una competenza che tradizionalmente si verifica sui testi letterari ma che crediamo sia necessario verificare anche su </a:t>
            </a:r>
            <a:r>
              <a:rPr lang="it-IT" b="1" dirty="0">
                <a:latin typeface="Times New Roman" panose="02020603050405020304" pitchFamily="18" charset="0"/>
                <a:cs typeface="Times New Roman" panose="02020603050405020304" pitchFamily="18" charset="0"/>
              </a:rPr>
              <a:t>testi non letterari</a:t>
            </a:r>
            <a:r>
              <a:rPr lang="it-IT" dirty="0">
                <a:latin typeface="Times New Roman" panose="02020603050405020304" pitchFamily="18" charset="0"/>
                <a:cs typeface="Times New Roman" panose="02020603050405020304" pitchFamily="18" charset="0"/>
              </a:rPr>
              <a:t>, dal momento che si tratta di una competenza estremamente rilevante.</a:t>
            </a:r>
          </a:p>
          <a:p>
            <a:pPr algn="just">
              <a:lnSpc>
                <a:spcPct val="110000"/>
              </a:lnSpc>
            </a:pPr>
            <a:r>
              <a:rPr lang="it-IT" dirty="0">
                <a:latin typeface="Times New Roman" panose="02020603050405020304" pitchFamily="18" charset="0"/>
                <a:cs typeface="Times New Roman" panose="02020603050405020304" pitchFamily="18" charset="0"/>
              </a:rPr>
              <a:t>il testo scritto, e in alcuni casi anche quello orale prodotto a scuola, deve rispondere a certi requisiti di </a:t>
            </a:r>
            <a:r>
              <a:rPr lang="it-IT" i="1" dirty="0">
                <a:latin typeface="Times New Roman" panose="02020603050405020304" pitchFamily="18" charset="0"/>
                <a:cs typeface="Times New Roman" panose="02020603050405020304" pitchFamily="18" charset="0"/>
              </a:rPr>
              <a:t>argomentazione</a:t>
            </a:r>
            <a:r>
              <a:rPr lang="it-IT" dirty="0">
                <a:latin typeface="Times New Roman" panose="02020603050405020304" pitchFamily="18" charset="0"/>
                <a:cs typeface="Times New Roman" panose="02020603050405020304" pitchFamily="18" charset="0"/>
              </a:rPr>
              <a:t>. </a:t>
            </a:r>
          </a:p>
          <a:p>
            <a:endParaRPr lang="it-IT" dirty="0"/>
          </a:p>
        </p:txBody>
      </p:sp>
    </p:spTree>
    <p:extLst>
      <p:ext uri="{BB962C8B-B14F-4D97-AF65-F5344CB8AC3E}">
        <p14:creationId xmlns:p14="http://schemas.microsoft.com/office/powerpoint/2010/main" val="462687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FA4CFE-6851-E94A-A576-392669031AF3}"/>
              </a:ext>
            </a:extLst>
          </p:cNvPr>
          <p:cNvSpPr>
            <a:spLocks noGrp="1"/>
          </p:cNvSpPr>
          <p:nvPr>
            <p:ph type="title"/>
          </p:nvPr>
        </p:nvSpPr>
        <p:spPr>
          <a:xfrm>
            <a:off x="838200" y="365126"/>
            <a:ext cx="10515600" cy="315912"/>
          </a:xfrm>
        </p:spPr>
        <p:txBody>
          <a:bodyPr>
            <a:normAutofit fontScale="90000"/>
          </a:bodyPr>
          <a:lstStyle/>
          <a:p>
            <a:r>
              <a:rPr lang="it-IT" dirty="0"/>
              <a:t> </a:t>
            </a:r>
            <a:r>
              <a:rPr lang="it-IT" sz="4000" b="1" dirty="0">
                <a:latin typeface="Times New Roman" panose="02020603050405020304" pitchFamily="18" charset="0"/>
                <a:cs typeface="Times New Roman" panose="02020603050405020304" pitchFamily="18" charset="0"/>
              </a:rPr>
              <a:t>Esempi da non imitare: le </a:t>
            </a:r>
            <a:r>
              <a:rPr lang="it-IT" sz="4000" b="1" i="1" dirty="0">
                <a:latin typeface="Times New Roman" panose="02020603050405020304" pitchFamily="18" charset="0"/>
                <a:cs typeface="Times New Roman" panose="02020603050405020304" pitchFamily="18" charset="0"/>
              </a:rPr>
              <a:t>macchine ad acqua</a:t>
            </a:r>
          </a:p>
        </p:txBody>
      </p:sp>
      <p:sp>
        <p:nvSpPr>
          <p:cNvPr id="3" name="Segnaposto contenuto 2">
            <a:extLst>
              <a:ext uri="{FF2B5EF4-FFF2-40B4-BE49-F238E27FC236}">
                <a16:creationId xmlns:a16="http://schemas.microsoft.com/office/drawing/2014/main" id="{9E65A553-766D-F242-B3FF-93E636E278E5}"/>
              </a:ext>
            </a:extLst>
          </p:cNvPr>
          <p:cNvSpPr>
            <a:spLocks noGrp="1"/>
          </p:cNvSpPr>
          <p:nvPr>
            <p:ph idx="1"/>
          </p:nvPr>
        </p:nvSpPr>
        <p:spPr>
          <a:xfrm>
            <a:off x="838200" y="1188720"/>
            <a:ext cx="10515600" cy="4988243"/>
          </a:xfrm>
        </p:spPr>
        <p:txBody>
          <a:bodyPr/>
          <a:lstStyle/>
          <a:p>
            <a:pPr marL="0" indent="0" algn="just">
              <a:buNone/>
            </a:pPr>
            <a:r>
              <a:rPr lang="it-IT" dirty="0">
                <a:latin typeface="Times New Roman" panose="02020603050405020304" pitchFamily="18" charset="0"/>
                <a:cs typeface="Times New Roman" panose="02020603050405020304" pitchFamily="18" charset="0"/>
              </a:rPr>
              <a:t>«L’uomo e l’ambiente: un rapporto sempre più problematico. Il nostro pianeta è malato e i sintomi (surriscaldamento del clima, siccità e alluvioni) sono sotto gli occhi di tutti. Scrivi le tue considerazioni al riguardo». </a:t>
            </a:r>
            <a:r>
              <a:rPr lang="it-IT" dirty="0"/>
              <a:t> </a:t>
            </a:r>
          </a:p>
          <a:p>
            <a:pPr marL="0" indent="0" algn="just">
              <a:buNone/>
            </a:pPr>
            <a:endParaRPr lang="it-IT" dirty="0"/>
          </a:p>
          <a:p>
            <a:pPr marL="0" indent="0" algn="just">
              <a:lnSpc>
                <a:spcPct val="100000"/>
              </a:lnSpc>
              <a:buNone/>
            </a:pPr>
            <a:r>
              <a:rPr lang="it-IT" i="1" dirty="0">
                <a:latin typeface="Times New Roman" panose="02020603050405020304" pitchFamily="18" charset="0"/>
                <a:cs typeface="Times New Roman" panose="02020603050405020304" pitchFamily="18" charset="0"/>
              </a:rPr>
              <a:t>Secondo me si dovrebbe fare la macchina ad acqua e ad elettricità per guarire l’ambiente, ma è solo che i politici non vogliono, perché finché c’è il petrolio che è l’unica fonte di energia esistente e la più sfruttata.</a:t>
            </a:r>
          </a:p>
          <a:p>
            <a:pPr>
              <a:lnSpc>
                <a:spcPct val="100000"/>
              </a:lnSpc>
            </a:pPr>
            <a:endParaRPr lang="it-IT" dirty="0"/>
          </a:p>
          <a:p>
            <a:endParaRPr lang="it-IT" dirty="0"/>
          </a:p>
        </p:txBody>
      </p:sp>
    </p:spTree>
    <p:extLst>
      <p:ext uri="{BB962C8B-B14F-4D97-AF65-F5344CB8AC3E}">
        <p14:creationId xmlns:p14="http://schemas.microsoft.com/office/powerpoint/2010/main" val="28640052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A95DB35-CC7C-D649-BCF0-BA884856E0F6}"/>
              </a:ext>
            </a:extLst>
          </p:cNvPr>
          <p:cNvSpPr>
            <a:spLocks noGrp="1"/>
          </p:cNvSpPr>
          <p:nvPr>
            <p:ph type="title"/>
          </p:nvPr>
        </p:nvSpPr>
        <p:spPr>
          <a:xfrm>
            <a:off x="838200" y="365125"/>
            <a:ext cx="10515600" cy="234315"/>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080FD9A1-C8DE-6942-AF50-972F0BAD7D4A}"/>
              </a:ext>
            </a:extLst>
          </p:cNvPr>
          <p:cNvSpPr>
            <a:spLocks noGrp="1"/>
          </p:cNvSpPr>
          <p:nvPr>
            <p:ph idx="1"/>
          </p:nvPr>
        </p:nvSpPr>
        <p:spPr>
          <a:xfrm>
            <a:off x="838200" y="1046480"/>
            <a:ext cx="10515600" cy="5130483"/>
          </a:xfrm>
        </p:spPr>
        <p:txBody>
          <a:bodyPr>
            <a:normAutofit/>
          </a:bodyPr>
          <a:lstStyle/>
          <a:p>
            <a:pPr marL="0" indent="0" algn="ctr">
              <a:buNone/>
            </a:pPr>
            <a:endParaRPr lang="it-IT" sz="3600" dirty="0">
              <a:latin typeface="Times New Roman" panose="02020603050405020304" pitchFamily="18" charset="0"/>
              <a:cs typeface="Times New Roman" panose="02020603050405020304" pitchFamily="18" charset="0"/>
            </a:endParaRPr>
          </a:p>
          <a:p>
            <a:pPr marL="0" indent="0" algn="ctr">
              <a:buNone/>
            </a:pPr>
            <a:endParaRPr lang="it-IT" sz="3600" dirty="0">
              <a:latin typeface="Times New Roman" panose="02020603050405020304" pitchFamily="18" charset="0"/>
              <a:cs typeface="Times New Roman" panose="02020603050405020304" pitchFamily="18" charset="0"/>
            </a:endParaRPr>
          </a:p>
          <a:p>
            <a:pPr marL="0" indent="0" algn="ctr">
              <a:buNone/>
            </a:pPr>
            <a:r>
              <a:rPr lang="it-IT" sz="3600" dirty="0">
                <a:latin typeface="Times New Roman" panose="02020603050405020304" pitchFamily="18" charset="0"/>
                <a:cs typeface="Times New Roman" panose="02020603050405020304" pitchFamily="18" charset="0"/>
              </a:rPr>
              <a:t>L’IMPORTANZA DELLA TESTUALITÀ: ALCUNI CONCETTI BASE</a:t>
            </a:r>
          </a:p>
        </p:txBody>
      </p:sp>
    </p:spTree>
    <p:extLst>
      <p:ext uri="{BB962C8B-B14F-4D97-AF65-F5344CB8AC3E}">
        <p14:creationId xmlns:p14="http://schemas.microsoft.com/office/powerpoint/2010/main" val="1522157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28563EA-D5EB-3342-B2C1-963E023D563E}"/>
              </a:ext>
            </a:extLst>
          </p:cNvPr>
          <p:cNvSpPr>
            <a:spLocks noGrp="1"/>
          </p:cNvSpPr>
          <p:nvPr>
            <p:ph type="title"/>
          </p:nvPr>
        </p:nvSpPr>
        <p:spPr/>
        <p:txBody>
          <a:bodyPr/>
          <a:lstStyle/>
          <a:p>
            <a:r>
              <a:rPr lang="it-IT" i="1" dirty="0">
                <a:latin typeface="Times New Roman" panose="02020603050405020304" pitchFamily="18" charset="0"/>
                <a:cs typeface="Times New Roman" panose="02020603050405020304" pitchFamily="18" charset="0"/>
              </a:rPr>
              <a:t>Focus</a:t>
            </a:r>
            <a:r>
              <a:rPr lang="it-IT" dirty="0">
                <a:latin typeface="Times New Roman" panose="02020603050405020304" pitchFamily="18" charset="0"/>
                <a:cs typeface="Times New Roman" panose="02020603050405020304" pitchFamily="18" charset="0"/>
              </a:rPr>
              <a:t> su:  strutture ed elementi formali dell’argomentazione</a:t>
            </a:r>
          </a:p>
        </p:txBody>
      </p:sp>
      <p:sp>
        <p:nvSpPr>
          <p:cNvPr id="3" name="Segnaposto contenuto 2">
            <a:extLst>
              <a:ext uri="{FF2B5EF4-FFF2-40B4-BE49-F238E27FC236}">
                <a16:creationId xmlns:a16="http://schemas.microsoft.com/office/drawing/2014/main" id="{26385A68-8AFB-D54F-A550-E4C5AD68CF8A}"/>
              </a:ext>
            </a:extLst>
          </p:cNvPr>
          <p:cNvSpPr>
            <a:spLocks noGrp="1"/>
          </p:cNvSpPr>
          <p:nvPr>
            <p:ph idx="1"/>
          </p:nvPr>
        </p:nvSpPr>
        <p:spPr/>
        <p:txBody>
          <a:bodyPr>
            <a:normAutofit/>
          </a:bodyPr>
          <a:lstStyle/>
          <a:p>
            <a:r>
              <a:rPr lang="it-IT" sz="2400" b="1" dirty="0">
                <a:latin typeface="Times New Roman" panose="02020603050405020304" pitchFamily="18" charset="0"/>
                <a:cs typeface="Times New Roman" panose="02020603050405020304" pitchFamily="18" charset="0"/>
              </a:rPr>
              <a:t>Competenze di base</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costruire un testo coerente e coeso </a:t>
            </a:r>
          </a:p>
          <a:p>
            <a:endParaRPr lang="it-IT" sz="2400" i="1" dirty="0">
              <a:latin typeface="Times New Roman" panose="02020603050405020304" pitchFamily="18" charset="0"/>
              <a:cs typeface="Times New Roman" panose="02020603050405020304" pitchFamily="18" charset="0"/>
            </a:endParaRPr>
          </a:p>
          <a:p>
            <a:r>
              <a:rPr lang="it-IT" sz="2400" b="1" dirty="0">
                <a:latin typeface="Times New Roman" panose="02020603050405020304" pitchFamily="18" charset="0"/>
                <a:cs typeface="Times New Roman" panose="02020603050405020304" pitchFamily="18" charset="0"/>
              </a:rPr>
              <a:t>INDICATORE 1</a:t>
            </a:r>
            <a:r>
              <a:rPr lang="it-IT" sz="2400" dirty="0">
                <a:latin typeface="Times New Roman" panose="02020603050405020304" pitchFamily="18" charset="0"/>
                <a:cs typeface="Times New Roman" panose="02020603050405020304" pitchFamily="18" charset="0"/>
              </a:rPr>
              <a:t>: </a:t>
            </a:r>
          </a:p>
          <a:p>
            <a:pPr marL="457200" indent="-457200">
              <a:buFontTx/>
              <a:buChar char="-"/>
            </a:pPr>
            <a:r>
              <a:rPr lang="it-IT" sz="2400" i="1" dirty="0">
                <a:latin typeface="Times New Roman" panose="02020603050405020304" pitchFamily="18" charset="0"/>
                <a:cs typeface="Times New Roman" panose="02020603050405020304" pitchFamily="18" charset="0"/>
              </a:rPr>
              <a:t>ideazione, pianificazione e organizzazione del testo </a:t>
            </a:r>
          </a:p>
          <a:p>
            <a:pPr marL="457200" indent="-457200">
              <a:buFontTx/>
              <a:buChar char="-"/>
            </a:pPr>
            <a:r>
              <a:rPr lang="it-IT" sz="2400" i="1" dirty="0">
                <a:latin typeface="Times New Roman" panose="02020603050405020304" pitchFamily="18" charset="0"/>
                <a:cs typeface="Times New Roman" panose="02020603050405020304" pitchFamily="18" charset="0"/>
              </a:rPr>
              <a:t>coesione e coerenza testuali </a:t>
            </a:r>
          </a:p>
          <a:p>
            <a:pPr marL="0" indent="0">
              <a:buNone/>
            </a:pPr>
            <a:endParaRPr lang="it-IT" sz="2400" dirty="0">
              <a:latin typeface="Times New Roman" panose="02020603050405020304" pitchFamily="18" charset="0"/>
              <a:cs typeface="Times New Roman" panose="02020603050405020304" pitchFamily="18" charset="0"/>
            </a:endParaRPr>
          </a:p>
          <a:p>
            <a:r>
              <a:rPr lang="it-IT" sz="2400" b="1" dirty="0">
                <a:latin typeface="Times New Roman" panose="02020603050405020304" pitchFamily="18" charset="0"/>
                <a:cs typeface="Times New Roman" panose="02020603050405020304" pitchFamily="18" charset="0"/>
              </a:rPr>
              <a:t>simulazioni </a:t>
            </a:r>
            <a:r>
              <a:rPr lang="it-IT" sz="2400" b="1" dirty="0" err="1">
                <a:latin typeface="Times New Roman" panose="02020603050405020304" pitchFamily="18" charset="0"/>
                <a:cs typeface="Times New Roman" panose="02020603050405020304" pitchFamily="18" charset="0"/>
              </a:rPr>
              <a:t>Miur</a:t>
            </a:r>
            <a:endParaRPr lang="it-IT" sz="2400" dirty="0">
              <a:latin typeface="Times New Roman" panose="02020603050405020304" pitchFamily="18" charset="0"/>
              <a:cs typeface="Times New Roman" panose="02020603050405020304" pitchFamily="18" charset="0"/>
            </a:endParaRPr>
          </a:p>
          <a:p>
            <a:pPr marL="0" indent="0">
              <a:buNone/>
            </a:pPr>
            <a:endParaRPr lang="it-IT" dirty="0"/>
          </a:p>
        </p:txBody>
      </p:sp>
    </p:spTree>
    <p:extLst>
      <p:ext uri="{BB962C8B-B14F-4D97-AF65-F5344CB8AC3E}">
        <p14:creationId xmlns:p14="http://schemas.microsoft.com/office/powerpoint/2010/main" val="2755171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4A0B14E-44F1-4757-9AFE-EC07D10B6465}"/>
              </a:ext>
            </a:extLst>
          </p:cNvPr>
          <p:cNvSpPr>
            <a:spLocks noGrp="1"/>
          </p:cNvSpPr>
          <p:nvPr>
            <p:ph type="ctrTitle"/>
          </p:nvPr>
        </p:nvSpPr>
        <p:spPr>
          <a:xfrm>
            <a:off x="477078" y="194311"/>
            <a:ext cx="10257183" cy="811529"/>
          </a:xfrm>
        </p:spPr>
        <p:txBody>
          <a:bodyPr>
            <a:normAutofit/>
          </a:bodyPr>
          <a:lstStyle/>
          <a:p>
            <a:r>
              <a:rPr lang="it-IT" sz="4000" b="1" dirty="0">
                <a:latin typeface="Times New Roman" panose="02020603050405020304" pitchFamily="18" charset="0"/>
                <a:cs typeface="Times New Roman" panose="02020603050405020304" pitchFamily="18" charset="0"/>
              </a:rPr>
              <a:t>Il testo</a:t>
            </a:r>
          </a:p>
        </p:txBody>
      </p:sp>
      <p:sp>
        <p:nvSpPr>
          <p:cNvPr id="3" name="Sottotitolo 2">
            <a:extLst>
              <a:ext uri="{FF2B5EF4-FFF2-40B4-BE49-F238E27FC236}">
                <a16:creationId xmlns:a16="http://schemas.microsoft.com/office/drawing/2014/main" id="{E4238D14-BB61-43B2-97F5-BA5E2B90FA45}"/>
              </a:ext>
            </a:extLst>
          </p:cNvPr>
          <p:cNvSpPr>
            <a:spLocks noGrp="1"/>
          </p:cNvSpPr>
          <p:nvPr>
            <p:ph type="subTitle" idx="1"/>
          </p:nvPr>
        </p:nvSpPr>
        <p:spPr>
          <a:xfrm>
            <a:off x="212035" y="1163638"/>
            <a:ext cx="11688417" cy="5250413"/>
          </a:xfrm>
        </p:spPr>
        <p:txBody>
          <a:bodyPr/>
          <a:lstStyle/>
          <a:p>
            <a:pPr algn="just">
              <a:lnSpc>
                <a:spcPct val="100000"/>
              </a:lnSpc>
            </a:pPr>
            <a:r>
              <a:rPr lang="it-IT" dirty="0">
                <a:latin typeface="Times New Roman" panose="02020603050405020304" pitchFamily="18" charset="0"/>
                <a:cs typeface="Times New Roman" panose="02020603050405020304" pitchFamily="18" charset="0"/>
              </a:rPr>
              <a:t>La nozione di ‘testo’, elaborata dalla </a:t>
            </a:r>
            <a:r>
              <a:rPr lang="it-IT" b="1" dirty="0">
                <a:latin typeface="Times New Roman" panose="02020603050405020304" pitchFamily="18" charset="0"/>
                <a:cs typeface="Times New Roman" panose="02020603050405020304" pitchFamily="18" charset="0"/>
              </a:rPr>
              <a:t>linguistica testuale </a:t>
            </a:r>
            <a:r>
              <a:rPr lang="it-IT" dirty="0">
                <a:latin typeface="Times New Roman" panose="02020603050405020304" pitchFamily="18" charset="0"/>
                <a:cs typeface="Times New Roman" panose="02020603050405020304" pitchFamily="18" charset="0"/>
              </a:rPr>
              <a:t>e accolta ampiamente anche nelle grammatiche scolastiche, afferisce alla metafora del tessuto, in cui la trama dei singoli fili produce un insieme organico; l’etimologia del termine, infatti, è da ricollegare al latino </a:t>
            </a:r>
            <a:r>
              <a:rPr lang="it-IT" b="1" i="1" dirty="0">
                <a:latin typeface="Times New Roman" panose="02020603050405020304" pitchFamily="18" charset="0"/>
                <a:cs typeface="Times New Roman" panose="02020603050405020304" pitchFamily="18" charset="0"/>
              </a:rPr>
              <a:t>TEXTUS</a:t>
            </a:r>
            <a:r>
              <a:rPr lang="it-IT" dirty="0">
                <a:latin typeface="Times New Roman" panose="02020603050405020304" pitchFamily="18" charset="0"/>
                <a:cs typeface="Times New Roman" panose="02020603050405020304" pitchFamily="18" charset="0"/>
              </a:rPr>
              <a:t>, participio passato del verbo </a:t>
            </a:r>
            <a:r>
              <a:rPr lang="it-IT" i="1" dirty="0">
                <a:latin typeface="Times New Roman" panose="02020603050405020304" pitchFamily="18" charset="0"/>
                <a:cs typeface="Times New Roman" panose="02020603050405020304" pitchFamily="18" charset="0"/>
              </a:rPr>
              <a:t>TEXERE </a:t>
            </a:r>
            <a:r>
              <a:rPr lang="it-IT" dirty="0">
                <a:latin typeface="Times New Roman" panose="02020603050405020304" pitchFamily="18" charset="0"/>
                <a:cs typeface="Times New Roman" panose="02020603050405020304" pitchFamily="18" charset="0"/>
              </a:rPr>
              <a:t>‘tessere’.</a:t>
            </a:r>
          </a:p>
          <a:p>
            <a:pPr algn="just">
              <a:lnSpc>
                <a:spcPct val="100000"/>
              </a:lnSpc>
            </a:pPr>
            <a:r>
              <a:rPr lang="it-IT" dirty="0">
                <a:latin typeface="Times New Roman" panose="02020603050405020304" pitchFamily="18" charset="0"/>
                <a:cs typeface="Times New Roman" panose="02020603050405020304" pitchFamily="18" charset="0"/>
              </a:rPr>
              <a:t>Tra le condizioni necessarie per l’esistenza di un testo, è indispensabile delineare tre punti:</a:t>
            </a:r>
          </a:p>
          <a:p>
            <a:pPr algn="just">
              <a:lnSpc>
                <a:spcPct val="100000"/>
              </a:lnSpc>
            </a:pPr>
            <a:r>
              <a:rPr lang="it-IT" dirty="0">
                <a:latin typeface="Times New Roman" panose="02020603050405020304" pitchFamily="18" charset="0"/>
                <a:cs typeface="Times New Roman" panose="02020603050405020304" pitchFamily="18" charset="0"/>
              </a:rPr>
              <a:t>1) Produzione linguistica (orale o scritta);</a:t>
            </a:r>
          </a:p>
          <a:p>
            <a:pPr algn="just">
              <a:lnSpc>
                <a:spcPct val="100000"/>
              </a:lnSpc>
            </a:pPr>
            <a:r>
              <a:rPr lang="it-IT" dirty="0">
                <a:latin typeface="Times New Roman" panose="02020603050405020304" pitchFamily="18" charset="0"/>
                <a:cs typeface="Times New Roman" panose="02020603050405020304" pitchFamily="18" charset="0"/>
              </a:rPr>
              <a:t>2) Intenzione comunicativa; </a:t>
            </a:r>
          </a:p>
          <a:p>
            <a:pPr algn="just">
              <a:lnSpc>
                <a:spcPct val="100000"/>
              </a:lnSpc>
            </a:pPr>
            <a:r>
              <a:rPr lang="it-IT" dirty="0">
                <a:latin typeface="Times New Roman" panose="02020603050405020304" pitchFamily="18" charset="0"/>
                <a:cs typeface="Times New Roman" panose="02020603050405020304" pitchFamily="18" charset="0"/>
              </a:rPr>
              <a:t>3) Emittente e destinatario (espliciti o impliciti). </a:t>
            </a:r>
          </a:p>
          <a:p>
            <a:pPr algn="just">
              <a:lnSpc>
                <a:spcPct val="100000"/>
              </a:lnSpc>
            </a:pPr>
            <a:endParaRPr lang="it-IT" dirty="0">
              <a:latin typeface="Times New Roman" panose="02020603050405020304" pitchFamily="18" charset="0"/>
              <a:cs typeface="Times New Roman" panose="02020603050405020304" pitchFamily="18" charset="0"/>
            </a:endParaRPr>
          </a:p>
          <a:p>
            <a:pPr algn="just">
              <a:lnSpc>
                <a:spcPct val="100000"/>
              </a:lnSpc>
            </a:pPr>
            <a:r>
              <a:rPr lang="it-IT" dirty="0">
                <a:latin typeface="Times New Roman" panose="02020603050405020304" pitchFamily="18" charset="0"/>
                <a:cs typeface="Times New Roman" panose="02020603050405020304" pitchFamily="18" charset="0"/>
              </a:rPr>
              <a:t>A questi punti, vanno aggiunti i due requisiti fondamentali di un testo ben formato: </a:t>
            </a:r>
          </a:p>
          <a:p>
            <a:pPr algn="just">
              <a:lnSpc>
                <a:spcPct val="100000"/>
              </a:lnSpc>
            </a:pPr>
            <a:r>
              <a:rPr lang="it-IT" dirty="0">
                <a:latin typeface="Times New Roman" panose="02020603050405020304" pitchFamily="18" charset="0"/>
                <a:cs typeface="Times New Roman" panose="02020603050405020304" pitchFamily="18" charset="0"/>
              </a:rPr>
              <a:t>la </a:t>
            </a:r>
            <a:r>
              <a:rPr lang="it-IT" b="1" dirty="0">
                <a:latin typeface="Times New Roman" panose="02020603050405020304" pitchFamily="18" charset="0"/>
                <a:cs typeface="Times New Roman" panose="02020603050405020304" pitchFamily="18" charset="0"/>
              </a:rPr>
              <a:t>coesione</a:t>
            </a:r>
            <a:r>
              <a:rPr lang="it-IT" dirty="0">
                <a:latin typeface="Times New Roman" panose="02020603050405020304" pitchFamily="18" charset="0"/>
                <a:cs typeface="Times New Roman" panose="02020603050405020304" pitchFamily="18" charset="0"/>
              </a:rPr>
              <a:t> e la </a:t>
            </a:r>
            <a:r>
              <a:rPr lang="it-IT" b="1" dirty="0">
                <a:latin typeface="Times New Roman" panose="02020603050405020304" pitchFamily="18" charset="0"/>
                <a:cs typeface="Times New Roman" panose="02020603050405020304" pitchFamily="18" charset="0"/>
              </a:rPr>
              <a:t>coerenza</a:t>
            </a:r>
            <a:r>
              <a:rPr lang="it-IT" dirty="0">
                <a:latin typeface="Times New Roman" panose="02020603050405020304" pitchFamily="18" charset="0"/>
                <a:cs typeface="Times New Roman" panose="02020603050405020304" pitchFamily="18" charset="0"/>
              </a:rPr>
              <a:t>.</a:t>
            </a: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0315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B8369D7-9545-4545-A3C5-3C13BCBB36CE}"/>
              </a:ext>
            </a:extLst>
          </p:cNvPr>
          <p:cNvSpPr>
            <a:spLocks noGrp="1"/>
          </p:cNvSpPr>
          <p:nvPr>
            <p:ph type="title"/>
          </p:nvPr>
        </p:nvSpPr>
        <p:spPr>
          <a:xfrm>
            <a:off x="838200" y="365125"/>
            <a:ext cx="10515600" cy="894715"/>
          </a:xfrm>
        </p:spPr>
        <p:txBody>
          <a:bodyPr/>
          <a:lstStyle/>
          <a:p>
            <a:endParaRPr lang="it-IT" dirty="0"/>
          </a:p>
        </p:txBody>
      </p:sp>
      <p:sp>
        <p:nvSpPr>
          <p:cNvPr id="3" name="Segnaposto contenuto 2">
            <a:extLst>
              <a:ext uri="{FF2B5EF4-FFF2-40B4-BE49-F238E27FC236}">
                <a16:creationId xmlns:a16="http://schemas.microsoft.com/office/drawing/2014/main" id="{91F047E3-E543-5B43-9A10-EAC4E5204F23}"/>
              </a:ext>
            </a:extLst>
          </p:cNvPr>
          <p:cNvSpPr>
            <a:spLocks noGrp="1"/>
          </p:cNvSpPr>
          <p:nvPr>
            <p:ph idx="1"/>
          </p:nvPr>
        </p:nvSpPr>
        <p:spPr>
          <a:xfrm>
            <a:off x="838200" y="1554480"/>
            <a:ext cx="10515600" cy="4622483"/>
          </a:xfrm>
        </p:spPr>
        <p:txBody>
          <a:bodyPr>
            <a:normAutofit/>
          </a:bodyPr>
          <a:lstStyle/>
          <a:p>
            <a:pPr marL="0" indent="0">
              <a:buNone/>
            </a:pPr>
            <a:endParaRPr lang="it-IT" dirty="0">
              <a:latin typeface="Times New Roman" panose="02020603050405020304" pitchFamily="18" charset="0"/>
              <a:cs typeface="Times New Roman" panose="02020603050405020304" pitchFamily="18" charset="0"/>
            </a:endParaRPr>
          </a:p>
          <a:p>
            <a:pPr marL="0" indent="0" algn="just">
              <a:lnSpc>
                <a:spcPct val="100000"/>
              </a:lnSpc>
              <a:buNone/>
            </a:pPr>
            <a:r>
              <a:rPr lang="it-IT" dirty="0">
                <a:latin typeface="Times New Roman" panose="02020603050405020304" pitchFamily="18" charset="0"/>
                <a:cs typeface="Times New Roman" panose="02020603050405020304" pitchFamily="18" charset="0"/>
              </a:rPr>
              <a:t>«[…] </a:t>
            </a:r>
            <a:r>
              <a:rPr lang="it-IT" dirty="0" err="1">
                <a:latin typeface="Times New Roman" panose="02020603050405020304" pitchFamily="18" charset="0"/>
                <a:cs typeface="Times New Roman" panose="02020603050405020304" pitchFamily="18" charset="0"/>
              </a:rPr>
              <a:t>piu</a:t>
            </a:r>
            <a:r>
              <a:rPr lang="it-IT" dirty="0">
                <a:latin typeface="Times New Roman" panose="02020603050405020304" pitchFamily="18" charset="0"/>
                <a:cs typeface="Times New Roman" panose="02020603050405020304" pitchFamily="18" charset="0"/>
              </a:rPr>
              <a:t>̀ che dell’astratta classificazione della tipologia testuale, con la distinzione tra testi espositivi, argomentativi ecc. (che può valere solo in linea di massima, dal momento che i </a:t>
            </a:r>
            <a:r>
              <a:rPr lang="it-IT" b="1" dirty="0">
                <a:latin typeface="Times New Roman" panose="02020603050405020304" pitchFamily="18" charset="0"/>
                <a:cs typeface="Times New Roman" panose="02020603050405020304" pitchFamily="18" charset="0"/>
              </a:rPr>
              <a:t>testi reali </a:t>
            </a:r>
            <a:r>
              <a:rPr lang="it-IT" dirty="0">
                <a:latin typeface="Times New Roman" panose="02020603050405020304" pitchFamily="18" charset="0"/>
                <a:cs typeface="Times New Roman" panose="02020603050405020304" pitchFamily="18" charset="0"/>
              </a:rPr>
              <a:t>presentano abitualmente caratteri in certa misura "misti"), occorre tener conto di caratteristiche inerenti </a:t>
            </a:r>
            <a:r>
              <a:rPr lang="it-IT" b="1" dirty="0">
                <a:latin typeface="Times New Roman" panose="02020603050405020304" pitchFamily="18" charset="0"/>
                <a:cs typeface="Times New Roman" panose="02020603050405020304" pitchFamily="18" charset="0"/>
              </a:rPr>
              <a:t>all'argomento trattato </a:t>
            </a:r>
            <a:r>
              <a:rPr lang="it-IT" dirty="0">
                <a:latin typeface="Times New Roman" panose="02020603050405020304" pitchFamily="18" charset="0"/>
                <a:cs typeface="Times New Roman" panose="02020603050405020304" pitchFamily="18" charset="0"/>
              </a:rPr>
              <a:t>e al </a:t>
            </a:r>
            <a:r>
              <a:rPr lang="it-IT" b="1" dirty="0">
                <a:latin typeface="Times New Roman" panose="02020603050405020304" pitchFamily="18" charset="0"/>
                <a:cs typeface="Times New Roman" panose="02020603050405020304" pitchFamily="18" charset="0"/>
              </a:rPr>
              <a:t>taglio del discorso </a:t>
            </a:r>
            <a:r>
              <a:rPr lang="it-IT" dirty="0">
                <a:latin typeface="Times New Roman" panose="02020603050405020304" pitchFamily="18" charset="0"/>
                <a:cs typeface="Times New Roman" panose="02020603050405020304" pitchFamily="18" charset="0"/>
              </a:rPr>
              <a:t>con cui esso viene presentato».</a:t>
            </a:r>
          </a:p>
          <a:p>
            <a:pPr marL="0" indent="0">
              <a:buNone/>
            </a:pP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99383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B412F07-CFB6-40A7-B482-4237FA8D5186}"/>
              </a:ext>
            </a:extLst>
          </p:cNvPr>
          <p:cNvSpPr>
            <a:spLocks noGrp="1"/>
          </p:cNvSpPr>
          <p:nvPr>
            <p:ph type="ctrTitle"/>
          </p:nvPr>
        </p:nvSpPr>
        <p:spPr>
          <a:xfrm>
            <a:off x="1417983" y="212035"/>
            <a:ext cx="9250017" cy="600765"/>
          </a:xfrm>
        </p:spPr>
        <p:txBody>
          <a:bodyPr>
            <a:noAutofit/>
          </a:bodyPr>
          <a:lstStyle/>
          <a:p>
            <a:br>
              <a:rPr lang="it-IT" sz="4000" dirty="0"/>
            </a:br>
            <a:r>
              <a:rPr lang="it-IT" sz="4000" b="1" dirty="0">
                <a:latin typeface="Times New Roman" panose="02020603050405020304" pitchFamily="18" charset="0"/>
                <a:cs typeface="Times New Roman" panose="02020603050405020304" pitchFamily="18" charset="0"/>
              </a:rPr>
              <a:t>La coesione testuale</a:t>
            </a:r>
          </a:p>
        </p:txBody>
      </p:sp>
      <p:sp>
        <p:nvSpPr>
          <p:cNvPr id="3" name="Sottotitolo 2">
            <a:extLst>
              <a:ext uri="{FF2B5EF4-FFF2-40B4-BE49-F238E27FC236}">
                <a16:creationId xmlns:a16="http://schemas.microsoft.com/office/drawing/2014/main" id="{7767A495-CD69-4D1D-B790-303882D8EAAE}"/>
              </a:ext>
            </a:extLst>
          </p:cNvPr>
          <p:cNvSpPr>
            <a:spLocks noGrp="1"/>
          </p:cNvSpPr>
          <p:nvPr>
            <p:ph type="subTitle" idx="1"/>
          </p:nvPr>
        </p:nvSpPr>
        <p:spPr>
          <a:xfrm>
            <a:off x="477078" y="1020417"/>
            <a:ext cx="11270975" cy="5738191"/>
          </a:xfrm>
        </p:spPr>
        <p:txBody>
          <a:bodyPr>
            <a:normAutofit fontScale="85000" lnSpcReduction="20000"/>
          </a:bodyPr>
          <a:lstStyle/>
          <a:p>
            <a:pPr algn="just">
              <a:lnSpc>
                <a:spcPct val="120000"/>
              </a:lnSpc>
            </a:pPr>
            <a:r>
              <a:rPr lang="it-IT" sz="2600" dirty="0">
                <a:latin typeface="Times New Roman" panose="02020603050405020304" pitchFamily="18" charset="0"/>
                <a:cs typeface="Times New Roman" panose="02020603050405020304" pitchFamily="18" charset="0"/>
              </a:rPr>
              <a:t>La </a:t>
            </a:r>
            <a:r>
              <a:rPr lang="it-IT" sz="2600" b="1" dirty="0">
                <a:latin typeface="Times New Roman" panose="02020603050405020304" pitchFamily="18" charset="0"/>
                <a:cs typeface="Times New Roman" panose="02020603050405020304" pitchFamily="18" charset="0"/>
              </a:rPr>
              <a:t>coesione</a:t>
            </a:r>
            <a:r>
              <a:rPr lang="it-IT" sz="2600" dirty="0">
                <a:latin typeface="Times New Roman" panose="02020603050405020304" pitchFamily="18" charset="0"/>
                <a:cs typeface="Times New Roman" panose="02020603050405020304" pitchFamily="18" charset="0"/>
              </a:rPr>
              <a:t> rappresenta il rispetto dei collegamenti grammaticali e sintattici tra le parti di un testo.</a:t>
            </a:r>
          </a:p>
          <a:p>
            <a:pPr algn="just">
              <a:lnSpc>
                <a:spcPct val="120000"/>
              </a:lnSpc>
            </a:pPr>
            <a:r>
              <a:rPr lang="it-IT" sz="2600" dirty="0">
                <a:latin typeface="Times New Roman" panose="02020603050405020304" pitchFamily="18" charset="0"/>
                <a:cs typeface="Times New Roman" panose="02020603050405020304" pitchFamily="18" charset="0"/>
              </a:rPr>
              <a:t>All’interno di una frase o di un periodo, affinché non si violi la coesione testuale, bisogna far attenzione a rispettare:</a:t>
            </a:r>
          </a:p>
          <a:p>
            <a:pPr algn="just">
              <a:lnSpc>
                <a:spcPct val="120000"/>
              </a:lnSpc>
            </a:pPr>
            <a:r>
              <a:rPr lang="it-IT" sz="2600" dirty="0">
                <a:latin typeface="Times New Roman" panose="02020603050405020304" pitchFamily="18" charset="0"/>
                <a:cs typeface="Times New Roman" panose="02020603050405020304" pitchFamily="18" charset="0"/>
              </a:rPr>
              <a:t>1) La concordanza di numero</a:t>
            </a:r>
          </a:p>
          <a:p>
            <a:pPr algn="just">
              <a:lnSpc>
                <a:spcPct val="120000"/>
              </a:lnSpc>
            </a:pPr>
            <a:r>
              <a:rPr lang="it-IT" sz="2600" dirty="0">
                <a:latin typeface="Times New Roman" panose="02020603050405020304" pitchFamily="18" charset="0"/>
                <a:cs typeface="Times New Roman" panose="02020603050405020304" pitchFamily="18" charset="0"/>
              </a:rPr>
              <a:t>2) La concordanza di genere</a:t>
            </a:r>
          </a:p>
          <a:p>
            <a:pPr algn="just">
              <a:lnSpc>
                <a:spcPct val="120000"/>
              </a:lnSpc>
            </a:pPr>
            <a:r>
              <a:rPr lang="it-IT" sz="2600" dirty="0">
                <a:latin typeface="Times New Roman" panose="02020603050405020304" pitchFamily="18" charset="0"/>
                <a:cs typeface="Times New Roman" panose="02020603050405020304" pitchFamily="18" charset="0"/>
              </a:rPr>
              <a:t>3) Il corretto ordine delle parole</a:t>
            </a:r>
          </a:p>
          <a:p>
            <a:pPr algn="just">
              <a:lnSpc>
                <a:spcPct val="120000"/>
              </a:lnSpc>
            </a:pPr>
            <a:r>
              <a:rPr lang="it-IT" sz="2600" dirty="0">
                <a:latin typeface="Times New Roman" panose="02020603050405020304" pitchFamily="18" charset="0"/>
                <a:cs typeface="Times New Roman" panose="02020603050405020304" pitchFamily="18" charset="0"/>
              </a:rPr>
              <a:t>In un testo scritto (notevolmente più sorvegliato del parlato informale) vanno evitate, infatti, forme come:</a:t>
            </a:r>
          </a:p>
          <a:p>
            <a:pPr algn="just">
              <a:lnSpc>
                <a:spcPct val="120000"/>
              </a:lnSpc>
            </a:pPr>
            <a:r>
              <a:rPr lang="it-IT" i="1" dirty="0">
                <a:latin typeface="Times New Roman" panose="02020603050405020304" pitchFamily="18" charset="0"/>
                <a:cs typeface="Times New Roman" panose="02020603050405020304" pitchFamily="18" charset="0"/>
              </a:rPr>
              <a:t>-*I miei amici </a:t>
            </a:r>
            <a:r>
              <a:rPr lang="it-IT" b="1" i="1" dirty="0">
                <a:latin typeface="Times New Roman" panose="02020603050405020304" pitchFamily="18" charset="0"/>
                <a:cs typeface="Times New Roman" panose="02020603050405020304" pitchFamily="18" charset="0"/>
              </a:rPr>
              <a:t>è</a:t>
            </a:r>
            <a:r>
              <a:rPr lang="it-IT" i="1" dirty="0">
                <a:latin typeface="Times New Roman" panose="02020603050405020304" pitchFamily="18" charset="0"/>
                <a:cs typeface="Times New Roman" panose="02020603050405020304" pitchFamily="18" charset="0"/>
              </a:rPr>
              <a:t> simpatici </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la maggior parte degli italiani </a:t>
            </a:r>
            <a:r>
              <a:rPr lang="it-IT" b="1" i="1" dirty="0">
                <a:latin typeface="Times New Roman" panose="02020603050405020304" pitchFamily="18" charset="0"/>
                <a:cs typeface="Times New Roman" panose="02020603050405020304" pitchFamily="18" charset="0"/>
              </a:rPr>
              <a:t>pensano</a:t>
            </a:r>
            <a:r>
              <a:rPr lang="it-IT" i="1" dirty="0">
                <a:latin typeface="Times New Roman" panose="02020603050405020304" pitchFamily="18" charset="0"/>
                <a:cs typeface="Times New Roman" panose="02020603050405020304" pitchFamily="18" charset="0"/>
              </a:rPr>
              <a:t> </a:t>
            </a:r>
            <a:r>
              <a:rPr lang="it-IT" dirty="0">
                <a:latin typeface="Times New Roman" panose="02020603050405020304" pitchFamily="18" charset="0"/>
                <a:cs typeface="Times New Roman" panose="02020603050405020304" pitchFamily="18" charset="0"/>
              </a:rPr>
              <a:t>(concordanza a senso tollerata nel parlato colloquiale);</a:t>
            </a:r>
          </a:p>
          <a:p>
            <a:pPr algn="just">
              <a:lnSpc>
                <a:spcPct val="120000"/>
              </a:lnSpc>
            </a:pP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l’acne è stat</a:t>
            </a:r>
            <a:r>
              <a:rPr lang="it-IT" b="1" i="1" dirty="0">
                <a:latin typeface="Times New Roman" panose="02020603050405020304" pitchFamily="18" charset="0"/>
                <a:cs typeface="Times New Roman" panose="02020603050405020304" pitchFamily="18" charset="0"/>
              </a:rPr>
              <a:t>o</a:t>
            </a:r>
            <a:r>
              <a:rPr lang="it-IT" i="1" dirty="0">
                <a:latin typeface="Times New Roman" panose="02020603050405020304" pitchFamily="18" charset="0"/>
                <a:cs typeface="Times New Roman" panose="02020603050405020304" pitchFamily="18" charset="0"/>
              </a:rPr>
              <a:t> curat</a:t>
            </a:r>
            <a:r>
              <a:rPr lang="it-IT" b="1" i="1" dirty="0">
                <a:latin typeface="Times New Roman" panose="02020603050405020304" pitchFamily="18" charset="0"/>
                <a:cs typeface="Times New Roman" panose="02020603050405020304" pitchFamily="18" charset="0"/>
              </a:rPr>
              <a:t>o</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bisogna avvertire </a:t>
            </a:r>
            <a:r>
              <a:rPr lang="it-IT" b="1" i="1" dirty="0">
                <a:latin typeface="Times New Roman" panose="02020603050405020304" pitchFamily="18" charset="0"/>
                <a:cs typeface="Times New Roman" panose="02020603050405020304" pitchFamily="18" charset="0"/>
              </a:rPr>
              <a:t>Carla</a:t>
            </a:r>
            <a:r>
              <a:rPr lang="it-IT" i="1" dirty="0">
                <a:latin typeface="Times New Roman" panose="02020603050405020304" pitchFamily="18" charset="0"/>
                <a:cs typeface="Times New Roman" panose="02020603050405020304" pitchFamily="18" charset="0"/>
              </a:rPr>
              <a:t>: telefona</a:t>
            </a:r>
            <a:r>
              <a:rPr lang="it-IT" b="1" i="1" dirty="0">
                <a:latin typeface="Times New Roman" panose="02020603050405020304" pitchFamily="18" charset="0"/>
                <a:cs typeface="Times New Roman" panose="02020603050405020304" pitchFamily="18" charset="0"/>
              </a:rPr>
              <a:t>gli</a:t>
            </a:r>
            <a:r>
              <a:rPr lang="it-IT" dirty="0">
                <a:latin typeface="Times New Roman" panose="02020603050405020304" pitchFamily="18" charset="0"/>
                <a:cs typeface="Times New Roman" panose="02020603050405020304" pitchFamily="18" charset="0"/>
              </a:rPr>
              <a:t>.</a:t>
            </a:r>
          </a:p>
          <a:p>
            <a:pPr algn="just">
              <a:lnSpc>
                <a:spcPct val="120000"/>
              </a:lnSpc>
            </a:pPr>
            <a:r>
              <a:rPr lang="it-IT" dirty="0">
                <a:latin typeface="Times New Roman" panose="02020603050405020304" pitchFamily="18" charset="0"/>
                <a:cs typeface="Times New Roman" panose="02020603050405020304" pitchFamily="18" charset="0"/>
              </a:rPr>
              <a:t>-*</a:t>
            </a:r>
            <a:r>
              <a:rPr lang="it-IT" i="1" dirty="0">
                <a:latin typeface="Times New Roman" panose="02020603050405020304" pitchFamily="18" charset="0"/>
                <a:cs typeface="Times New Roman" panose="02020603050405020304" pitchFamily="18" charset="0"/>
              </a:rPr>
              <a:t>Stamattina trovato ho il tuo messaggio</a:t>
            </a:r>
            <a:r>
              <a:rPr lang="it-IT" dirty="0">
                <a:latin typeface="Times New Roman" panose="02020603050405020304" pitchFamily="18" charset="0"/>
                <a:cs typeface="Times New Roman" panose="02020603050405020304" pitchFamily="18" charset="0"/>
              </a:rPr>
              <a:t>.</a:t>
            </a:r>
          </a:p>
          <a:p>
            <a:pPr algn="just">
              <a:lnSpc>
                <a:spcPct val="120000"/>
              </a:lnSpc>
            </a:pPr>
            <a:r>
              <a:rPr lang="it-IT" sz="2600" dirty="0">
                <a:latin typeface="Times New Roman" panose="02020603050405020304" pitchFamily="18" charset="0"/>
                <a:cs typeface="Times New Roman" panose="02020603050405020304" pitchFamily="18" charset="0"/>
              </a:rPr>
              <a:t>Gli elementi che assicurano la coesione testuale sono i </a:t>
            </a:r>
            <a:r>
              <a:rPr lang="it-IT" sz="2600" b="1" dirty="0">
                <a:latin typeface="Times New Roman" panose="02020603050405020304" pitchFamily="18" charset="0"/>
                <a:cs typeface="Times New Roman" panose="02020603050405020304" pitchFamily="18" charset="0"/>
              </a:rPr>
              <a:t>coesivi </a:t>
            </a:r>
            <a:r>
              <a:rPr lang="it-IT" sz="2600" dirty="0">
                <a:latin typeface="Times New Roman" panose="02020603050405020304" pitchFamily="18" charset="0"/>
                <a:cs typeface="Times New Roman" panose="02020603050405020304" pitchFamily="18" charset="0"/>
              </a:rPr>
              <a:t>e i </a:t>
            </a:r>
            <a:r>
              <a:rPr lang="it-IT" sz="2600" b="1" dirty="0">
                <a:latin typeface="Times New Roman" panose="02020603050405020304" pitchFamily="18" charset="0"/>
                <a:cs typeface="Times New Roman" panose="02020603050405020304" pitchFamily="18" charset="0"/>
              </a:rPr>
              <a:t>connettivi</a:t>
            </a:r>
            <a:r>
              <a:rPr lang="it-IT" sz="2600" dirty="0">
                <a:latin typeface="Times New Roman" panose="02020603050405020304" pitchFamily="18" charset="0"/>
                <a:cs typeface="Times New Roman" panose="02020603050405020304" pitchFamily="18" charset="0"/>
              </a:rPr>
              <a:t>.</a:t>
            </a:r>
          </a:p>
          <a:p>
            <a:pPr marL="342900" indent="-342900" algn="just">
              <a:buFontTx/>
              <a:buChar char="-"/>
            </a:pP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12842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845A9D6-3AD2-D04B-934B-0CA34FB7C45E}"/>
              </a:ext>
            </a:extLst>
          </p:cNvPr>
          <p:cNvSpPr>
            <a:spLocks noGrp="1"/>
          </p:cNvSpPr>
          <p:nvPr>
            <p:ph type="title"/>
          </p:nvPr>
        </p:nvSpPr>
        <p:spPr>
          <a:xfrm>
            <a:off x="838200" y="365125"/>
            <a:ext cx="10515600" cy="539115"/>
          </a:xfrm>
        </p:spPr>
        <p:txBody>
          <a:bodyPr>
            <a:normAutofit fontScale="90000"/>
          </a:bodyPr>
          <a:lstStyle/>
          <a:p>
            <a:r>
              <a:rPr lang="it-IT" b="1" dirty="0">
                <a:latin typeface="Times New Roman" panose="02020603050405020304" pitchFamily="18" charset="0"/>
                <a:cs typeface="Times New Roman" panose="02020603050405020304" pitchFamily="18" charset="0"/>
              </a:rPr>
              <a:t>Procedure fondamentali di coesione</a:t>
            </a:r>
          </a:p>
        </p:txBody>
      </p:sp>
      <p:sp>
        <p:nvSpPr>
          <p:cNvPr id="3" name="Segnaposto contenuto 2">
            <a:extLst>
              <a:ext uri="{FF2B5EF4-FFF2-40B4-BE49-F238E27FC236}">
                <a16:creationId xmlns:a16="http://schemas.microsoft.com/office/drawing/2014/main" id="{B200FAD6-0E2A-5A43-9D5E-A4FBD87E7B34}"/>
              </a:ext>
            </a:extLst>
          </p:cNvPr>
          <p:cNvSpPr>
            <a:spLocks noGrp="1"/>
          </p:cNvSpPr>
          <p:nvPr>
            <p:ph idx="1"/>
          </p:nvPr>
        </p:nvSpPr>
        <p:spPr>
          <a:xfrm>
            <a:off x="518160" y="1270000"/>
            <a:ext cx="10835640" cy="4906963"/>
          </a:xfrm>
        </p:spPr>
        <p:txBody>
          <a:bodyPr>
            <a:normAutofit/>
          </a:bodyPr>
          <a:lstStyle/>
          <a:p>
            <a:pPr algn="just"/>
            <a:r>
              <a:rPr lang="it-IT" sz="2400" b="1" dirty="0">
                <a:latin typeface="Times New Roman" panose="02020603050405020304" pitchFamily="18" charset="0"/>
                <a:cs typeface="Times New Roman" panose="02020603050405020304" pitchFamily="18" charset="0"/>
              </a:rPr>
              <a:t>Anafora</a:t>
            </a:r>
            <a:r>
              <a:rPr lang="it-IT" sz="2400" dirty="0">
                <a:latin typeface="Times New Roman" panose="02020603050405020304" pitchFamily="18" charset="0"/>
                <a:cs typeface="Times New Roman" panose="02020603050405020304" pitchFamily="18" charset="0"/>
              </a:rPr>
              <a:t>: meccanismo linguistico che instaura una relazione fra due o più elementi del testo, l’</a:t>
            </a:r>
            <a:r>
              <a:rPr lang="it-IT" sz="2400" i="1" dirty="0">
                <a:latin typeface="Times New Roman" panose="02020603050405020304" pitchFamily="18" charset="0"/>
                <a:cs typeface="Times New Roman" panose="02020603050405020304" pitchFamily="18" charset="0"/>
              </a:rPr>
              <a:t>antecedente</a:t>
            </a:r>
            <a:r>
              <a:rPr lang="it-IT" sz="2400" dirty="0">
                <a:latin typeface="Times New Roman" panose="02020603050405020304" pitchFamily="18" charset="0"/>
                <a:cs typeface="Times New Roman" panose="02020603050405020304" pitchFamily="18" charset="0"/>
              </a:rPr>
              <a:t> (la prima menzione di un individuo od oggetto in un testo) e tutte le espressioni attraverso cui tale antecedente viene richiamato nel testo.  </a:t>
            </a:r>
          </a:p>
          <a:p>
            <a:pPr algn="just"/>
            <a:endParaRPr lang="it-IT" sz="2400" dirty="0">
              <a:latin typeface="Times New Roman" panose="02020603050405020304" pitchFamily="18" charset="0"/>
              <a:cs typeface="Times New Roman" panose="02020603050405020304" pitchFamily="18" charset="0"/>
            </a:endParaRPr>
          </a:p>
          <a:p>
            <a:pPr marL="0" indent="0" algn="ctr">
              <a:buNone/>
            </a:pPr>
            <a:r>
              <a:rPr lang="it-IT" sz="2000" b="1" dirty="0">
                <a:latin typeface="Times New Roman" panose="02020603050405020304" pitchFamily="18" charset="0"/>
                <a:cs typeface="Times New Roman" panose="02020603050405020304" pitchFamily="18" charset="0"/>
              </a:rPr>
              <a:t>Il mio gatto </a:t>
            </a:r>
            <a:r>
              <a:rPr lang="it-IT" sz="2000" dirty="0">
                <a:latin typeface="Times New Roman" panose="02020603050405020304" pitchFamily="18" charset="0"/>
                <a:cs typeface="Times New Roman" panose="02020603050405020304" pitchFamily="18" charset="0"/>
              </a:rPr>
              <a:t>è molto affettuoso. Quando </a:t>
            </a:r>
            <a:r>
              <a:rPr lang="it-IT" sz="2000" b="1" dirty="0">
                <a:latin typeface="Times New Roman" panose="02020603050405020304" pitchFamily="18" charset="0"/>
                <a:cs typeface="Times New Roman" panose="02020603050405020304" pitchFamily="18" charset="0"/>
              </a:rPr>
              <a:t>lo</a:t>
            </a:r>
            <a:r>
              <a:rPr lang="it-IT" sz="2000" dirty="0">
                <a:latin typeface="Times New Roman" panose="02020603050405020304" pitchFamily="18" charset="0"/>
                <a:cs typeface="Times New Roman" panose="02020603050405020304" pitchFamily="18" charset="0"/>
              </a:rPr>
              <a:t> chiamo, </a:t>
            </a:r>
            <a:r>
              <a:rPr lang="it-IT" sz="2000" b="1" dirty="0">
                <a:latin typeface="Times New Roman" panose="02020603050405020304" pitchFamily="18" charset="0"/>
                <a:cs typeface="Times New Roman" panose="02020603050405020304" pitchFamily="18" charset="0"/>
              </a:rPr>
              <a:t>Chicco</a:t>
            </a:r>
            <a:r>
              <a:rPr lang="it-IT" sz="2000" dirty="0">
                <a:latin typeface="Times New Roman" panose="02020603050405020304" pitchFamily="18" charset="0"/>
                <a:cs typeface="Times New Roman" panose="02020603050405020304" pitchFamily="18" charset="0"/>
              </a:rPr>
              <a:t> viene sul divano per farsi accarezzare. </a:t>
            </a:r>
          </a:p>
          <a:p>
            <a:pPr marL="0" indent="0" algn="just">
              <a:buNone/>
            </a:pPr>
            <a:r>
              <a:rPr lang="it-IT" sz="2400" dirty="0">
                <a:latin typeface="Times New Roman" panose="02020603050405020304" pitchFamily="18" charset="0"/>
                <a:cs typeface="Times New Roman" panose="02020603050405020304" pitchFamily="18" charset="0"/>
              </a:rPr>
              <a:t>È il procedimento universale di gestione della coesione di un testo. </a:t>
            </a:r>
          </a:p>
          <a:p>
            <a:pPr marL="0" indent="0" algn="just">
              <a:buNone/>
            </a:pPr>
            <a:endParaRPr lang="it-IT" sz="2400" dirty="0">
              <a:latin typeface="Times New Roman" panose="02020603050405020304" pitchFamily="18" charset="0"/>
              <a:cs typeface="Times New Roman" panose="02020603050405020304" pitchFamily="18" charset="0"/>
            </a:endParaRPr>
          </a:p>
          <a:p>
            <a:pPr algn="just"/>
            <a:r>
              <a:rPr lang="it-IT" sz="2400" b="1" dirty="0">
                <a:latin typeface="Times New Roman" panose="02020603050405020304" pitchFamily="18" charset="0"/>
                <a:cs typeface="Times New Roman" panose="02020603050405020304" pitchFamily="18" charset="0"/>
              </a:rPr>
              <a:t>Catafora</a:t>
            </a:r>
            <a:r>
              <a:rPr lang="it-IT" sz="2400" dirty="0">
                <a:latin typeface="Times New Roman" panose="02020603050405020304" pitchFamily="18" charset="0"/>
                <a:cs typeface="Times New Roman" panose="02020603050405020304" pitchFamily="18" charset="0"/>
              </a:rPr>
              <a:t>: meccanismo relazionale che richiama, anticipandolo, quanto verrà introdotto più avanti nel testo (con conseguente sospensione dell’interpretazione). </a:t>
            </a:r>
          </a:p>
          <a:p>
            <a:pPr marL="0" indent="0" algn="just">
              <a:buNone/>
            </a:pPr>
            <a:r>
              <a:rPr lang="it-IT" sz="2400" dirty="0">
                <a:latin typeface="Times New Roman" panose="02020603050405020304" pitchFamily="18" charset="0"/>
                <a:cs typeface="Times New Roman" panose="02020603050405020304" pitchFamily="18" charset="0"/>
              </a:rPr>
              <a:t> </a:t>
            </a:r>
          </a:p>
          <a:p>
            <a:pPr marL="0" indent="0" algn="ctr">
              <a:buNone/>
            </a:pPr>
            <a:r>
              <a:rPr lang="it-IT" sz="1800" dirty="0">
                <a:latin typeface="Times New Roman" panose="02020603050405020304" pitchFamily="18" charset="0"/>
                <a:cs typeface="Times New Roman" panose="02020603050405020304" pitchFamily="18" charset="0"/>
              </a:rPr>
              <a:t>Se </a:t>
            </a:r>
            <a:r>
              <a:rPr lang="it-IT" sz="1800" b="1" dirty="0">
                <a:latin typeface="Times New Roman" panose="02020603050405020304" pitchFamily="18" charset="0"/>
                <a:cs typeface="Times New Roman" panose="02020603050405020304" pitchFamily="18" charset="0"/>
              </a:rPr>
              <a:t>lo </a:t>
            </a:r>
            <a:r>
              <a:rPr lang="it-IT" sz="1800" dirty="0">
                <a:latin typeface="Times New Roman" panose="02020603050405020304" pitchFamily="18" charset="0"/>
                <a:cs typeface="Times New Roman" panose="02020603050405020304" pitchFamily="18" charset="0"/>
              </a:rPr>
              <a:t>vedi, invita anche </a:t>
            </a:r>
            <a:r>
              <a:rPr lang="it-IT" sz="1800" b="1" dirty="0">
                <a:latin typeface="Times New Roman" panose="02020603050405020304" pitchFamily="18" charset="0"/>
                <a:cs typeface="Times New Roman" panose="02020603050405020304" pitchFamily="18" charset="0"/>
              </a:rPr>
              <a:t>Gianni </a:t>
            </a:r>
            <a:r>
              <a:rPr lang="it-IT" sz="1800" dirty="0">
                <a:latin typeface="Times New Roman" panose="02020603050405020304" pitchFamily="18" charset="0"/>
                <a:cs typeface="Times New Roman" panose="02020603050405020304" pitchFamily="18" charset="0"/>
              </a:rPr>
              <a:t>alla festa. </a:t>
            </a:r>
          </a:p>
          <a:p>
            <a:pPr marL="0" indent="0" algn="just">
              <a:buNone/>
            </a:pPr>
            <a:endParaRPr lang="it-IT" sz="2400" dirty="0">
              <a:latin typeface="Times New Roman" panose="02020603050405020304" pitchFamily="18" charset="0"/>
              <a:cs typeface="Times New Roman" panose="02020603050405020304" pitchFamily="18" charset="0"/>
            </a:endParaRPr>
          </a:p>
          <a:p>
            <a:pPr marL="0" indent="0" algn="just">
              <a:buNone/>
            </a:pPr>
            <a:endParaRPr lang="it-IT"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53615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502E0F3-08B9-4BDD-B10C-3FA067F13894}"/>
              </a:ext>
            </a:extLst>
          </p:cNvPr>
          <p:cNvSpPr>
            <a:spLocks noGrp="1"/>
          </p:cNvSpPr>
          <p:nvPr>
            <p:ph type="ctrTitle"/>
          </p:nvPr>
        </p:nvSpPr>
        <p:spPr>
          <a:xfrm rot="10800000" flipV="1">
            <a:off x="1298713" y="278297"/>
            <a:ext cx="9303026" cy="649356"/>
          </a:xfrm>
        </p:spPr>
        <p:txBody>
          <a:bodyPr>
            <a:normAutofit/>
          </a:bodyPr>
          <a:lstStyle/>
          <a:p>
            <a:pPr algn="l"/>
            <a:r>
              <a:rPr lang="it-IT" sz="4000" b="1" dirty="0">
                <a:latin typeface="Times New Roman" panose="02020603050405020304" pitchFamily="18" charset="0"/>
                <a:cs typeface="Times New Roman" panose="02020603050405020304" pitchFamily="18" charset="0"/>
              </a:rPr>
              <a:t>Strumenti di coesione: i coesivi </a:t>
            </a:r>
          </a:p>
        </p:txBody>
      </p:sp>
      <p:sp>
        <p:nvSpPr>
          <p:cNvPr id="3" name="Sottotitolo 2">
            <a:extLst>
              <a:ext uri="{FF2B5EF4-FFF2-40B4-BE49-F238E27FC236}">
                <a16:creationId xmlns:a16="http://schemas.microsoft.com/office/drawing/2014/main" id="{60D06283-E2E2-40E8-817B-925311932DD5}"/>
              </a:ext>
            </a:extLst>
          </p:cNvPr>
          <p:cNvSpPr>
            <a:spLocks noGrp="1"/>
          </p:cNvSpPr>
          <p:nvPr>
            <p:ph type="subTitle" idx="1"/>
          </p:nvPr>
        </p:nvSpPr>
        <p:spPr>
          <a:xfrm>
            <a:off x="689113" y="1097279"/>
            <a:ext cx="10469218" cy="5255483"/>
          </a:xfrm>
          <a:ln>
            <a:solidFill>
              <a:schemeClr val="bg1"/>
            </a:solidFill>
          </a:ln>
        </p:spPr>
        <p:txBody>
          <a:bodyPr>
            <a:noAutofit/>
          </a:bodyPr>
          <a:lstStyle/>
          <a:p>
            <a:pPr algn="just">
              <a:lnSpc>
                <a:spcPct val="100000"/>
              </a:lnSpc>
            </a:pPr>
            <a:r>
              <a:rPr lang="it-IT" dirty="0">
                <a:latin typeface="Times New Roman" panose="02020603050405020304" pitchFamily="18" charset="0"/>
                <a:cs typeface="Times New Roman" panose="02020603050405020304" pitchFamily="18" charset="0"/>
              </a:rPr>
              <a:t>Per gestire le riprese anaforiche, si hanno a disposizione due modalità: la </a:t>
            </a:r>
            <a:r>
              <a:rPr lang="it-IT" b="1" dirty="0">
                <a:latin typeface="Times New Roman" panose="02020603050405020304" pitchFamily="18" charset="0"/>
                <a:cs typeface="Times New Roman" panose="02020603050405020304" pitchFamily="18" charset="0"/>
              </a:rPr>
              <a:t>sostituzione </a:t>
            </a:r>
            <a:r>
              <a:rPr lang="it-IT" dirty="0">
                <a:latin typeface="Times New Roman" panose="02020603050405020304" pitchFamily="18" charset="0"/>
                <a:cs typeface="Times New Roman" panose="02020603050405020304" pitchFamily="18" charset="0"/>
              </a:rPr>
              <a:t>e la </a:t>
            </a:r>
            <a:r>
              <a:rPr lang="it-IT" b="1" dirty="0">
                <a:latin typeface="Times New Roman" panose="02020603050405020304" pitchFamily="18" charset="0"/>
                <a:cs typeface="Times New Roman" panose="02020603050405020304" pitchFamily="18" charset="0"/>
              </a:rPr>
              <a:t>ripetizione</a:t>
            </a:r>
            <a:r>
              <a:rPr lang="it-IT" dirty="0">
                <a:latin typeface="Times New Roman" panose="02020603050405020304" pitchFamily="18" charset="0"/>
                <a:cs typeface="Times New Roman" panose="02020603050405020304" pitchFamily="18" charset="0"/>
              </a:rPr>
              <a:t>. </a:t>
            </a:r>
            <a:r>
              <a:rPr lang="it-IT" b="1" dirty="0">
                <a:latin typeface="Times New Roman" panose="02020603050405020304" pitchFamily="18" charset="0"/>
                <a:cs typeface="Times New Roman" panose="02020603050405020304" pitchFamily="18" charset="0"/>
              </a:rPr>
              <a:t> </a:t>
            </a:r>
          </a:p>
          <a:p>
            <a:pPr algn="just">
              <a:lnSpc>
                <a:spcPct val="100000"/>
              </a:lnSpc>
            </a:pPr>
            <a:r>
              <a:rPr lang="it-IT" dirty="0">
                <a:latin typeface="Times New Roman" panose="02020603050405020304" pitchFamily="18" charset="0"/>
                <a:cs typeface="Times New Roman" panose="02020603050405020304" pitchFamily="18" charset="0"/>
              </a:rPr>
              <a:t>Per compiere le  </a:t>
            </a:r>
            <a:r>
              <a:rPr lang="it-IT" b="1" dirty="0">
                <a:latin typeface="Times New Roman" panose="02020603050405020304" pitchFamily="18" charset="0"/>
                <a:cs typeface="Times New Roman" panose="02020603050405020304" pitchFamily="18" charset="0"/>
              </a:rPr>
              <a:t>sostituzioni</a:t>
            </a:r>
            <a:r>
              <a:rPr lang="it-IT" dirty="0">
                <a:latin typeface="Times New Roman" panose="02020603050405020304" pitchFamily="18" charset="0"/>
                <a:cs typeface="Times New Roman" panose="02020603050405020304" pitchFamily="18" charset="0"/>
              </a:rPr>
              <a:t> il sistema linguistico italiano sfrutta tutte le risorse grammaticali a disposizione: la categoria dei </a:t>
            </a:r>
            <a:r>
              <a:rPr lang="it-IT" b="1" dirty="0">
                <a:latin typeface="Times New Roman" panose="02020603050405020304" pitchFamily="18" charset="0"/>
                <a:cs typeface="Times New Roman" panose="02020603050405020304" pitchFamily="18" charset="0"/>
              </a:rPr>
              <a:t>coesivi</a:t>
            </a:r>
            <a:r>
              <a:rPr lang="it-IT" dirty="0">
                <a:latin typeface="Times New Roman" panose="02020603050405020304" pitchFamily="18" charset="0"/>
                <a:cs typeface="Times New Roman" panose="02020603050405020304" pitchFamily="18" charset="0"/>
              </a:rPr>
              <a:t>, gli strumenti attraverso cui si richiama un elemento del testo espresso in precedenza, comprende elementi </a:t>
            </a:r>
            <a:r>
              <a:rPr lang="it-IT" b="1" dirty="0">
                <a:latin typeface="Times New Roman" panose="02020603050405020304" pitchFamily="18" charset="0"/>
                <a:cs typeface="Times New Roman" panose="02020603050405020304" pitchFamily="18" charset="0"/>
              </a:rPr>
              <a:t>morfologici</a:t>
            </a:r>
            <a:r>
              <a:rPr lang="it-IT" dirty="0">
                <a:latin typeface="Times New Roman" panose="02020603050405020304" pitchFamily="18" charset="0"/>
                <a:cs typeface="Times New Roman" panose="02020603050405020304" pitchFamily="18" charset="0"/>
              </a:rPr>
              <a:t>, </a:t>
            </a:r>
            <a:r>
              <a:rPr lang="it-IT" b="1" dirty="0">
                <a:latin typeface="Times New Roman" panose="02020603050405020304" pitchFamily="18" charset="0"/>
                <a:cs typeface="Times New Roman" panose="02020603050405020304" pitchFamily="18" charset="0"/>
              </a:rPr>
              <a:t>lessicali</a:t>
            </a:r>
            <a:r>
              <a:rPr lang="it-IT" dirty="0">
                <a:latin typeface="Times New Roman" panose="02020603050405020304" pitchFamily="18" charset="0"/>
                <a:cs typeface="Times New Roman" panose="02020603050405020304" pitchFamily="18" charset="0"/>
              </a:rPr>
              <a:t>, </a:t>
            </a:r>
            <a:r>
              <a:rPr lang="it-IT" b="1" dirty="0">
                <a:latin typeface="Times New Roman" panose="02020603050405020304" pitchFamily="18" charset="0"/>
                <a:cs typeface="Times New Roman" panose="02020603050405020304" pitchFamily="18" charset="0"/>
              </a:rPr>
              <a:t>sintattici</a:t>
            </a:r>
            <a:r>
              <a:rPr lang="it-IT" dirty="0">
                <a:latin typeface="Times New Roman" panose="02020603050405020304" pitchFamily="18" charset="0"/>
                <a:cs typeface="Times New Roman" panose="02020603050405020304" pitchFamily="18" charset="0"/>
              </a:rPr>
              <a:t> e </a:t>
            </a:r>
            <a:r>
              <a:rPr lang="it-IT" b="1" dirty="0">
                <a:latin typeface="Times New Roman" panose="02020603050405020304" pitchFamily="18" charset="0"/>
                <a:cs typeface="Times New Roman" panose="02020603050405020304" pitchFamily="18" charset="0"/>
              </a:rPr>
              <a:t>interpuntivi</a:t>
            </a:r>
            <a:r>
              <a:rPr lang="it-IT" dirty="0">
                <a:latin typeface="Times New Roman" panose="02020603050405020304" pitchFamily="18" charset="0"/>
                <a:cs typeface="Times New Roman" panose="02020603050405020304" pitchFamily="18" charset="0"/>
              </a:rPr>
              <a:t>.  </a:t>
            </a:r>
          </a:p>
          <a:p>
            <a:pPr marL="457200" indent="-457200" algn="just">
              <a:lnSpc>
                <a:spcPct val="100000"/>
              </a:lnSpc>
              <a:buFont typeface="+mj-lt"/>
              <a:buAutoNum type="alphaLcParenR"/>
            </a:pPr>
            <a:r>
              <a:rPr lang="it-IT" dirty="0">
                <a:latin typeface="Times New Roman" panose="02020603050405020304" pitchFamily="18" charset="0"/>
                <a:cs typeface="Times New Roman" panose="02020603050405020304" pitchFamily="18" charset="0"/>
              </a:rPr>
              <a:t>sostituzione con un </a:t>
            </a:r>
            <a:r>
              <a:rPr lang="it-IT" b="1" dirty="0">
                <a:latin typeface="Times New Roman" panose="02020603050405020304" pitchFamily="18" charset="0"/>
                <a:cs typeface="Times New Roman" panose="02020603050405020304" pitchFamily="18" charset="0"/>
              </a:rPr>
              <a:t>pronome</a:t>
            </a:r>
            <a:r>
              <a:rPr lang="it-IT" dirty="0">
                <a:latin typeface="Times New Roman" panose="02020603050405020304" pitchFamily="18" charset="0"/>
                <a:cs typeface="Times New Roman" panose="02020603050405020304" pitchFamily="18" charset="0"/>
              </a:rPr>
              <a:t> o con un </a:t>
            </a:r>
            <a:r>
              <a:rPr lang="it-IT" b="1" dirty="0">
                <a:latin typeface="Times New Roman" panose="02020603050405020304" pitchFamily="18" charset="0"/>
                <a:cs typeface="Times New Roman" panose="02020603050405020304" pitchFamily="18" charset="0"/>
              </a:rPr>
              <a:t>aggettivo possessivo:</a:t>
            </a:r>
            <a:endParaRPr lang="it-IT" sz="2200" i="1" dirty="0">
              <a:latin typeface="Times New Roman" panose="02020603050405020304" pitchFamily="18" charset="0"/>
              <a:cs typeface="Times New Roman" panose="02020603050405020304" pitchFamily="18" charset="0"/>
            </a:endParaRPr>
          </a:p>
          <a:p>
            <a:pPr algn="just">
              <a:lnSpc>
                <a:spcPct val="100000"/>
              </a:lnSpc>
            </a:pPr>
            <a:r>
              <a:rPr lang="it-IT" sz="2200" i="1" dirty="0">
                <a:latin typeface="Times New Roman" panose="02020603050405020304" pitchFamily="18" charset="0"/>
                <a:cs typeface="Times New Roman" panose="02020603050405020304" pitchFamily="18" charset="0"/>
              </a:rPr>
              <a:t>Ho incontrato Claudio e ho salutato </a:t>
            </a:r>
            <a:r>
              <a:rPr lang="it-IT" sz="2200" i="1" dirty="0">
                <a:solidFill>
                  <a:srgbClr val="C00000"/>
                </a:solidFill>
                <a:latin typeface="Times New Roman" panose="02020603050405020304" pitchFamily="18" charset="0"/>
                <a:cs typeface="Times New Roman" panose="02020603050405020304" pitchFamily="18" charset="0"/>
              </a:rPr>
              <a:t>Claudio</a:t>
            </a:r>
            <a:r>
              <a:rPr lang="it-IT" sz="2200" i="1" dirty="0">
                <a:latin typeface="Times New Roman" panose="02020603050405020304" pitchFamily="18" charset="0"/>
                <a:cs typeface="Times New Roman" panose="02020603050405020304" pitchFamily="18" charset="0"/>
              </a:rPr>
              <a:t>       Ho incontrato Claudio e </a:t>
            </a:r>
            <a:r>
              <a:rPr lang="it-IT" sz="2200" b="1" i="1" dirty="0">
                <a:solidFill>
                  <a:srgbClr val="C00000"/>
                </a:solidFill>
                <a:latin typeface="Times New Roman" panose="02020603050405020304" pitchFamily="18" charset="0"/>
                <a:cs typeface="Times New Roman" panose="02020603050405020304" pitchFamily="18" charset="0"/>
              </a:rPr>
              <a:t>l’</a:t>
            </a:r>
            <a:r>
              <a:rPr lang="it-IT" sz="2200" i="1" dirty="0">
                <a:latin typeface="Times New Roman" panose="02020603050405020304" pitchFamily="18" charset="0"/>
                <a:cs typeface="Times New Roman" panose="02020603050405020304" pitchFamily="18" charset="0"/>
              </a:rPr>
              <a:t>ho salutato </a:t>
            </a:r>
          </a:p>
          <a:p>
            <a:pPr algn="just">
              <a:lnSpc>
                <a:spcPct val="100000"/>
              </a:lnSpc>
            </a:pPr>
            <a:r>
              <a:rPr lang="it-IT" sz="2200" i="1" dirty="0">
                <a:latin typeface="Times New Roman" panose="02020603050405020304" pitchFamily="18" charset="0"/>
                <a:cs typeface="Times New Roman" panose="02020603050405020304" pitchFamily="18" charset="0"/>
              </a:rPr>
              <a:t>Attori, che per almeno dodici anni della vita </a:t>
            </a:r>
            <a:r>
              <a:rPr lang="it-IT" sz="2200" i="1" dirty="0">
                <a:solidFill>
                  <a:srgbClr val="C00000"/>
                </a:solidFill>
                <a:latin typeface="Times New Roman" panose="02020603050405020304" pitchFamily="18" charset="0"/>
                <a:cs typeface="Times New Roman" panose="02020603050405020304" pitchFamily="18" charset="0"/>
              </a:rPr>
              <a:t>degli attori</a:t>
            </a:r>
            <a:r>
              <a:rPr lang="it-IT" sz="2200" i="1" dirty="0">
                <a:latin typeface="Times New Roman" panose="02020603050405020304" pitchFamily="18" charset="0"/>
                <a:cs typeface="Times New Roman" panose="02020603050405020304" pitchFamily="18" charset="0"/>
              </a:rPr>
              <a:t>…      Attori che per almeno dodici anni della </a:t>
            </a:r>
            <a:r>
              <a:rPr lang="it-IT" sz="2200" i="1" dirty="0">
                <a:solidFill>
                  <a:srgbClr val="C00000"/>
                </a:solidFill>
                <a:latin typeface="Times New Roman" panose="02020603050405020304" pitchFamily="18" charset="0"/>
                <a:cs typeface="Times New Roman" panose="02020603050405020304" pitchFamily="18" charset="0"/>
              </a:rPr>
              <a:t>loro</a:t>
            </a:r>
            <a:r>
              <a:rPr lang="it-IT" sz="2200" i="1" dirty="0">
                <a:latin typeface="Times New Roman" panose="02020603050405020304" pitchFamily="18" charset="0"/>
                <a:cs typeface="Times New Roman" panose="02020603050405020304" pitchFamily="18" charset="0"/>
              </a:rPr>
              <a:t> vita…</a:t>
            </a:r>
          </a:p>
        </p:txBody>
      </p:sp>
      <p:sp>
        <p:nvSpPr>
          <p:cNvPr id="8" name="Freccia a destra 5">
            <a:extLst>
              <a:ext uri="{FF2B5EF4-FFF2-40B4-BE49-F238E27FC236}">
                <a16:creationId xmlns:a16="http://schemas.microsoft.com/office/drawing/2014/main" id="{173BDD31-1055-2149-9593-9F0EC84BECB2}"/>
              </a:ext>
            </a:extLst>
          </p:cNvPr>
          <p:cNvSpPr/>
          <p:nvPr/>
        </p:nvSpPr>
        <p:spPr>
          <a:xfrm>
            <a:off x="7477760" y="4656596"/>
            <a:ext cx="304801" cy="1855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Freccia a destra 5">
            <a:extLst>
              <a:ext uri="{FF2B5EF4-FFF2-40B4-BE49-F238E27FC236}">
                <a16:creationId xmlns:a16="http://schemas.microsoft.com/office/drawing/2014/main" id="{4310A155-9D41-1748-B732-0BB69528E7BE}"/>
              </a:ext>
            </a:extLst>
          </p:cNvPr>
          <p:cNvSpPr/>
          <p:nvPr/>
        </p:nvSpPr>
        <p:spPr>
          <a:xfrm>
            <a:off x="5943599" y="4189236"/>
            <a:ext cx="304801" cy="1855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540897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BFB96AEA-9171-40D2-9C5D-5B018B81CE71}"/>
              </a:ext>
            </a:extLst>
          </p:cNvPr>
          <p:cNvSpPr>
            <a:spLocks noGrp="1"/>
          </p:cNvSpPr>
          <p:nvPr>
            <p:ph idx="1"/>
          </p:nvPr>
        </p:nvSpPr>
        <p:spPr>
          <a:xfrm>
            <a:off x="662609" y="543339"/>
            <a:ext cx="10691192" cy="6162261"/>
          </a:xfrm>
        </p:spPr>
        <p:txBody>
          <a:bodyPr>
            <a:normAutofit/>
          </a:bodyPr>
          <a:lstStyle/>
          <a:p>
            <a:pPr marL="0" indent="0" algn="just">
              <a:buNone/>
            </a:pPr>
            <a:r>
              <a:rPr lang="it-IT" sz="2400" dirty="0">
                <a:latin typeface="Times New Roman" panose="02020603050405020304" pitchFamily="18" charset="0"/>
                <a:cs typeface="Times New Roman" panose="02020603050405020304" pitchFamily="18" charset="0"/>
              </a:rPr>
              <a:t>b) La sostituzione</a:t>
            </a:r>
            <a:r>
              <a:rPr lang="it-IT" sz="2400" b="1" dirty="0">
                <a:latin typeface="Times New Roman" panose="02020603050405020304" pitchFamily="18" charset="0"/>
                <a:cs typeface="Times New Roman" panose="02020603050405020304" pitchFamily="18" charset="0"/>
              </a:rPr>
              <a:t> lessicale, </a:t>
            </a:r>
            <a:r>
              <a:rPr lang="it-IT" sz="2400" dirty="0">
                <a:latin typeface="Times New Roman" panose="02020603050405020304" pitchFamily="18" charset="0"/>
                <a:cs typeface="Times New Roman" panose="02020603050405020304" pitchFamily="18" charset="0"/>
              </a:rPr>
              <a:t>tramite </a:t>
            </a:r>
            <a:r>
              <a:rPr lang="it-IT" sz="2400" b="1" dirty="0">
                <a:latin typeface="Times New Roman" panose="02020603050405020304" pitchFamily="18" charset="0"/>
                <a:cs typeface="Times New Roman" panose="02020603050405020304" pitchFamily="18" charset="0"/>
              </a:rPr>
              <a:t>un sinonimo, un iperonimo </a:t>
            </a:r>
            <a:r>
              <a:rPr lang="it-IT" sz="2400" dirty="0">
                <a:latin typeface="Times New Roman" panose="02020603050405020304" pitchFamily="18" charset="0"/>
                <a:cs typeface="Times New Roman" panose="02020603050405020304" pitchFamily="18" charset="0"/>
              </a:rPr>
              <a:t>o</a:t>
            </a:r>
            <a:r>
              <a:rPr lang="it-IT" sz="2400" b="1" dirty="0">
                <a:latin typeface="Times New Roman" panose="02020603050405020304" pitchFamily="18" charset="0"/>
                <a:cs typeface="Times New Roman" panose="02020603050405020304" pitchFamily="18" charset="0"/>
              </a:rPr>
              <a:t> un nome generale</a:t>
            </a:r>
          </a:p>
          <a:p>
            <a:pPr marL="0" indent="0" algn="just">
              <a:buNone/>
            </a:pPr>
            <a:r>
              <a:rPr lang="it-IT" sz="2200" i="1" dirty="0">
                <a:latin typeface="Times New Roman" panose="02020603050405020304" pitchFamily="18" charset="0"/>
                <a:cs typeface="Times New Roman" panose="02020603050405020304" pitchFamily="18" charset="0"/>
              </a:rPr>
              <a:t>Ci sono voluti diversi anni per girare </a:t>
            </a:r>
            <a:r>
              <a:rPr lang="it-IT" sz="2200" i="1" dirty="0" err="1">
                <a:latin typeface="Times New Roman" panose="02020603050405020304" pitchFamily="18" charset="0"/>
                <a:cs typeface="Times New Roman" panose="02020603050405020304" pitchFamily="18" charset="0"/>
              </a:rPr>
              <a:t>Boyhood</a:t>
            </a:r>
            <a:r>
              <a:rPr lang="it-IT" sz="2200" i="1" dirty="0">
                <a:latin typeface="Times New Roman" panose="02020603050405020304" pitchFamily="18" charset="0"/>
                <a:cs typeface="Times New Roman" panose="02020603050405020304" pitchFamily="18" charset="0"/>
              </a:rPr>
              <a:t>: </a:t>
            </a:r>
            <a:r>
              <a:rPr lang="it-IT" sz="2200" i="1" dirty="0" err="1">
                <a:solidFill>
                  <a:srgbClr val="C00000"/>
                </a:solidFill>
                <a:latin typeface="Times New Roman" panose="02020603050405020304" pitchFamily="18" charset="0"/>
                <a:cs typeface="Times New Roman" panose="02020603050405020304" pitchFamily="18" charset="0"/>
              </a:rPr>
              <a:t>Boyhood</a:t>
            </a:r>
            <a:r>
              <a:rPr lang="it-IT" sz="2200" i="1" dirty="0">
                <a:latin typeface="Times New Roman" panose="02020603050405020304" pitchFamily="18" charset="0"/>
                <a:cs typeface="Times New Roman" panose="02020603050405020304" pitchFamily="18" charset="0"/>
              </a:rPr>
              <a:t> è incentrato…     Ci sono voluti diversi anni per girare </a:t>
            </a:r>
            <a:r>
              <a:rPr lang="it-IT" sz="2200" i="1" dirty="0" err="1">
                <a:latin typeface="Times New Roman" panose="02020603050405020304" pitchFamily="18" charset="0"/>
                <a:cs typeface="Times New Roman" panose="02020603050405020304" pitchFamily="18" charset="0"/>
              </a:rPr>
              <a:t>Boyhood</a:t>
            </a:r>
            <a:r>
              <a:rPr lang="it-IT" sz="2200" i="1" dirty="0">
                <a:latin typeface="Times New Roman" panose="02020603050405020304" pitchFamily="18" charset="0"/>
                <a:cs typeface="Times New Roman" panose="02020603050405020304" pitchFamily="18" charset="0"/>
              </a:rPr>
              <a:t>: </a:t>
            </a:r>
            <a:r>
              <a:rPr lang="it-IT" sz="2200" i="1" dirty="0">
                <a:solidFill>
                  <a:srgbClr val="C00000"/>
                </a:solidFill>
                <a:latin typeface="Times New Roman" panose="02020603050405020304" pitchFamily="18" charset="0"/>
                <a:cs typeface="Times New Roman" panose="02020603050405020304" pitchFamily="18" charset="0"/>
              </a:rPr>
              <a:t>il film </a:t>
            </a:r>
            <a:r>
              <a:rPr lang="it-IT" sz="2200" i="1" dirty="0">
                <a:latin typeface="Times New Roman" panose="02020603050405020304" pitchFamily="18" charset="0"/>
                <a:cs typeface="Times New Roman" panose="02020603050405020304" pitchFamily="18" charset="0"/>
              </a:rPr>
              <a:t>è incentrato…</a:t>
            </a:r>
          </a:p>
          <a:p>
            <a:pPr marL="0" indent="0" algn="just">
              <a:buNone/>
            </a:pPr>
            <a:r>
              <a:rPr lang="it-IT" sz="2200" i="1" dirty="0">
                <a:latin typeface="Times New Roman" panose="02020603050405020304" pitchFamily="18" charset="0"/>
                <a:cs typeface="Times New Roman" panose="02020603050405020304" pitchFamily="18" charset="0"/>
              </a:rPr>
              <a:t>  </a:t>
            </a:r>
          </a:p>
          <a:p>
            <a:pPr marL="0" indent="0" algn="just">
              <a:buNone/>
            </a:pPr>
            <a:r>
              <a:rPr lang="it-IT" sz="2400" dirty="0">
                <a:latin typeface="Times New Roman" panose="02020603050405020304" pitchFamily="18" charset="0"/>
                <a:cs typeface="Times New Roman" panose="02020603050405020304" pitchFamily="18" charset="0"/>
              </a:rPr>
              <a:t>c) La </a:t>
            </a:r>
            <a:r>
              <a:rPr lang="it-IT" sz="2400" b="1" dirty="0">
                <a:latin typeface="Times New Roman" panose="02020603050405020304" pitchFamily="18" charset="0"/>
                <a:cs typeface="Times New Roman" panose="02020603050405020304" pitchFamily="18" charset="0"/>
              </a:rPr>
              <a:t>riformulazione </a:t>
            </a:r>
            <a:r>
              <a:rPr lang="it-IT" sz="2400" dirty="0">
                <a:latin typeface="Times New Roman" panose="02020603050405020304" pitchFamily="18" charset="0"/>
                <a:cs typeface="Times New Roman" panose="02020603050405020304" pitchFamily="18" charset="0"/>
              </a:rPr>
              <a:t>(o sostituzione per </a:t>
            </a:r>
            <a:r>
              <a:rPr lang="it-IT" sz="2400" b="1" dirty="0">
                <a:latin typeface="Times New Roman" panose="02020603050405020304" pitchFamily="18" charset="0"/>
                <a:cs typeface="Times New Roman" panose="02020603050405020304" pitchFamily="18" charset="0"/>
              </a:rPr>
              <a:t>perifrasi sinonimica</a:t>
            </a:r>
            <a:r>
              <a:rPr lang="it-IT" sz="2400" dirty="0">
                <a:latin typeface="Times New Roman" panose="02020603050405020304" pitchFamily="18" charset="0"/>
                <a:cs typeface="Times New Roman" panose="02020603050405020304" pitchFamily="18" charset="0"/>
              </a:rPr>
              <a:t>):</a:t>
            </a:r>
          </a:p>
          <a:p>
            <a:pPr marL="0" indent="0" algn="just">
              <a:buNone/>
            </a:pPr>
            <a:r>
              <a:rPr lang="it-IT" sz="2200" i="1" dirty="0">
                <a:latin typeface="Times New Roman" panose="02020603050405020304" pitchFamily="18" charset="0"/>
                <a:cs typeface="Times New Roman" panose="02020603050405020304" pitchFamily="18" charset="0"/>
              </a:rPr>
              <a:t> </a:t>
            </a:r>
            <a:r>
              <a:rPr lang="it-IT" sz="2200" i="1" dirty="0">
                <a:solidFill>
                  <a:srgbClr val="C00000"/>
                </a:solidFill>
                <a:latin typeface="Times New Roman" panose="02020603050405020304" pitchFamily="18" charset="0"/>
                <a:cs typeface="Times New Roman" panose="02020603050405020304" pitchFamily="18" charset="0"/>
              </a:rPr>
              <a:t>Giacomo Leopardi </a:t>
            </a:r>
            <a:r>
              <a:rPr lang="it-IT" sz="2200" i="1" dirty="0">
                <a:latin typeface="Times New Roman" panose="02020603050405020304" pitchFamily="18" charset="0"/>
                <a:cs typeface="Times New Roman" panose="02020603050405020304" pitchFamily="18" charset="0"/>
              </a:rPr>
              <a:t>scrisse L’infinito nel 1819      </a:t>
            </a:r>
            <a:r>
              <a:rPr lang="it-IT" sz="2200" i="1" dirty="0">
                <a:solidFill>
                  <a:srgbClr val="C00000"/>
                </a:solidFill>
                <a:latin typeface="Times New Roman" panose="02020603050405020304" pitchFamily="18" charset="0"/>
                <a:cs typeface="Times New Roman" panose="02020603050405020304" pitchFamily="18" charset="0"/>
              </a:rPr>
              <a:t>Il poeta di Recanati</a:t>
            </a:r>
            <a:r>
              <a:rPr lang="it-IT" sz="2200" i="1" dirty="0">
                <a:latin typeface="Times New Roman" panose="02020603050405020304" pitchFamily="18" charset="0"/>
                <a:cs typeface="Times New Roman" panose="02020603050405020304" pitchFamily="18" charset="0"/>
              </a:rPr>
              <a:t> scrisse L’infinito nel 1819</a:t>
            </a:r>
          </a:p>
          <a:p>
            <a:pPr marL="0" indent="0" algn="just">
              <a:buNone/>
            </a:pPr>
            <a:endParaRPr lang="it-IT" sz="2400" dirty="0">
              <a:latin typeface="Times New Roman" panose="02020603050405020304" pitchFamily="18" charset="0"/>
              <a:cs typeface="Times New Roman" panose="02020603050405020304" pitchFamily="18" charset="0"/>
            </a:endParaRPr>
          </a:p>
          <a:p>
            <a:pPr marL="0" indent="0" algn="just">
              <a:buNone/>
            </a:pPr>
            <a:r>
              <a:rPr lang="it-IT" sz="2400" dirty="0">
                <a:latin typeface="Times New Roman" panose="02020603050405020304" pitchFamily="18" charset="0"/>
                <a:cs typeface="Times New Roman" panose="02020603050405020304" pitchFamily="18" charset="0"/>
              </a:rPr>
              <a:t>d) L’</a:t>
            </a:r>
            <a:r>
              <a:rPr lang="it-IT" sz="2400" b="1" dirty="0">
                <a:latin typeface="Times New Roman" panose="02020603050405020304" pitchFamily="18" charset="0"/>
                <a:cs typeface="Times New Roman" panose="02020603050405020304" pitchFamily="18" charset="0"/>
              </a:rPr>
              <a:t>ellissi </a:t>
            </a:r>
            <a:r>
              <a:rPr lang="it-IT" sz="2400" dirty="0">
                <a:latin typeface="Times New Roman" panose="02020603050405020304" pitchFamily="18" charset="0"/>
                <a:cs typeface="Times New Roman" panose="02020603050405020304" pitchFamily="18" charset="0"/>
              </a:rPr>
              <a:t>(che si rende obbligatoria quando il soggetto di una coordinata o di una subordinata è lo stesso della reggente):</a:t>
            </a:r>
          </a:p>
          <a:p>
            <a:pPr marL="0" indent="0" algn="just">
              <a:buNone/>
            </a:pPr>
            <a:r>
              <a:rPr lang="it-IT" sz="2200" i="1" dirty="0">
                <a:latin typeface="Times New Roman" panose="02020603050405020304" pitchFamily="18" charset="0"/>
                <a:cs typeface="Times New Roman" panose="02020603050405020304" pitchFamily="18" charset="0"/>
              </a:rPr>
              <a:t>*Quando Paolo è arrivato </a:t>
            </a:r>
            <a:r>
              <a:rPr lang="it-IT" sz="2200" i="1" dirty="0">
                <a:solidFill>
                  <a:srgbClr val="C00000"/>
                </a:solidFill>
                <a:latin typeface="Times New Roman" panose="02020603050405020304" pitchFamily="18" charset="0"/>
                <a:cs typeface="Times New Roman" panose="02020603050405020304" pitchFamily="18" charset="0"/>
              </a:rPr>
              <a:t>Paolo</a:t>
            </a:r>
            <a:r>
              <a:rPr lang="it-IT" sz="2200" i="1" dirty="0">
                <a:latin typeface="Times New Roman" panose="02020603050405020304" pitchFamily="18" charset="0"/>
                <a:cs typeface="Times New Roman" panose="02020603050405020304" pitchFamily="18" charset="0"/>
              </a:rPr>
              <a:t> era molto agitato</a:t>
            </a:r>
            <a:r>
              <a:rPr lang="it-IT" sz="2200" b="1" i="1" dirty="0">
                <a:latin typeface="Times New Roman" panose="02020603050405020304" pitchFamily="18" charset="0"/>
                <a:cs typeface="Times New Roman" panose="02020603050405020304" pitchFamily="18" charset="0"/>
              </a:rPr>
              <a:t>       </a:t>
            </a:r>
            <a:r>
              <a:rPr lang="it-IT" sz="2200" i="1" dirty="0">
                <a:latin typeface="Times New Roman" panose="02020603050405020304" pitchFamily="18" charset="0"/>
                <a:cs typeface="Times New Roman" panose="02020603050405020304" pitchFamily="18" charset="0"/>
              </a:rPr>
              <a:t>Quando Paolo è arrivato </a:t>
            </a:r>
            <a:r>
              <a:rPr lang="it-IT" sz="2200" i="1" dirty="0">
                <a:solidFill>
                  <a:srgbClr val="C00000"/>
                </a:solidFill>
                <a:highlight>
                  <a:srgbClr val="FFFF00"/>
                </a:highlight>
                <a:latin typeface="Times New Roman" panose="02020603050405020304" pitchFamily="18" charset="0"/>
                <a:cs typeface="Times New Roman" panose="02020603050405020304" pitchFamily="18" charset="0"/>
              </a:rPr>
              <a:t>0/ </a:t>
            </a:r>
            <a:r>
              <a:rPr lang="it-IT" sz="2200" i="1" dirty="0">
                <a:latin typeface="Times New Roman" panose="02020603050405020304" pitchFamily="18" charset="0"/>
                <a:cs typeface="Times New Roman" panose="02020603050405020304" pitchFamily="18" charset="0"/>
              </a:rPr>
              <a:t>era molto agitato</a:t>
            </a:r>
          </a:p>
          <a:p>
            <a:pPr marL="0" indent="0">
              <a:buNone/>
            </a:pPr>
            <a:endParaRPr lang="it-IT" dirty="0">
              <a:highlight>
                <a:srgbClr val="FFFF00"/>
              </a:highlight>
            </a:endParaRPr>
          </a:p>
          <a:p>
            <a:pPr marL="0" indent="0">
              <a:buNone/>
            </a:pPr>
            <a:r>
              <a:rPr lang="it-IT" dirty="0">
                <a:latin typeface="Times New Roman" panose="02020603050405020304" pitchFamily="18" charset="0"/>
                <a:cs typeface="Times New Roman" panose="02020603050405020304" pitchFamily="18" charset="0"/>
              </a:rPr>
              <a:t>Sono tutte forme di anafora in cui tra antecedente e ripresa anaforica c’è un rapporto di </a:t>
            </a:r>
            <a:r>
              <a:rPr lang="it-IT" b="1" dirty="0">
                <a:latin typeface="Times New Roman" panose="02020603050405020304" pitchFamily="18" charset="0"/>
                <a:cs typeface="Times New Roman" panose="02020603050405020304" pitchFamily="18" charset="0"/>
              </a:rPr>
              <a:t>coreferenza</a:t>
            </a:r>
            <a:r>
              <a:rPr lang="it-IT" dirty="0">
                <a:latin typeface="Times New Roman" panose="02020603050405020304" pitchFamily="18" charset="0"/>
                <a:cs typeface="Times New Roman" panose="02020603050405020304" pitchFamily="18" charset="0"/>
              </a:rPr>
              <a:t>. </a:t>
            </a:r>
          </a:p>
        </p:txBody>
      </p:sp>
      <p:sp>
        <p:nvSpPr>
          <p:cNvPr id="4" name="Freccia a destra 3">
            <a:extLst>
              <a:ext uri="{FF2B5EF4-FFF2-40B4-BE49-F238E27FC236}">
                <a16:creationId xmlns:a16="http://schemas.microsoft.com/office/drawing/2014/main" id="{2942A979-6A5F-4088-AFBF-3339441B293B}"/>
              </a:ext>
            </a:extLst>
          </p:cNvPr>
          <p:cNvSpPr/>
          <p:nvPr/>
        </p:nvSpPr>
        <p:spPr>
          <a:xfrm>
            <a:off x="6492241" y="4719320"/>
            <a:ext cx="397564" cy="13252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Freccia a destra 4">
            <a:extLst>
              <a:ext uri="{FF2B5EF4-FFF2-40B4-BE49-F238E27FC236}">
                <a16:creationId xmlns:a16="http://schemas.microsoft.com/office/drawing/2014/main" id="{11F18358-5897-F443-B014-E5FED5BCAB0D}"/>
              </a:ext>
            </a:extLst>
          </p:cNvPr>
          <p:cNvSpPr/>
          <p:nvPr/>
        </p:nvSpPr>
        <p:spPr>
          <a:xfrm>
            <a:off x="9337918" y="1098169"/>
            <a:ext cx="304801" cy="18553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7" name="Freccia a destra 4">
            <a:extLst>
              <a:ext uri="{FF2B5EF4-FFF2-40B4-BE49-F238E27FC236}">
                <a16:creationId xmlns:a16="http://schemas.microsoft.com/office/drawing/2014/main" id="{A088CA0D-44C1-8143-BE77-81AF1949E828}"/>
              </a:ext>
            </a:extLst>
          </p:cNvPr>
          <p:cNvSpPr/>
          <p:nvPr/>
        </p:nvSpPr>
        <p:spPr>
          <a:xfrm>
            <a:off x="6135091" y="2758219"/>
            <a:ext cx="357149" cy="1192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 </a:t>
            </a:r>
          </a:p>
        </p:txBody>
      </p:sp>
    </p:spTree>
    <p:extLst>
      <p:ext uri="{BB962C8B-B14F-4D97-AF65-F5344CB8AC3E}">
        <p14:creationId xmlns:p14="http://schemas.microsoft.com/office/powerpoint/2010/main" val="1469697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880EA3F-35A2-0242-A3E9-2086B62C25B9}"/>
              </a:ext>
            </a:extLst>
          </p:cNvPr>
          <p:cNvSpPr>
            <a:spLocks noGrp="1"/>
          </p:cNvSpPr>
          <p:nvPr>
            <p:ph type="title"/>
          </p:nvPr>
        </p:nvSpPr>
        <p:spPr>
          <a:xfrm>
            <a:off x="838200" y="0"/>
            <a:ext cx="10515600" cy="791013"/>
          </a:xfrm>
        </p:spPr>
        <p:txBody>
          <a:bodyPr/>
          <a:lstStyle/>
          <a:p>
            <a:endParaRPr lang="it-IT" dirty="0">
              <a:latin typeface="Times New Roman" panose="02020603050405020304" pitchFamily="18" charset="0"/>
              <a:cs typeface="Times New Roman" panose="02020603050405020304" pitchFamily="18" charset="0"/>
            </a:endParaRPr>
          </a:p>
        </p:txBody>
      </p:sp>
      <p:sp>
        <p:nvSpPr>
          <p:cNvPr id="3" name="Segnaposto contenuto 2">
            <a:extLst>
              <a:ext uri="{FF2B5EF4-FFF2-40B4-BE49-F238E27FC236}">
                <a16:creationId xmlns:a16="http://schemas.microsoft.com/office/drawing/2014/main" id="{19E23AB9-A10F-0E4A-BD31-802A86CDB771}"/>
              </a:ext>
            </a:extLst>
          </p:cNvPr>
          <p:cNvSpPr>
            <a:spLocks noGrp="1"/>
          </p:cNvSpPr>
          <p:nvPr>
            <p:ph idx="1"/>
          </p:nvPr>
        </p:nvSpPr>
        <p:spPr>
          <a:xfrm>
            <a:off x="838200" y="1156138"/>
            <a:ext cx="10515600" cy="5020825"/>
          </a:xfrm>
        </p:spPr>
        <p:txBody>
          <a:bodyPr>
            <a:normAutofit/>
          </a:bodyPr>
          <a:lstStyle/>
          <a:p>
            <a:pPr marL="514350" indent="-514350">
              <a:buAutoNum type="arabicParenR"/>
            </a:pPr>
            <a:r>
              <a:rPr lang="it-IT" sz="3200" dirty="0">
                <a:latin typeface="Times New Roman" panose="02020603050405020304" pitchFamily="18" charset="0"/>
                <a:cs typeface="Times New Roman" panose="02020603050405020304" pitchFamily="18" charset="0"/>
              </a:rPr>
              <a:t>Un’introduzione: i </a:t>
            </a:r>
            <a:r>
              <a:rPr lang="it-IT" sz="3200" b="1" dirty="0">
                <a:latin typeface="Times New Roman" panose="02020603050405020304" pitchFamily="18" charset="0"/>
                <a:cs typeface="Times New Roman" panose="02020603050405020304" pitchFamily="18" charset="0"/>
              </a:rPr>
              <a:t>temi chiave</a:t>
            </a:r>
            <a:r>
              <a:rPr lang="it-IT" sz="3200" dirty="0">
                <a:latin typeface="Times New Roman" panose="02020603050405020304" pitchFamily="18" charset="0"/>
                <a:cs typeface="Times New Roman" panose="02020603050405020304" pitchFamily="18" charset="0"/>
              </a:rPr>
              <a:t> della prima prova</a:t>
            </a:r>
          </a:p>
          <a:p>
            <a:pPr marL="0" indent="0">
              <a:buNone/>
            </a:pPr>
            <a:endParaRPr lang="it-IT" sz="3200" dirty="0">
              <a:latin typeface="Times New Roman" panose="02020603050405020304" pitchFamily="18" charset="0"/>
              <a:cs typeface="Times New Roman" panose="02020603050405020304" pitchFamily="18" charset="0"/>
            </a:endParaRPr>
          </a:p>
          <a:p>
            <a:pPr marL="0" indent="0">
              <a:buNone/>
            </a:pPr>
            <a:endParaRPr lang="it-IT" sz="3200" dirty="0">
              <a:latin typeface="Times New Roman" panose="02020603050405020304" pitchFamily="18" charset="0"/>
              <a:cs typeface="Times New Roman" panose="02020603050405020304" pitchFamily="18" charset="0"/>
            </a:endParaRPr>
          </a:p>
          <a:p>
            <a:pPr marL="0" indent="0">
              <a:buNone/>
            </a:pPr>
            <a:r>
              <a:rPr lang="it-IT" sz="3200" dirty="0">
                <a:latin typeface="Times New Roman" panose="02020603050405020304" pitchFamily="18" charset="0"/>
                <a:cs typeface="Times New Roman" panose="02020603050405020304" pitchFamily="18" charset="0"/>
              </a:rPr>
              <a:t>2) Sviluppare le competenze: proposte operative per l’</a:t>
            </a:r>
            <a:r>
              <a:rPr lang="it-IT" sz="3200" b="1" dirty="0">
                <a:latin typeface="Times New Roman" panose="02020603050405020304" pitchFamily="18" charset="0"/>
                <a:cs typeface="Times New Roman" panose="02020603050405020304" pitchFamily="18" charset="0"/>
              </a:rPr>
              <a:t>analisi</a:t>
            </a:r>
            <a:r>
              <a:rPr lang="it-IT" sz="3200" dirty="0">
                <a:latin typeface="Times New Roman" panose="02020603050405020304" pitchFamily="18" charset="0"/>
                <a:cs typeface="Times New Roman" panose="02020603050405020304" pitchFamily="18" charset="0"/>
              </a:rPr>
              <a:t> e la </a:t>
            </a:r>
            <a:r>
              <a:rPr lang="it-IT" sz="3200" b="1" dirty="0">
                <a:latin typeface="Times New Roman" panose="02020603050405020304" pitchFamily="18" charset="0"/>
                <a:cs typeface="Times New Roman" panose="02020603050405020304" pitchFamily="18" charset="0"/>
              </a:rPr>
              <a:t>produzione</a:t>
            </a:r>
            <a:r>
              <a:rPr lang="it-IT" sz="3200" dirty="0">
                <a:latin typeface="Times New Roman" panose="02020603050405020304" pitchFamily="18" charset="0"/>
                <a:cs typeface="Times New Roman" panose="02020603050405020304" pitchFamily="18" charset="0"/>
              </a:rPr>
              <a:t> di un testo </a:t>
            </a:r>
          </a:p>
          <a:p>
            <a:pPr marL="0" indent="0">
              <a:buNone/>
            </a:pPr>
            <a:endParaRPr lang="it-IT" sz="3200" dirty="0">
              <a:latin typeface="Times New Roman" panose="02020603050405020304" pitchFamily="18" charset="0"/>
              <a:cs typeface="Times New Roman" panose="02020603050405020304" pitchFamily="18" charset="0"/>
            </a:endParaRPr>
          </a:p>
          <a:p>
            <a:pPr marL="0" indent="0">
              <a:buNone/>
            </a:pPr>
            <a:endParaRPr lang="it-IT" sz="3200" dirty="0">
              <a:latin typeface="Times New Roman" panose="02020603050405020304" pitchFamily="18" charset="0"/>
              <a:cs typeface="Times New Roman" panose="02020603050405020304" pitchFamily="18" charset="0"/>
            </a:endParaRPr>
          </a:p>
          <a:p>
            <a:pPr marL="0" indent="0">
              <a:buNone/>
            </a:pPr>
            <a:r>
              <a:rPr lang="it-IT" sz="3200" dirty="0">
                <a:latin typeface="Times New Roman" panose="02020603050405020304" pitchFamily="18" charset="0"/>
                <a:cs typeface="Times New Roman" panose="02020603050405020304" pitchFamily="18" charset="0"/>
              </a:rPr>
              <a:t>3) Sviluppare le competenze: </a:t>
            </a:r>
            <a:r>
              <a:rPr lang="it-IT" sz="3200" b="1" dirty="0">
                <a:latin typeface="Times New Roman" panose="02020603050405020304" pitchFamily="18" charset="0"/>
                <a:cs typeface="Times New Roman" panose="02020603050405020304" pitchFamily="18" charset="0"/>
              </a:rPr>
              <a:t>lessico</a:t>
            </a:r>
            <a:r>
              <a:rPr lang="it-IT" sz="3200" dirty="0">
                <a:latin typeface="Times New Roman" panose="02020603050405020304" pitchFamily="18" charset="0"/>
                <a:cs typeface="Times New Roman" panose="02020603050405020304" pitchFamily="18" charset="0"/>
              </a:rPr>
              <a:t> e </a:t>
            </a:r>
            <a:r>
              <a:rPr lang="it-IT" sz="3200" b="1" dirty="0">
                <a:latin typeface="Times New Roman" panose="02020603050405020304" pitchFamily="18" charset="0"/>
                <a:cs typeface="Times New Roman" panose="02020603050405020304" pitchFamily="18" charset="0"/>
              </a:rPr>
              <a:t>semantica</a:t>
            </a:r>
          </a:p>
        </p:txBody>
      </p:sp>
    </p:spTree>
    <p:extLst>
      <p:ext uri="{BB962C8B-B14F-4D97-AF65-F5344CB8AC3E}">
        <p14:creationId xmlns:p14="http://schemas.microsoft.com/office/powerpoint/2010/main" val="23707415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71B39EB-BED9-374B-8C29-582D51D7528E}"/>
              </a:ext>
            </a:extLst>
          </p:cNvPr>
          <p:cNvSpPr>
            <a:spLocks noGrp="1"/>
          </p:cNvSpPr>
          <p:nvPr>
            <p:ph type="title"/>
          </p:nvPr>
        </p:nvSpPr>
        <p:spPr>
          <a:xfrm>
            <a:off x="838200" y="365125"/>
            <a:ext cx="10515600" cy="894715"/>
          </a:xfrm>
        </p:spPr>
        <p:txBody>
          <a:bodyPr>
            <a:normAutofit/>
          </a:bodyPr>
          <a:lstStyle/>
          <a:p>
            <a:r>
              <a:rPr lang="it-IT" sz="4000" dirty="0">
                <a:latin typeface="Times New Roman" panose="02020603050405020304" pitchFamily="18" charset="0"/>
                <a:cs typeface="Times New Roman" panose="02020603050405020304" pitchFamily="18" charset="0"/>
              </a:rPr>
              <a:t>Quando non c’è coreferenza </a:t>
            </a:r>
          </a:p>
        </p:txBody>
      </p:sp>
      <p:sp>
        <p:nvSpPr>
          <p:cNvPr id="3" name="Segnaposto contenuto 2">
            <a:extLst>
              <a:ext uri="{FF2B5EF4-FFF2-40B4-BE49-F238E27FC236}">
                <a16:creationId xmlns:a16="http://schemas.microsoft.com/office/drawing/2014/main" id="{40A31D55-E937-5149-9163-3670B163EAA2}"/>
              </a:ext>
            </a:extLst>
          </p:cNvPr>
          <p:cNvSpPr>
            <a:spLocks noGrp="1"/>
          </p:cNvSpPr>
          <p:nvPr>
            <p:ph idx="1"/>
          </p:nvPr>
        </p:nvSpPr>
        <p:spPr>
          <a:xfrm>
            <a:off x="838200" y="1259840"/>
            <a:ext cx="10515600" cy="4917123"/>
          </a:xfrm>
        </p:spPr>
        <p:txBody>
          <a:bodyPr/>
          <a:lstStyle/>
          <a:p>
            <a:pPr marL="0" indent="0" algn="just">
              <a:buNone/>
            </a:pPr>
            <a:r>
              <a:rPr lang="it-IT" sz="2600" b="1" dirty="0">
                <a:latin typeface="Times New Roman" panose="02020603050405020304" pitchFamily="18" charset="0"/>
                <a:cs typeface="Times New Roman" panose="02020603050405020304" pitchFamily="18" charset="0"/>
              </a:rPr>
              <a:t>a) “incapsulatore” anaforico</a:t>
            </a:r>
            <a:r>
              <a:rPr lang="it-IT" sz="2600" dirty="0">
                <a:latin typeface="Times New Roman" panose="02020603050405020304" pitchFamily="18" charset="0"/>
                <a:cs typeface="Times New Roman" panose="02020603050405020304" pitchFamily="18" charset="0"/>
              </a:rPr>
              <a:t>: la ripresa è una specie di capsula, un nome astratto che spesso è accompagnato da aggettivi valutativi, che riassume e racchiude una certa porzione di testo precedente:</a:t>
            </a:r>
          </a:p>
          <a:p>
            <a:pPr marL="0" indent="0" algn="just">
              <a:buNone/>
            </a:pPr>
            <a:r>
              <a:rPr lang="it-IT" sz="2400" i="1" dirty="0">
                <a:latin typeface="Times New Roman" panose="02020603050405020304" pitchFamily="18" charset="0"/>
                <a:cs typeface="Times New Roman" panose="02020603050405020304" pitchFamily="18" charset="0"/>
              </a:rPr>
              <a:t>due anziani coniugi hanno tentato di togliersi la vita con i barbiturici… all’origine del </a:t>
            </a:r>
            <a:r>
              <a:rPr lang="it-IT" sz="2400" i="1" dirty="0">
                <a:solidFill>
                  <a:srgbClr val="C00000"/>
                </a:solidFill>
                <a:latin typeface="Times New Roman" panose="02020603050405020304" pitchFamily="18" charset="0"/>
                <a:cs typeface="Times New Roman" panose="02020603050405020304" pitchFamily="18" charset="0"/>
              </a:rPr>
              <a:t>gesto</a:t>
            </a:r>
          </a:p>
          <a:p>
            <a:pPr marL="0" indent="0" algn="just">
              <a:buNone/>
            </a:pPr>
            <a:endParaRPr lang="it-IT" sz="2400" i="1" dirty="0">
              <a:solidFill>
                <a:srgbClr val="C00000"/>
              </a:solidFill>
              <a:latin typeface="Times New Roman" panose="02020603050405020304" pitchFamily="18" charset="0"/>
              <a:cs typeface="Times New Roman" panose="02020603050405020304" pitchFamily="18" charset="0"/>
            </a:endParaRPr>
          </a:p>
          <a:p>
            <a:pPr marL="0" indent="0" algn="just">
              <a:buNone/>
            </a:pPr>
            <a:r>
              <a:rPr lang="it-IT" sz="2600" b="1" dirty="0">
                <a:latin typeface="Times New Roman" panose="02020603050405020304" pitchFamily="18" charset="0"/>
                <a:cs typeface="Times New Roman" panose="02020603050405020304" pitchFamily="18" charset="0"/>
              </a:rPr>
              <a:t>b) anafora associativa</a:t>
            </a:r>
            <a:r>
              <a:rPr lang="it-IT" sz="2600" dirty="0">
                <a:latin typeface="Times New Roman" panose="02020603050405020304" pitchFamily="18" charset="0"/>
                <a:cs typeface="Times New Roman" panose="02020603050405020304" pitchFamily="18" charset="0"/>
              </a:rPr>
              <a:t>: le diverse riprese anaforiche non rimandano allo stesso referente dell’antecedente, ma introducono nel testo nuovi referenti, suggeriti dallo scenario evocato dall’antecedente:</a:t>
            </a:r>
          </a:p>
          <a:p>
            <a:pPr marL="0" indent="0" algn="just">
              <a:buNone/>
            </a:pPr>
            <a:r>
              <a:rPr lang="it-IT" sz="2400" i="1" dirty="0">
                <a:latin typeface="Times New Roman" panose="02020603050405020304" pitchFamily="18" charset="0"/>
                <a:cs typeface="Times New Roman" panose="02020603050405020304" pitchFamily="18" charset="0"/>
              </a:rPr>
              <a:t>ieri ho visto un bellissimo film: </a:t>
            </a:r>
            <a:r>
              <a:rPr lang="it-IT" sz="2400" i="1" dirty="0">
                <a:solidFill>
                  <a:srgbClr val="C00000"/>
                </a:solidFill>
                <a:latin typeface="Times New Roman" panose="02020603050405020304" pitchFamily="18" charset="0"/>
                <a:cs typeface="Times New Roman" panose="02020603050405020304" pitchFamily="18" charset="0"/>
              </a:rPr>
              <a:t>gli attori </a:t>
            </a:r>
            <a:r>
              <a:rPr lang="it-IT" sz="2400" i="1" dirty="0">
                <a:latin typeface="Times New Roman" panose="02020603050405020304" pitchFamily="18" charset="0"/>
                <a:cs typeface="Times New Roman" panose="02020603050405020304" pitchFamily="18" charset="0"/>
              </a:rPr>
              <a:t>erano bravissimi e </a:t>
            </a:r>
            <a:r>
              <a:rPr lang="it-IT" sz="2400" i="1" dirty="0">
                <a:solidFill>
                  <a:srgbClr val="C00000"/>
                </a:solidFill>
                <a:latin typeface="Times New Roman" panose="02020603050405020304" pitchFamily="18" charset="0"/>
                <a:cs typeface="Times New Roman" panose="02020603050405020304" pitchFamily="18" charset="0"/>
              </a:rPr>
              <a:t>la scenografia </a:t>
            </a:r>
            <a:r>
              <a:rPr lang="it-IT" sz="2400" i="1" dirty="0">
                <a:latin typeface="Times New Roman" panose="02020603050405020304" pitchFamily="18" charset="0"/>
                <a:cs typeface="Times New Roman" panose="02020603050405020304" pitchFamily="18" charset="0"/>
              </a:rPr>
              <a:t>era superba. </a:t>
            </a:r>
            <a:r>
              <a:rPr lang="it-IT" sz="2400" i="1" dirty="0">
                <a:solidFill>
                  <a:srgbClr val="C00000"/>
                </a:solidFill>
                <a:latin typeface="Times New Roman" panose="02020603050405020304" pitchFamily="18" charset="0"/>
                <a:cs typeface="Times New Roman" panose="02020603050405020304" pitchFamily="18" charset="0"/>
              </a:rPr>
              <a:t>Il regista </a:t>
            </a:r>
            <a:r>
              <a:rPr lang="it-IT" sz="2400" i="1" dirty="0">
                <a:latin typeface="Times New Roman" panose="02020603050405020304" pitchFamily="18" charset="0"/>
                <a:cs typeface="Times New Roman" panose="02020603050405020304" pitchFamily="18" charset="0"/>
              </a:rPr>
              <a:t>è un giovane iraniano che…</a:t>
            </a:r>
          </a:p>
          <a:p>
            <a:pPr marL="0" indent="0">
              <a:buNone/>
            </a:pPr>
            <a:endParaRPr lang="it-IT" sz="2400" i="1" dirty="0">
              <a:solidFill>
                <a:srgbClr val="C00000"/>
              </a:solidFill>
              <a:latin typeface="Times New Roman" panose="02020603050405020304" pitchFamily="18" charset="0"/>
              <a:cs typeface="Times New Roman" panose="02020603050405020304" pitchFamily="18" charset="0"/>
            </a:endParaRPr>
          </a:p>
          <a:p>
            <a:pPr marL="0" indent="0">
              <a:buNone/>
            </a:pPr>
            <a:endParaRPr lang="it-IT" sz="2400" i="1" dirty="0">
              <a:solidFill>
                <a:srgbClr val="C00000"/>
              </a:solidFill>
              <a:latin typeface="Times New Roman" panose="02020603050405020304" pitchFamily="18" charset="0"/>
              <a:cs typeface="Times New Roman" panose="02020603050405020304" pitchFamily="18" charset="0"/>
            </a:endParaRPr>
          </a:p>
          <a:p>
            <a:pPr marL="0" indent="0">
              <a:buNone/>
            </a:pPr>
            <a:endParaRPr lang="it-IT" sz="2400" i="1"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473835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4D76E64-9508-8548-816E-52730FCFD785}"/>
              </a:ext>
            </a:extLst>
          </p:cNvPr>
          <p:cNvSpPr>
            <a:spLocks noGrp="1"/>
          </p:cNvSpPr>
          <p:nvPr>
            <p:ph type="title"/>
          </p:nvPr>
        </p:nvSpPr>
        <p:spPr>
          <a:xfrm>
            <a:off x="838200" y="365125"/>
            <a:ext cx="10515600" cy="732155"/>
          </a:xfrm>
        </p:spPr>
        <p:txBody>
          <a:bodyPr>
            <a:normAutofit/>
          </a:bodyPr>
          <a:lstStyle/>
          <a:p>
            <a:r>
              <a:rPr lang="it-IT" sz="4000" dirty="0">
                <a:latin typeface="Times New Roman" panose="02020603050405020304" pitchFamily="18" charset="0"/>
                <a:cs typeface="Times New Roman" panose="02020603050405020304" pitchFamily="18" charset="0"/>
              </a:rPr>
              <a:t>Il </a:t>
            </a:r>
            <a:r>
              <a:rPr lang="it-IT" sz="4000" i="1" dirty="0">
                <a:latin typeface="Times New Roman" panose="02020603050405020304" pitchFamily="18" charset="0"/>
                <a:cs typeface="Times New Roman" panose="02020603050405020304" pitchFamily="18" charset="0"/>
              </a:rPr>
              <a:t>principio di trasparenza</a:t>
            </a:r>
          </a:p>
        </p:txBody>
      </p:sp>
      <p:sp>
        <p:nvSpPr>
          <p:cNvPr id="3" name="Segnaposto contenuto 2">
            <a:extLst>
              <a:ext uri="{FF2B5EF4-FFF2-40B4-BE49-F238E27FC236}">
                <a16:creationId xmlns:a16="http://schemas.microsoft.com/office/drawing/2014/main" id="{B167A833-C879-CF4F-A385-38F1E3F46610}"/>
              </a:ext>
            </a:extLst>
          </p:cNvPr>
          <p:cNvSpPr>
            <a:spLocks noGrp="1"/>
          </p:cNvSpPr>
          <p:nvPr>
            <p:ph idx="1"/>
          </p:nvPr>
        </p:nvSpPr>
        <p:spPr>
          <a:xfrm>
            <a:off x="838200" y="1097280"/>
            <a:ext cx="10515600" cy="5079683"/>
          </a:xfrm>
        </p:spPr>
        <p:txBody>
          <a:bodyPr>
            <a:normAutofit/>
          </a:bodyPr>
          <a:lstStyle/>
          <a:p>
            <a:pPr marL="0" indent="0" algn="just">
              <a:lnSpc>
                <a:spcPct val="100000"/>
              </a:lnSpc>
              <a:buNone/>
            </a:pPr>
            <a:r>
              <a:rPr lang="it-IT" sz="2400" dirty="0">
                <a:latin typeface="Times New Roman" panose="02020603050405020304" pitchFamily="18" charset="0"/>
                <a:cs typeface="Times New Roman" panose="02020603050405020304" pitchFamily="18" charset="0"/>
              </a:rPr>
              <a:t>La correlazione tra tipo di antecedente e tipo di ripresa è gestita da un principio funzionale: </a:t>
            </a:r>
          </a:p>
          <a:p>
            <a:pPr marL="0" indent="0" algn="just">
              <a:lnSpc>
                <a:spcPct val="100000"/>
              </a:lnSpc>
              <a:buNone/>
            </a:pPr>
            <a:r>
              <a:rPr lang="it-IT" sz="2400" dirty="0">
                <a:latin typeface="Times New Roman" panose="02020603050405020304" pitchFamily="18" charset="0"/>
                <a:cs typeface="Times New Roman" panose="02020603050405020304" pitchFamily="18" charset="0"/>
              </a:rPr>
              <a:t>la ripresa può/deve essere tanto meno esplicita, quanto l’antecedente è facilmente recuperabile; viceversa bisognerà richiamare con una ripresa ben esplicita e trasparente (dunque di tipo lessicale) un antecedente difficile da recuperare, perché troppo lontano nel testo, o perché in concorrenza con altri possibili </a:t>
            </a:r>
            <a:r>
              <a:rPr lang="it-IT" sz="2400" dirty="0" err="1">
                <a:latin typeface="Times New Roman" panose="02020603050405020304" pitchFamily="18" charset="0"/>
                <a:cs typeface="Times New Roman" panose="02020603050405020304" pitchFamily="18" charset="0"/>
              </a:rPr>
              <a:t>antecendenti</a:t>
            </a:r>
            <a:r>
              <a:rPr lang="it-IT" sz="2400" dirty="0">
                <a:latin typeface="Times New Roman" panose="02020603050405020304" pitchFamily="18" charset="0"/>
                <a:cs typeface="Times New Roman" panose="02020603050405020304" pitchFamily="18" charset="0"/>
              </a:rPr>
              <a:t>. </a:t>
            </a:r>
          </a:p>
          <a:p>
            <a:pPr marL="0" indent="0" algn="just">
              <a:lnSpc>
                <a:spcPct val="100000"/>
              </a:lnSpc>
              <a:buNone/>
            </a:pPr>
            <a:endParaRPr lang="it-IT" sz="2400" i="1" dirty="0">
              <a:latin typeface="Times New Roman" panose="02020603050405020304" pitchFamily="18" charset="0"/>
              <a:cs typeface="Times New Roman" panose="02020603050405020304" pitchFamily="18" charset="0"/>
            </a:endParaRPr>
          </a:p>
          <a:p>
            <a:pPr marL="0" indent="0" algn="just">
              <a:lnSpc>
                <a:spcPct val="100000"/>
              </a:lnSpc>
              <a:buNone/>
            </a:pPr>
            <a:r>
              <a:rPr lang="it-IT" sz="2400" i="1" dirty="0">
                <a:latin typeface="Times New Roman" panose="02020603050405020304" pitchFamily="18" charset="0"/>
                <a:cs typeface="Times New Roman" panose="02020603050405020304" pitchFamily="18" charset="0"/>
              </a:rPr>
              <a:t>Finalmente arrivarono mio padre e mio zio, accompagnati da un vigile urbano: peccato però che io avevo già fatto senza di </a:t>
            </a:r>
            <a:r>
              <a:rPr lang="it-IT" sz="2400" i="1" dirty="0">
                <a:solidFill>
                  <a:srgbClr val="C00000"/>
                </a:solidFill>
                <a:latin typeface="Times New Roman" panose="02020603050405020304" pitchFamily="18" charset="0"/>
                <a:cs typeface="Times New Roman" panose="02020603050405020304" pitchFamily="18" charset="0"/>
              </a:rPr>
              <a:t>lui</a:t>
            </a:r>
            <a:r>
              <a:rPr lang="it-IT" sz="2400" i="1" dirty="0">
                <a:latin typeface="Times New Roman" panose="02020603050405020304" pitchFamily="18" charset="0"/>
                <a:cs typeface="Times New Roman" panose="02020603050405020304" pitchFamily="18" charset="0"/>
              </a:rPr>
              <a:t>…    </a:t>
            </a:r>
            <a:r>
              <a:rPr lang="it-IT" sz="2400" dirty="0">
                <a:latin typeface="Times New Roman" panose="02020603050405020304" pitchFamily="18" charset="0"/>
                <a:cs typeface="Times New Roman" panose="02020603050405020304" pitchFamily="18" charset="0"/>
              </a:rPr>
              <a:t>[padre o zio?]</a:t>
            </a:r>
            <a:endParaRPr lang="it-IT" sz="2400" i="1" dirty="0">
              <a:latin typeface="Times New Roman" panose="02020603050405020304" pitchFamily="18" charset="0"/>
              <a:cs typeface="Times New Roman" panose="02020603050405020304" pitchFamily="18" charset="0"/>
            </a:endParaRPr>
          </a:p>
          <a:p>
            <a:pPr marL="0" indent="0" algn="just">
              <a:lnSpc>
                <a:spcPct val="100000"/>
              </a:lnSpc>
              <a:buNone/>
            </a:pPr>
            <a:endParaRPr lang="it-IT"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808496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898D9BA-8126-8446-93B4-17ACEA529DC6}"/>
              </a:ext>
            </a:extLst>
          </p:cNvPr>
          <p:cNvSpPr>
            <a:spLocks noGrp="1"/>
          </p:cNvSpPr>
          <p:nvPr>
            <p:ph type="title"/>
          </p:nvPr>
        </p:nvSpPr>
        <p:spPr>
          <a:xfrm>
            <a:off x="838200" y="365125"/>
            <a:ext cx="10515600" cy="640715"/>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85621C41-2458-6B4E-9881-0A9E511A0326}"/>
              </a:ext>
            </a:extLst>
          </p:cNvPr>
          <p:cNvSpPr>
            <a:spLocks noGrp="1"/>
          </p:cNvSpPr>
          <p:nvPr>
            <p:ph idx="1"/>
          </p:nvPr>
        </p:nvSpPr>
        <p:spPr>
          <a:xfrm>
            <a:off x="838200" y="1178560"/>
            <a:ext cx="10515600" cy="4998403"/>
          </a:xfrm>
        </p:spPr>
        <p:txBody>
          <a:bodyPr>
            <a:normAutofit lnSpcReduction="10000"/>
          </a:bodyPr>
          <a:lstStyle/>
          <a:p>
            <a:pPr marL="0" indent="0" algn="just">
              <a:buNone/>
            </a:pPr>
            <a:r>
              <a:rPr lang="it-IT" sz="2400" dirty="0">
                <a:latin typeface="Times New Roman" panose="02020603050405020304" pitchFamily="18" charset="0"/>
                <a:cs typeface="Times New Roman" panose="02020603050405020304" pitchFamily="18" charset="0"/>
              </a:rPr>
              <a:t>(</a:t>
            </a:r>
            <a:r>
              <a:rPr lang="it-IT" sz="2400" dirty="0" err="1">
                <a:latin typeface="Times New Roman" panose="02020603050405020304" pitchFamily="18" charset="0"/>
                <a:cs typeface="Times New Roman" panose="02020603050405020304" pitchFamily="18" charset="0"/>
              </a:rPr>
              <a:t>R</a:t>
            </a:r>
            <a:r>
              <a:rPr lang="it-IT" sz="2400" dirty="0">
                <a:latin typeface="Times New Roman" panose="02020603050405020304" pitchFamily="18" charset="0"/>
                <a:cs typeface="Times New Roman" panose="02020603050405020304" pitchFamily="18" charset="0"/>
              </a:rPr>
              <a:t>. Queneau, </a:t>
            </a:r>
            <a:r>
              <a:rPr lang="it-IT" sz="2400" i="1" dirty="0">
                <a:latin typeface="Times New Roman" panose="02020603050405020304" pitchFamily="18" charset="0"/>
                <a:cs typeface="Times New Roman" panose="02020603050405020304" pitchFamily="18" charset="0"/>
              </a:rPr>
              <a:t>I fiori blu</a:t>
            </a:r>
            <a:r>
              <a:rPr lang="it-IT" sz="2400" dirty="0">
                <a:latin typeface="Times New Roman" panose="02020603050405020304" pitchFamily="18" charset="0"/>
                <a:cs typeface="Times New Roman" panose="02020603050405020304" pitchFamily="18" charset="0"/>
              </a:rPr>
              <a:t>, </a:t>
            </a:r>
            <a:r>
              <a:rPr lang="it-IT" sz="2400" dirty="0" err="1">
                <a:latin typeface="Times New Roman" panose="02020603050405020304" pitchFamily="18" charset="0"/>
                <a:cs typeface="Times New Roman" panose="02020603050405020304" pitchFamily="18" charset="0"/>
              </a:rPr>
              <a:t>trad</a:t>
            </a:r>
            <a:r>
              <a:rPr lang="it-IT" sz="2400" dirty="0">
                <a:latin typeface="Times New Roman" panose="02020603050405020304" pitchFamily="18" charset="0"/>
                <a:cs typeface="Times New Roman" panose="02020603050405020304" pitchFamily="18" charset="0"/>
              </a:rPr>
              <a:t>. di Italo Calvino, Einaudi, Torino 1995, pp. 33-4):</a:t>
            </a:r>
          </a:p>
          <a:p>
            <a:pPr marL="0" indent="0" algn="just">
              <a:buNone/>
            </a:pPr>
            <a:endParaRPr lang="it-IT" sz="2400" dirty="0">
              <a:latin typeface="Times New Roman" panose="02020603050405020304" pitchFamily="18" charset="0"/>
              <a:cs typeface="Times New Roman" panose="02020603050405020304" pitchFamily="18" charset="0"/>
            </a:endParaRPr>
          </a:p>
          <a:p>
            <a:pPr algn="just">
              <a:buFontTx/>
              <a:buChar char="-"/>
            </a:pPr>
            <a:r>
              <a:rPr lang="it-IT" sz="2400" i="1" dirty="0">
                <a:latin typeface="Times New Roman" panose="02020603050405020304" pitchFamily="18" charset="0"/>
                <a:cs typeface="Times New Roman" panose="02020603050405020304" pitchFamily="18" charset="0"/>
              </a:rPr>
              <a:t>[…] dirò che è ben lungi dall’essere universalmente ammesso che Adamo con la sua colpa abbia trascinato nella caduta il mondo animale. I più eminenti teologi contestano questo punto. E d’altronde, dato che non vi son dubbi che non presero parte alla costruzione di Babele, nulla vieti ch’essi si comprendano tra loro. </a:t>
            </a:r>
          </a:p>
          <a:p>
            <a:pPr algn="just">
              <a:buFontTx/>
              <a:buChar char="-"/>
            </a:pPr>
            <a:r>
              <a:rPr lang="it-IT" sz="2400" i="1" dirty="0">
                <a:latin typeface="Times New Roman" panose="02020603050405020304" pitchFamily="18" charset="0"/>
                <a:cs typeface="Times New Roman" panose="02020603050405020304" pitchFamily="18" charset="0"/>
              </a:rPr>
              <a:t>I teologi?</a:t>
            </a:r>
          </a:p>
          <a:p>
            <a:pPr algn="just">
              <a:buFontTx/>
              <a:buChar char="-"/>
            </a:pPr>
            <a:r>
              <a:rPr lang="it-IT" sz="2400" i="1" dirty="0">
                <a:latin typeface="Times New Roman" panose="02020603050405020304" pitchFamily="18" charset="0"/>
                <a:cs typeface="Times New Roman" panose="02020603050405020304" pitchFamily="18" charset="0"/>
              </a:rPr>
              <a:t>No, signore mio, gli animali. </a:t>
            </a:r>
          </a:p>
          <a:p>
            <a:pPr marL="0" indent="0" algn="just">
              <a:buNone/>
            </a:pPr>
            <a:endParaRPr lang="it-IT" sz="2400" dirty="0">
              <a:latin typeface="Times New Roman" panose="02020603050405020304" pitchFamily="18" charset="0"/>
              <a:cs typeface="Times New Roman" panose="02020603050405020304" pitchFamily="18" charset="0"/>
            </a:endParaRPr>
          </a:p>
          <a:p>
            <a:pPr marL="0" indent="0" algn="just">
              <a:lnSpc>
                <a:spcPct val="100000"/>
              </a:lnSpc>
              <a:buNone/>
            </a:pPr>
            <a:r>
              <a:rPr lang="it-IT" sz="2400" dirty="0">
                <a:latin typeface="Times New Roman" panose="02020603050405020304" pitchFamily="18" charset="0"/>
                <a:cs typeface="Times New Roman" panose="02020603050405020304" pitchFamily="18" charset="0"/>
              </a:rPr>
              <a:t>Fenomeni comunicativi complessi come la «</a:t>
            </a:r>
            <a:r>
              <a:rPr lang="it-IT" sz="2400" dirty="0" err="1">
                <a:latin typeface="Times New Roman" panose="02020603050405020304" pitchFamily="18" charset="0"/>
                <a:cs typeface="Times New Roman" panose="02020603050405020304" pitchFamily="18" charset="0"/>
              </a:rPr>
              <a:t>malcomprensione</a:t>
            </a:r>
            <a:r>
              <a:rPr lang="it-IT" sz="2400" dirty="0">
                <a:latin typeface="Times New Roman" panose="02020603050405020304" pitchFamily="18" charset="0"/>
                <a:cs typeface="Times New Roman" panose="02020603050405020304" pitchFamily="18" charset="0"/>
              </a:rPr>
              <a:t>, lo scherzo, l’ironia, il silenzio, la comicità», che tanta parte hanno in alcuni testi letterari, possono essere «sciolti» proprio attraverso la «scoperta dei meccanismi di montaggio e smontaggio del testo». (</a:t>
            </a:r>
            <a:r>
              <a:rPr lang="it-IT" sz="2400" dirty="0" err="1">
                <a:latin typeface="Times New Roman" panose="02020603050405020304" pitchFamily="18" charset="0"/>
                <a:cs typeface="Times New Roman" panose="02020603050405020304" pitchFamily="18" charset="0"/>
              </a:rPr>
              <a:t>Sobrero</a:t>
            </a:r>
            <a:r>
              <a:rPr lang="it-IT" sz="2400" dirty="0">
                <a:latin typeface="Times New Roman" panose="02020603050405020304" pitchFamily="18" charset="0"/>
                <a:cs typeface="Times New Roman" panose="02020603050405020304" pitchFamily="18" charset="0"/>
              </a:rPr>
              <a:t> 1991) </a:t>
            </a:r>
          </a:p>
          <a:p>
            <a:pPr marL="0" indent="0">
              <a:lnSpc>
                <a:spcPct val="100000"/>
              </a:lnSpc>
              <a:buNone/>
            </a:pPr>
            <a:endParaRPr lang="it-IT" dirty="0">
              <a:latin typeface="Times New Roman" panose="02020603050405020304" pitchFamily="18" charset="0"/>
              <a:cs typeface="Times New Roman" panose="02020603050405020304" pitchFamily="18" charset="0"/>
            </a:endParaRPr>
          </a:p>
          <a:p>
            <a:pPr marL="0" indent="0">
              <a:buNone/>
            </a:pP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56999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E4DF96E-A3D9-E34A-86BB-05393972A626}"/>
              </a:ext>
            </a:extLst>
          </p:cNvPr>
          <p:cNvSpPr>
            <a:spLocks noGrp="1"/>
          </p:cNvSpPr>
          <p:nvPr>
            <p:ph type="title"/>
          </p:nvPr>
        </p:nvSpPr>
        <p:spPr>
          <a:xfrm>
            <a:off x="838200" y="365125"/>
            <a:ext cx="10515600" cy="833755"/>
          </a:xfrm>
        </p:spPr>
        <p:txBody>
          <a:bodyPr>
            <a:normAutofit/>
          </a:bodyPr>
          <a:lstStyle/>
          <a:p>
            <a:r>
              <a:rPr lang="it-IT" sz="4000" b="1" dirty="0">
                <a:latin typeface="Times New Roman" panose="02020603050405020304" pitchFamily="18" charset="0"/>
                <a:cs typeface="Times New Roman" panose="02020603050405020304" pitchFamily="18" charset="0"/>
              </a:rPr>
              <a:t>«Le ripetizioni non sono il Male»</a:t>
            </a:r>
          </a:p>
        </p:txBody>
      </p:sp>
      <p:sp>
        <p:nvSpPr>
          <p:cNvPr id="3" name="Segnaposto contenuto 2">
            <a:extLst>
              <a:ext uri="{FF2B5EF4-FFF2-40B4-BE49-F238E27FC236}">
                <a16:creationId xmlns:a16="http://schemas.microsoft.com/office/drawing/2014/main" id="{A82FF295-B34D-C04C-8757-0AA235750B4C}"/>
              </a:ext>
            </a:extLst>
          </p:cNvPr>
          <p:cNvSpPr>
            <a:spLocks noGrp="1"/>
          </p:cNvSpPr>
          <p:nvPr>
            <p:ph idx="1"/>
          </p:nvPr>
        </p:nvSpPr>
        <p:spPr>
          <a:xfrm>
            <a:off x="838200" y="1310640"/>
            <a:ext cx="10515600" cy="4866323"/>
          </a:xfrm>
        </p:spPr>
        <p:txBody>
          <a:bodyPr>
            <a:normAutofit lnSpcReduction="10000"/>
          </a:bodyPr>
          <a:lstStyle/>
          <a:p>
            <a:pPr marL="0" indent="0" algn="just">
              <a:lnSpc>
                <a:spcPct val="120000"/>
              </a:lnSpc>
              <a:buNone/>
            </a:pPr>
            <a:r>
              <a:rPr lang="it-IT" sz="2400" dirty="0">
                <a:latin typeface="Times New Roman" panose="02020603050405020304" pitchFamily="18" charset="0"/>
                <a:cs typeface="Times New Roman" panose="02020603050405020304" pitchFamily="18" charset="0"/>
              </a:rPr>
              <a:t>«La ripetizione delle parole possiede talvolta forza, talvolta grazia» (</a:t>
            </a:r>
            <a:r>
              <a:rPr lang="it-IT" sz="2400" dirty="0" err="1">
                <a:latin typeface="Times New Roman" panose="02020603050405020304" pitchFamily="18" charset="0"/>
                <a:cs typeface="Times New Roman" panose="02020603050405020304" pitchFamily="18" charset="0"/>
              </a:rPr>
              <a:t>Quintiliano</a:t>
            </a:r>
            <a:r>
              <a:rPr lang="it-IT" sz="2400" dirty="0">
                <a:latin typeface="Times New Roman" panose="02020603050405020304" pitchFamily="18" charset="0"/>
                <a:cs typeface="Times New Roman" panose="02020603050405020304" pitchFamily="18" charset="0"/>
              </a:rPr>
              <a:t>, </a:t>
            </a:r>
            <a:r>
              <a:rPr lang="it-IT" sz="2400" i="1" dirty="0" err="1">
                <a:latin typeface="Times New Roman" panose="02020603050405020304" pitchFamily="18" charset="0"/>
                <a:cs typeface="Times New Roman" panose="02020603050405020304" pitchFamily="18" charset="0"/>
              </a:rPr>
              <a:t>Institutio</a:t>
            </a:r>
            <a:r>
              <a:rPr lang="it-IT" sz="2400" i="1" dirty="0">
                <a:latin typeface="Times New Roman" panose="02020603050405020304" pitchFamily="18" charset="0"/>
                <a:cs typeface="Times New Roman" panose="02020603050405020304" pitchFamily="18" charset="0"/>
              </a:rPr>
              <a:t> oratoria</a:t>
            </a:r>
            <a:r>
              <a:rPr lang="it-IT" sz="2400" dirty="0">
                <a:latin typeface="Times New Roman" panose="02020603050405020304" pitchFamily="18" charset="0"/>
                <a:cs typeface="Times New Roman" panose="02020603050405020304" pitchFamily="18" charset="0"/>
              </a:rPr>
              <a:t>, IX.1.33)</a:t>
            </a:r>
          </a:p>
          <a:p>
            <a:pPr marL="0" indent="0" algn="just">
              <a:lnSpc>
                <a:spcPct val="120000"/>
              </a:lnSpc>
              <a:buNone/>
            </a:pPr>
            <a:r>
              <a:rPr lang="it-IT" sz="2400" dirty="0">
                <a:latin typeface="Times New Roman" panose="02020603050405020304" pitchFamily="18" charset="0"/>
                <a:cs typeface="Times New Roman" panose="02020603050405020304" pitchFamily="18" charset="0"/>
              </a:rPr>
              <a:t>Quando consapevolmente ricercata, la ripetizione è un ingrediente basilare della costruzione retorica di un testo: la si ritrova come meccanismo ricorrente in testi fondativi della cultura occidentale. La manifestazione della ripetizione a fini di </a:t>
            </a:r>
            <a:r>
              <a:rPr lang="it-IT" sz="2400" dirty="0" err="1">
                <a:latin typeface="Times New Roman" panose="02020603050405020304" pitchFamily="18" charset="0"/>
                <a:cs typeface="Times New Roman" panose="02020603050405020304" pitchFamily="18" charset="0"/>
              </a:rPr>
              <a:t>impreziosimento</a:t>
            </a:r>
            <a:r>
              <a:rPr lang="it-IT" sz="2400" dirty="0">
                <a:latin typeface="Times New Roman" panose="02020603050405020304" pitchFamily="18" charset="0"/>
                <a:cs typeface="Times New Roman" panose="02020603050405020304" pitchFamily="18" charset="0"/>
              </a:rPr>
              <a:t> del testo ha convissuto fin dalla retorica classica con lo sforzo di evitare le ripetizioni stilisticamente non motivate: la ricerca dell’</a:t>
            </a:r>
            <a:r>
              <a:rPr lang="it-IT" sz="2400" i="1" dirty="0" err="1">
                <a:latin typeface="Times New Roman" panose="02020603050405020304" pitchFamily="18" charset="0"/>
                <a:cs typeface="Times New Roman" panose="02020603050405020304" pitchFamily="18" charset="0"/>
              </a:rPr>
              <a:t>ornatus</a:t>
            </a:r>
            <a:r>
              <a:rPr lang="it-IT" sz="2400" dirty="0">
                <a:latin typeface="Times New Roman" panose="02020603050405020304" pitchFamily="18" charset="0"/>
                <a:cs typeface="Times New Roman" panose="02020603050405020304" pitchFamily="18" charset="0"/>
              </a:rPr>
              <a:t> tra </a:t>
            </a:r>
            <a:r>
              <a:rPr lang="it-IT" sz="2400" i="1" dirty="0" err="1">
                <a:latin typeface="Times New Roman" panose="02020603050405020304" pitchFamily="18" charset="0"/>
                <a:cs typeface="Times New Roman" panose="02020603050405020304" pitchFamily="18" charset="0"/>
              </a:rPr>
              <a:t>repetitio</a:t>
            </a:r>
            <a:r>
              <a:rPr lang="it-IT" sz="2400" dirty="0">
                <a:latin typeface="Times New Roman" panose="02020603050405020304" pitchFamily="18" charset="0"/>
                <a:cs typeface="Times New Roman" panose="02020603050405020304" pitchFamily="18" charset="0"/>
              </a:rPr>
              <a:t> e </a:t>
            </a:r>
            <a:r>
              <a:rPr lang="it-IT" sz="2400" i="1" dirty="0" err="1">
                <a:latin typeface="Times New Roman" panose="02020603050405020304" pitchFamily="18" charset="0"/>
                <a:cs typeface="Times New Roman" panose="02020603050405020304" pitchFamily="18" charset="0"/>
              </a:rPr>
              <a:t>variatio</a:t>
            </a:r>
            <a:r>
              <a:rPr lang="it-IT" sz="2400" i="1" dirty="0">
                <a:latin typeface="Times New Roman" panose="02020603050405020304" pitchFamily="18" charset="0"/>
                <a:cs typeface="Times New Roman" panose="02020603050405020304" pitchFamily="18" charset="0"/>
              </a:rPr>
              <a:t>. </a:t>
            </a:r>
          </a:p>
          <a:p>
            <a:pPr marL="0" indent="0" algn="just">
              <a:lnSpc>
                <a:spcPct val="120000"/>
              </a:lnSpc>
              <a:buNone/>
            </a:pPr>
            <a:r>
              <a:rPr lang="it-IT" sz="2400" dirty="0">
                <a:latin typeface="Times New Roman" panose="02020603050405020304" pitchFamily="18" charset="0"/>
                <a:cs typeface="Times New Roman" panose="02020603050405020304" pitchFamily="18" charset="0"/>
              </a:rPr>
              <a:t>In molti casi la soluzione migliore è proprio quella della pura e semplice ripetizione del già detto: evita le ambiguità semantiche e la sua ‘forza’ retorica contribuisce a far passare meglio il messaggio. </a:t>
            </a:r>
          </a:p>
          <a:p>
            <a:pPr marL="0" indent="0" algn="just">
              <a:lnSpc>
                <a:spcPct val="120000"/>
              </a:lnSpc>
              <a:buNone/>
            </a:pPr>
            <a:endParaRPr lang="it-IT"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85667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8958A27-C674-4445-B512-7607AF616105}"/>
              </a:ext>
            </a:extLst>
          </p:cNvPr>
          <p:cNvSpPr>
            <a:spLocks noGrp="1"/>
          </p:cNvSpPr>
          <p:nvPr>
            <p:ph type="title"/>
          </p:nvPr>
        </p:nvSpPr>
        <p:spPr>
          <a:xfrm>
            <a:off x="838200" y="365126"/>
            <a:ext cx="10515600" cy="315912"/>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0651C8DB-F018-6D4A-9AB1-D92716C758AF}"/>
              </a:ext>
            </a:extLst>
          </p:cNvPr>
          <p:cNvSpPr>
            <a:spLocks noGrp="1"/>
          </p:cNvSpPr>
          <p:nvPr>
            <p:ph idx="1"/>
          </p:nvPr>
        </p:nvSpPr>
        <p:spPr>
          <a:xfrm>
            <a:off x="838200" y="924560"/>
            <a:ext cx="10515600" cy="5252403"/>
          </a:xfrm>
        </p:spPr>
        <p:txBody>
          <a:bodyPr/>
          <a:lstStyle/>
          <a:p>
            <a:pPr marL="0" indent="0" algn="just">
              <a:lnSpc>
                <a:spcPct val="100000"/>
              </a:lnSpc>
              <a:buNone/>
            </a:pPr>
            <a:r>
              <a:rPr lang="it-IT" dirty="0">
                <a:latin typeface="Times New Roman" panose="02020603050405020304" pitchFamily="18" charset="0"/>
                <a:cs typeface="Times New Roman" panose="02020603050405020304" pitchFamily="18" charset="0"/>
              </a:rPr>
              <a:t>La strategia della sostituzione sinonimica a tutti i costi può dar luogo a esiti un po’ forzati: </a:t>
            </a:r>
          </a:p>
          <a:p>
            <a:pPr marL="0" indent="0" algn="just">
              <a:lnSpc>
                <a:spcPct val="100000"/>
              </a:lnSpc>
              <a:buNone/>
            </a:pPr>
            <a:endParaRPr lang="it-IT" sz="2000" dirty="0">
              <a:highlight>
                <a:srgbClr val="FFFF00"/>
              </a:highlight>
              <a:latin typeface="Times New Roman" panose="02020603050405020304" pitchFamily="18" charset="0"/>
              <a:cs typeface="Times New Roman" panose="02020603050405020304" pitchFamily="18" charset="0"/>
            </a:endParaRPr>
          </a:p>
          <a:p>
            <a:pPr marL="0" indent="0" algn="just">
              <a:lnSpc>
                <a:spcPct val="100000"/>
              </a:lnSpc>
              <a:buNone/>
            </a:pPr>
            <a:r>
              <a:rPr lang="it-IT" sz="2000" dirty="0">
                <a:latin typeface="Times New Roman" panose="02020603050405020304" pitchFamily="18" charset="0"/>
                <a:cs typeface="Times New Roman" panose="02020603050405020304" pitchFamily="18" charset="0"/>
              </a:rPr>
              <a:t>Dopo aver presentato l’auto quasi in versione definitiva a Ginevra, la </a:t>
            </a:r>
            <a:r>
              <a:rPr lang="it-IT" sz="2000" b="1" dirty="0">
                <a:solidFill>
                  <a:srgbClr val="C00000"/>
                </a:solidFill>
                <a:latin typeface="Times New Roman" panose="02020603050405020304" pitchFamily="18" charset="0"/>
                <a:cs typeface="Times New Roman" panose="02020603050405020304" pitchFamily="18" charset="0"/>
              </a:rPr>
              <a:t>Toyota</a:t>
            </a:r>
            <a:r>
              <a:rPr lang="it-IT" sz="2000" dirty="0">
                <a:latin typeface="Times New Roman" panose="02020603050405020304" pitchFamily="18" charset="0"/>
                <a:cs typeface="Times New Roman" panose="02020603050405020304" pitchFamily="18" charset="0"/>
              </a:rPr>
              <a:t> ha deciso di rilasciare ulteriori dettagli in merito alla produzione, oramai vicina, della sua nuova FT-86 (sviluppata in stretta collaborazione con la Subaru); </a:t>
            </a:r>
            <a:r>
              <a:rPr lang="it-IT" sz="2000" b="1" dirty="0">
                <a:solidFill>
                  <a:srgbClr val="C00000"/>
                </a:solidFill>
                <a:latin typeface="Times New Roman" panose="02020603050405020304" pitchFamily="18" charset="0"/>
                <a:cs typeface="Times New Roman" panose="02020603050405020304" pitchFamily="18" charset="0"/>
              </a:rPr>
              <a:t>la casa giapponese </a:t>
            </a:r>
            <a:r>
              <a:rPr lang="it-IT" sz="2000" dirty="0">
                <a:latin typeface="Times New Roman" panose="02020603050405020304" pitchFamily="18" charset="0"/>
                <a:cs typeface="Times New Roman" panose="02020603050405020304" pitchFamily="18" charset="0"/>
              </a:rPr>
              <a:t>prevede di vendere la coupé a partire da un prezzo di circa 30.000 € per la versione entry </a:t>
            </a:r>
            <a:r>
              <a:rPr lang="it-IT" sz="2000" dirty="0" err="1">
                <a:latin typeface="Times New Roman" panose="02020603050405020304" pitchFamily="18" charset="0"/>
                <a:cs typeface="Times New Roman" panose="02020603050405020304" pitchFamily="18" charset="0"/>
              </a:rPr>
              <a:t>level</a:t>
            </a:r>
            <a:r>
              <a:rPr lang="it-IT" sz="2000" dirty="0">
                <a:latin typeface="Times New Roman" panose="02020603050405020304" pitchFamily="18" charset="0"/>
                <a:cs typeface="Times New Roman" panose="02020603050405020304" pitchFamily="18" charset="0"/>
              </a:rPr>
              <a:t>, ad un prezzo più alto saranno poi disponibili altri due allestimenti con equipaggiamenti più completi […]. Stando ai dati preliminari rilasciati </a:t>
            </a:r>
            <a:r>
              <a:rPr lang="it-IT" sz="2000" b="1" dirty="0">
                <a:solidFill>
                  <a:srgbClr val="C00000"/>
                </a:solidFill>
                <a:latin typeface="Times New Roman" panose="02020603050405020304" pitchFamily="18" charset="0"/>
                <a:cs typeface="Times New Roman" panose="02020603050405020304" pitchFamily="18" charset="0"/>
              </a:rPr>
              <a:t>dalla casa del paese del Sol Levante</a:t>
            </a:r>
            <a:r>
              <a:rPr lang="it-IT" sz="2000" dirty="0">
                <a:latin typeface="Times New Roman" panose="02020603050405020304" pitchFamily="18" charset="0"/>
                <a:cs typeface="Times New Roman" panose="02020603050405020304" pitchFamily="18" charset="0"/>
              </a:rPr>
              <a:t>, la FT-86 sarà in grado di accelerare da 0 a 100 km/h in 7 secondi […], evidentemente </a:t>
            </a:r>
            <a:r>
              <a:rPr lang="it-IT" sz="2000" b="1" dirty="0">
                <a:solidFill>
                  <a:srgbClr val="C00000"/>
                </a:solidFill>
                <a:latin typeface="Times New Roman" panose="02020603050405020304" pitchFamily="18" charset="0"/>
                <a:cs typeface="Times New Roman" panose="02020603050405020304" pitchFamily="18" charset="0"/>
              </a:rPr>
              <a:t>il gigante nipponico </a:t>
            </a:r>
            <a:r>
              <a:rPr lang="it-IT" sz="2000" dirty="0">
                <a:latin typeface="Times New Roman" panose="02020603050405020304" pitchFamily="18" charset="0"/>
                <a:cs typeface="Times New Roman" panose="02020603050405020304" pitchFamily="18" charset="0"/>
              </a:rPr>
              <a:t>intende mettersi al riparo da possibili buchi nell’acqua nel caso il modello non dovesse godere del successo atteso [</a:t>
            </a:r>
            <a:r>
              <a:rPr lang="it-IT" sz="2000" dirty="0" err="1">
                <a:latin typeface="Times New Roman" panose="02020603050405020304" pitchFamily="18" charset="0"/>
                <a:cs typeface="Times New Roman" panose="02020603050405020304" pitchFamily="18" charset="0"/>
              </a:rPr>
              <a:t>motoriblog.net</a:t>
            </a:r>
            <a:r>
              <a:rPr lang="it-IT" sz="2000" dirty="0">
                <a:latin typeface="Times New Roman" panose="02020603050405020304" pitchFamily="18" charset="0"/>
                <a:cs typeface="Times New Roman" panose="02020603050405020304" pitchFamily="18" charset="0"/>
              </a:rPr>
              <a:t>]. </a:t>
            </a:r>
          </a:p>
          <a:p>
            <a:pPr marL="0" indent="0" algn="just">
              <a:lnSpc>
                <a:spcPct val="100000"/>
              </a:lnSpc>
              <a:buNone/>
            </a:pPr>
            <a:endParaRPr lang="it-IT" sz="1800" dirty="0">
              <a:latin typeface="Times New Roman" panose="02020603050405020304" pitchFamily="18" charset="0"/>
              <a:cs typeface="Times New Roman" panose="02020603050405020304" pitchFamily="18" charset="0"/>
            </a:endParaRPr>
          </a:p>
          <a:p>
            <a:pPr marL="0" indent="0" algn="just">
              <a:lnSpc>
                <a:spcPct val="100000"/>
              </a:lnSpc>
              <a:buNone/>
            </a:pPr>
            <a:endParaRPr lang="it-IT" dirty="0">
              <a:highlight>
                <a:srgbClr val="FFFF00"/>
              </a:highlight>
              <a:latin typeface="Times New Roman" panose="02020603050405020304" pitchFamily="18" charset="0"/>
              <a:cs typeface="Times New Roman" panose="02020603050405020304" pitchFamily="18" charset="0"/>
            </a:endParaRPr>
          </a:p>
          <a:p>
            <a:pPr marL="0" indent="0" algn="just">
              <a:lnSpc>
                <a:spcPct val="100000"/>
              </a:lnSpc>
              <a:buNone/>
            </a:pPr>
            <a:endParaRPr lang="it-IT" dirty="0">
              <a:latin typeface="Times New Roman" panose="02020603050405020304" pitchFamily="18" charset="0"/>
              <a:cs typeface="Times New Roman" panose="02020603050405020304" pitchFamily="18" charset="0"/>
            </a:endParaRPr>
          </a:p>
          <a:p>
            <a:pPr marL="0" indent="0" algn="just">
              <a:lnSpc>
                <a:spcPct val="100000"/>
              </a:lnSpc>
              <a:buNone/>
            </a:pPr>
            <a:endParaRPr lang="it-IT" dirty="0">
              <a:latin typeface="Times New Roman" panose="02020603050405020304" pitchFamily="18" charset="0"/>
              <a:cs typeface="Times New Roman" panose="02020603050405020304" pitchFamily="18" charset="0"/>
            </a:endParaRPr>
          </a:p>
          <a:p>
            <a:endParaRPr lang="it-IT" dirty="0"/>
          </a:p>
        </p:txBody>
      </p:sp>
    </p:spTree>
    <p:extLst>
      <p:ext uri="{BB962C8B-B14F-4D97-AF65-F5344CB8AC3E}">
        <p14:creationId xmlns:p14="http://schemas.microsoft.com/office/powerpoint/2010/main" val="2087841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AA53F8A-E949-434A-BB6A-927C7707DEB0}"/>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99C2053E-DC4F-574C-92AF-4257C7C5D6AB}"/>
              </a:ext>
            </a:extLst>
          </p:cNvPr>
          <p:cNvSpPr>
            <a:spLocks noGrp="1"/>
          </p:cNvSpPr>
          <p:nvPr>
            <p:ph idx="1"/>
          </p:nvPr>
        </p:nvSpPr>
        <p:spPr>
          <a:xfrm>
            <a:off x="838200" y="2509519"/>
            <a:ext cx="10515600" cy="3667443"/>
          </a:xfrm>
        </p:spPr>
        <p:txBody>
          <a:bodyPr/>
          <a:lstStyle/>
          <a:p>
            <a:pPr marL="0" indent="0" algn="just">
              <a:buNone/>
            </a:pPr>
            <a:r>
              <a:rPr lang="it-IT" dirty="0">
                <a:latin typeface="Times New Roman" panose="02020603050405020304" pitchFamily="18" charset="0"/>
                <a:cs typeface="Times New Roman" panose="02020603050405020304" pitchFamily="18" charset="0"/>
              </a:rPr>
              <a:t>«Finisco sempre con l’immaginazione a Parigi. Forse perché è divenuta una delle città più belle del mondo o forse perché mio papà, avendo vissuto per un anno, mi ha trasmesso questo suo amore per </a:t>
            </a:r>
            <a:r>
              <a:rPr lang="it-IT" strike="sngStrike" dirty="0">
                <a:latin typeface="Times New Roman" panose="02020603050405020304" pitchFamily="18" charset="0"/>
                <a:cs typeface="Times New Roman" panose="02020603050405020304" pitchFamily="18" charset="0"/>
              </a:rPr>
              <a:t>Parigi</a:t>
            </a:r>
            <a:r>
              <a:rPr lang="it-IT" dirty="0">
                <a:latin typeface="Times New Roman" panose="02020603050405020304" pitchFamily="18" charset="0"/>
                <a:cs typeface="Times New Roman" panose="02020603050405020304" pitchFamily="18" charset="0"/>
              </a:rPr>
              <a:t>»(corretto in </a:t>
            </a:r>
            <a:r>
              <a:rPr lang="it-IT" i="1" dirty="0">
                <a:latin typeface="Times New Roman" panose="02020603050405020304" pitchFamily="18" charset="0"/>
                <a:cs typeface="Times New Roman" panose="02020603050405020304" pitchFamily="18" charset="0"/>
              </a:rPr>
              <a:t>La Ville Lumière</a:t>
            </a:r>
            <a:r>
              <a:rPr lang="it-IT" dirty="0">
                <a:latin typeface="Times New Roman" panose="02020603050405020304" pitchFamily="18" charset="0"/>
                <a:cs typeface="Times New Roman" panose="02020603050405020304" pitchFamily="18" charset="0"/>
              </a:rPr>
              <a:t>)</a:t>
            </a:r>
            <a:endParaRPr lang="it-IT" strike="sngStrike"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26293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a:extLst>
              <a:ext uri="{FF2B5EF4-FFF2-40B4-BE49-F238E27FC236}">
                <a16:creationId xmlns:a16="http://schemas.microsoft.com/office/drawing/2014/main" id="{C18CA610-C2AF-435C-BD30-D5ACA6368D29}"/>
              </a:ext>
            </a:extLst>
          </p:cNvPr>
          <p:cNvPicPr>
            <a:picLocks noGrp="1" noChangeAspect="1"/>
          </p:cNvPicPr>
          <p:nvPr>
            <p:ph idx="1"/>
          </p:nvPr>
        </p:nvPicPr>
        <p:blipFill>
          <a:blip>
            <a:extLst>
              <a:ext uri="{28A0092B-C50C-407E-A947-70E740481C1C}">
                <a14:useLocalDpi xmlns:a14="http://schemas.microsoft.com/office/drawing/2010/main" val="0"/>
              </a:ext>
            </a:extLst>
          </a:blip>
          <a:stretch>
            <a:fillRect/>
          </a:stretch>
        </p:blipFill>
        <p:spPr>
          <a:xfrm>
            <a:off x="468351" y="245327"/>
            <a:ext cx="11418849" cy="6423102"/>
          </a:xfrm>
        </p:spPr>
      </p:pic>
    </p:spTree>
    <p:extLst>
      <p:ext uri="{BB962C8B-B14F-4D97-AF65-F5344CB8AC3E}">
        <p14:creationId xmlns:p14="http://schemas.microsoft.com/office/powerpoint/2010/main" val="17269539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a:extLst>
              <a:ext uri="{FF2B5EF4-FFF2-40B4-BE49-F238E27FC236}">
                <a16:creationId xmlns:a16="http://schemas.microsoft.com/office/drawing/2014/main" id="{D1C275D4-69DE-43E7-A812-677E00C95A7A}"/>
              </a:ext>
            </a:extLst>
          </p:cNvPr>
          <p:cNvPicPr>
            <a:picLocks noGrp="1" noChangeAspect="1"/>
          </p:cNvPicPr>
          <p:nvPr>
            <p:ph idx="1"/>
          </p:nvPr>
        </p:nvPicPr>
        <p:blipFill>
          <a:blip>
            <a:extLst>
              <a:ext uri="{28A0092B-C50C-407E-A947-70E740481C1C}">
                <a14:useLocalDpi xmlns:a14="http://schemas.microsoft.com/office/drawing/2010/main" val="0"/>
              </a:ext>
            </a:extLst>
          </a:blip>
          <a:stretch>
            <a:fillRect/>
          </a:stretch>
        </p:blipFill>
        <p:spPr>
          <a:xfrm>
            <a:off x="468351" y="252628"/>
            <a:ext cx="11017405" cy="6516774"/>
          </a:xfrm>
        </p:spPr>
      </p:pic>
    </p:spTree>
    <p:extLst>
      <p:ext uri="{BB962C8B-B14F-4D97-AF65-F5344CB8AC3E}">
        <p14:creationId xmlns:p14="http://schemas.microsoft.com/office/powerpoint/2010/main" val="38379393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63CC85D-3A2F-DF42-B9C8-A4CE63ACBED3}"/>
              </a:ext>
            </a:extLst>
          </p:cNvPr>
          <p:cNvSpPr>
            <a:spLocks noGrp="1"/>
          </p:cNvSpPr>
          <p:nvPr>
            <p:ph type="title"/>
          </p:nvPr>
        </p:nvSpPr>
        <p:spPr>
          <a:xfrm>
            <a:off x="838200" y="132081"/>
            <a:ext cx="10515600" cy="640079"/>
          </a:xfrm>
        </p:spPr>
        <p:txBody>
          <a:bodyPr>
            <a:normAutofit/>
          </a:bodyPr>
          <a:lstStyle/>
          <a:p>
            <a:r>
              <a:rPr lang="it-IT" sz="3600" b="1" dirty="0">
                <a:latin typeface="Times New Roman" panose="02020603050405020304" pitchFamily="18" charset="0"/>
                <a:cs typeface="Times New Roman" panose="02020603050405020304" pitchFamily="18" charset="0"/>
              </a:rPr>
              <a:t>Strumenti per organizzare il testo: i connettivi</a:t>
            </a:r>
          </a:p>
        </p:txBody>
      </p:sp>
      <p:sp>
        <p:nvSpPr>
          <p:cNvPr id="3" name="Segnaposto contenuto 2">
            <a:extLst>
              <a:ext uri="{FF2B5EF4-FFF2-40B4-BE49-F238E27FC236}">
                <a16:creationId xmlns:a16="http://schemas.microsoft.com/office/drawing/2014/main" id="{8E72DB85-97F6-E245-8CF4-0DFBD3D2B8A6}"/>
              </a:ext>
            </a:extLst>
          </p:cNvPr>
          <p:cNvSpPr>
            <a:spLocks noGrp="1"/>
          </p:cNvSpPr>
          <p:nvPr>
            <p:ph idx="1"/>
          </p:nvPr>
        </p:nvSpPr>
        <p:spPr>
          <a:xfrm>
            <a:off x="838200" y="904240"/>
            <a:ext cx="10515600" cy="5272723"/>
          </a:xfrm>
        </p:spPr>
        <p:txBody>
          <a:bodyPr>
            <a:normAutofit/>
          </a:bodyPr>
          <a:lstStyle/>
          <a:p>
            <a:pPr marL="0" indent="0" algn="just">
              <a:lnSpc>
                <a:spcPct val="100000"/>
              </a:lnSpc>
              <a:buNone/>
            </a:pPr>
            <a:r>
              <a:rPr lang="it-IT" sz="2400" dirty="0">
                <a:latin typeface="Times New Roman" panose="02020603050405020304" pitchFamily="18" charset="0"/>
                <a:cs typeface="Times New Roman" panose="02020603050405020304" pitchFamily="18" charset="0"/>
              </a:rPr>
              <a:t>I connettivi sono elementi che esprimono i legami logici e sintattici tra le diverse parti del testo; a questi sono affidate dunque le </a:t>
            </a:r>
            <a:r>
              <a:rPr lang="it-IT" sz="2400" i="1" dirty="0">
                <a:latin typeface="Times New Roman" panose="02020603050405020304" pitchFamily="18" charset="0"/>
                <a:cs typeface="Times New Roman" panose="02020603050405020304" pitchFamily="18" charset="0"/>
              </a:rPr>
              <a:t>relazioni di connessione. </a:t>
            </a:r>
          </a:p>
          <a:p>
            <a:pPr marL="0" indent="0" algn="just">
              <a:lnSpc>
                <a:spcPct val="100000"/>
              </a:lnSpc>
              <a:buNone/>
            </a:pPr>
            <a:r>
              <a:rPr lang="it-IT" sz="2400" dirty="0">
                <a:latin typeface="Times New Roman" panose="02020603050405020304" pitchFamily="18" charset="0"/>
                <a:cs typeface="Times New Roman" panose="02020603050405020304" pitchFamily="18" charset="0"/>
              </a:rPr>
              <a:t>Rispetto alle forme coesive anaforiche, il connettivo ci dice qual è il rapporto logico-semantico o grammaticale che sussiste tra i due segmenti connessi, ma non instaura necessariamente un rapporto di coreferenza: configura una relazione tra ciò che precede e ciò che segue. </a:t>
            </a:r>
          </a:p>
          <a:p>
            <a:pPr marL="0" indent="0" algn="just">
              <a:lnSpc>
                <a:spcPct val="100000"/>
              </a:lnSpc>
              <a:buNone/>
            </a:pPr>
            <a:r>
              <a:rPr lang="it-IT" sz="2400" dirty="0">
                <a:latin typeface="Times New Roman" panose="02020603050405020304" pitchFamily="18" charset="0"/>
                <a:cs typeface="Times New Roman" panose="02020603050405020304" pitchFamily="18" charset="0"/>
              </a:rPr>
              <a:t>Contribuiscono a garantire lo scambio comunicativo in quanto: </a:t>
            </a:r>
          </a:p>
          <a:p>
            <a:pPr marL="457200" indent="-457200" algn="just">
              <a:lnSpc>
                <a:spcPct val="100000"/>
              </a:lnSpc>
              <a:buAutoNum type="alphaLcPeriod"/>
            </a:pPr>
            <a:r>
              <a:rPr lang="it-IT" sz="2400" dirty="0">
                <a:latin typeface="Times New Roman" panose="02020603050405020304" pitchFamily="18" charset="0"/>
                <a:cs typeface="Times New Roman" panose="02020603050405020304" pitchFamily="18" charset="0"/>
              </a:rPr>
              <a:t>fanno procedere in avanti il testo, garantendo la continuità del tema e la movimentazione delle conoscenze: sono cioè al servizio del </a:t>
            </a:r>
            <a:r>
              <a:rPr lang="it-IT" sz="2400" b="1" dirty="0">
                <a:latin typeface="Times New Roman" panose="02020603050405020304" pitchFamily="18" charset="0"/>
                <a:cs typeface="Times New Roman" panose="02020603050405020304" pitchFamily="18" charset="0"/>
              </a:rPr>
              <a:t>dinamismo comunicativo</a:t>
            </a:r>
            <a:r>
              <a:rPr lang="it-IT" sz="2400" dirty="0">
                <a:latin typeface="Times New Roman" panose="02020603050405020304" pitchFamily="18" charset="0"/>
                <a:cs typeface="Times New Roman" panose="02020603050405020304" pitchFamily="18" charset="0"/>
              </a:rPr>
              <a:t>;</a:t>
            </a:r>
          </a:p>
          <a:p>
            <a:pPr marL="457200" indent="-457200" algn="just">
              <a:lnSpc>
                <a:spcPct val="100000"/>
              </a:lnSpc>
              <a:buAutoNum type="alphaLcPeriod"/>
            </a:pPr>
            <a:r>
              <a:rPr lang="it-IT" sz="2400" dirty="0">
                <a:latin typeface="Times New Roman" panose="02020603050405020304" pitchFamily="18" charset="0"/>
                <a:cs typeface="Times New Roman" panose="02020603050405020304" pitchFamily="18" charset="0"/>
              </a:rPr>
              <a:t>guidano il ricevente nell’interpretazione del testo, sono cioè al servizio della </a:t>
            </a:r>
            <a:r>
              <a:rPr lang="it-IT" sz="2400" b="1" dirty="0">
                <a:latin typeface="Times New Roman" panose="02020603050405020304" pitchFamily="18" charset="0"/>
                <a:cs typeface="Times New Roman" panose="02020603050405020304" pitchFamily="18" charset="0"/>
              </a:rPr>
              <a:t>coerenza</a:t>
            </a:r>
            <a:r>
              <a:rPr lang="it-IT" sz="2400" dirty="0">
                <a:latin typeface="Times New Roman" panose="02020603050405020304" pitchFamily="18" charset="0"/>
                <a:cs typeface="Times New Roman" panose="02020603050405020304" pitchFamily="18" charset="0"/>
              </a:rPr>
              <a:t>.</a:t>
            </a:r>
          </a:p>
          <a:p>
            <a:pPr marL="0" indent="0" algn="just">
              <a:lnSpc>
                <a:spcPct val="100000"/>
              </a:lnSpc>
              <a:buNone/>
            </a:pPr>
            <a:endParaRPr lang="it-IT"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27646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89C89CC-EB00-4209-8468-91EE75B35F06}"/>
              </a:ext>
            </a:extLst>
          </p:cNvPr>
          <p:cNvSpPr>
            <a:spLocks noGrp="1"/>
          </p:cNvSpPr>
          <p:nvPr>
            <p:ph type="title"/>
          </p:nvPr>
        </p:nvSpPr>
        <p:spPr>
          <a:xfrm>
            <a:off x="954156" y="365126"/>
            <a:ext cx="10399643" cy="315912"/>
          </a:xfrm>
        </p:spPr>
        <p:txBody>
          <a:bodyPr>
            <a:normAutofit fontScale="90000"/>
          </a:bodyPr>
          <a:lstStyle/>
          <a:p>
            <a:r>
              <a:rPr lang="it-IT" dirty="0">
                <a:latin typeface="Times New Roman" panose="02020603050405020304" pitchFamily="18" charset="0"/>
                <a:cs typeface="Times New Roman" panose="02020603050405020304" pitchFamily="18" charset="0"/>
              </a:rPr>
              <a:t>                                </a:t>
            </a:r>
            <a:r>
              <a:rPr lang="it-IT" b="1" dirty="0">
                <a:latin typeface="Times New Roman" panose="02020603050405020304" pitchFamily="18" charset="0"/>
                <a:cs typeface="Times New Roman" panose="02020603050405020304" pitchFamily="18" charset="0"/>
              </a:rPr>
              <a:t>I connettivi</a:t>
            </a:r>
          </a:p>
        </p:txBody>
      </p:sp>
      <p:sp>
        <p:nvSpPr>
          <p:cNvPr id="3" name="Segnaposto contenuto 2">
            <a:extLst>
              <a:ext uri="{FF2B5EF4-FFF2-40B4-BE49-F238E27FC236}">
                <a16:creationId xmlns:a16="http://schemas.microsoft.com/office/drawing/2014/main" id="{538582EC-681E-444E-9643-BEED5073849F}"/>
              </a:ext>
            </a:extLst>
          </p:cNvPr>
          <p:cNvSpPr>
            <a:spLocks noGrp="1"/>
          </p:cNvSpPr>
          <p:nvPr>
            <p:ph idx="1"/>
          </p:nvPr>
        </p:nvSpPr>
        <p:spPr>
          <a:xfrm>
            <a:off x="715617" y="927652"/>
            <a:ext cx="11304105" cy="5249311"/>
          </a:xfrm>
        </p:spPr>
        <p:txBody>
          <a:bodyPr>
            <a:normAutofit fontScale="92500" lnSpcReduction="10000"/>
          </a:bodyPr>
          <a:lstStyle/>
          <a:p>
            <a:pPr marL="0" indent="0">
              <a:lnSpc>
                <a:spcPct val="110000"/>
              </a:lnSpc>
              <a:buNone/>
            </a:pPr>
            <a:r>
              <a:rPr lang="it-IT" sz="2400" dirty="0">
                <a:latin typeface="Times New Roman" panose="02020603050405020304" pitchFamily="18" charset="0"/>
                <a:cs typeface="Times New Roman" panose="02020603050405020304" pitchFamily="18" charset="0"/>
              </a:rPr>
              <a:t>La categoria dei connettivi, come quella dei coesivi, è definita da un criterio funzionale: contiene elementi assai diversi dal punto di vista della classe morfologica (è quindi necessariamente una «classe aperta»). </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1) </a:t>
            </a:r>
            <a:r>
              <a:rPr lang="it-IT" sz="2400" b="1" dirty="0">
                <a:latin typeface="Times New Roman" panose="02020603050405020304" pitchFamily="18" charset="0"/>
                <a:cs typeface="Times New Roman" panose="02020603050405020304" pitchFamily="18" charset="0"/>
              </a:rPr>
              <a:t>Preposizioni</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di, a, da, in etc.</a:t>
            </a:r>
          </a:p>
          <a:p>
            <a:pPr marL="0" indent="0">
              <a:buNone/>
            </a:pPr>
            <a:r>
              <a:rPr lang="it-IT" sz="2400" dirty="0">
                <a:latin typeface="Times New Roman" panose="02020603050405020304" pitchFamily="18" charset="0"/>
                <a:cs typeface="Times New Roman" panose="02020603050405020304" pitchFamily="18" charset="0"/>
              </a:rPr>
              <a:t>L’ uso delle preposizioni riguarda soprattutto il collegamento immediato tra gli elementi di una frase (es: </a:t>
            </a:r>
            <a:r>
              <a:rPr lang="it-IT" sz="2400" i="1" dirty="0">
                <a:latin typeface="Times New Roman" panose="02020603050405020304" pitchFamily="18" charset="0"/>
                <a:cs typeface="Times New Roman" panose="02020603050405020304" pitchFamily="18" charset="0"/>
              </a:rPr>
              <a:t>vado a Roma e passo da te</a:t>
            </a:r>
            <a:r>
              <a:rPr lang="it-IT" sz="2400" dirty="0">
                <a:latin typeface="Times New Roman" panose="02020603050405020304" pitchFamily="18" charset="0"/>
                <a:cs typeface="Times New Roman" panose="02020603050405020304" pitchFamily="18" charset="0"/>
              </a:rPr>
              <a:t>) o di un periodo (es: </a:t>
            </a:r>
            <a:r>
              <a:rPr lang="it-IT" sz="2400" i="1" dirty="0">
                <a:latin typeface="Times New Roman" panose="02020603050405020304" pitchFamily="18" charset="0"/>
                <a:cs typeface="Times New Roman" panose="02020603050405020304" pitchFamily="18" charset="0"/>
              </a:rPr>
              <a:t>credo di capire</a:t>
            </a:r>
            <a:r>
              <a:rPr lang="it-IT" sz="2400" dirty="0">
                <a:latin typeface="Times New Roman" panose="02020603050405020304" pitchFamily="18" charset="0"/>
                <a:cs typeface="Times New Roman" panose="02020603050405020304" pitchFamily="18" charset="0"/>
              </a:rPr>
              <a:t>);</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2) </a:t>
            </a:r>
            <a:r>
              <a:rPr lang="it-IT" sz="2400" b="1" dirty="0">
                <a:latin typeface="Times New Roman" panose="02020603050405020304" pitchFamily="18" charset="0"/>
                <a:cs typeface="Times New Roman" panose="02020603050405020304" pitchFamily="18" charset="0"/>
              </a:rPr>
              <a:t>Congiunzioni</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ma</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però</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perciò</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infatti</a:t>
            </a:r>
            <a:r>
              <a:rPr lang="it-IT" sz="2400" dirty="0">
                <a:latin typeface="Times New Roman" panose="02020603050405020304" pitchFamily="18" charset="0"/>
                <a:cs typeface="Times New Roman" panose="02020603050405020304" pitchFamily="18" charset="0"/>
              </a:rPr>
              <a:t> etc.; </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3) </a:t>
            </a:r>
            <a:r>
              <a:rPr lang="it-IT" sz="2400" b="1" dirty="0">
                <a:latin typeface="Times New Roman" panose="02020603050405020304" pitchFamily="18" charset="0"/>
                <a:cs typeface="Times New Roman" panose="02020603050405020304" pitchFamily="18" charset="0"/>
              </a:rPr>
              <a:t>Avverbi</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allora</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quindi</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peraltro, così</a:t>
            </a:r>
            <a:r>
              <a:rPr lang="it-IT" sz="2400" dirty="0">
                <a:latin typeface="Times New Roman" panose="02020603050405020304" pitchFamily="18" charset="0"/>
                <a:cs typeface="Times New Roman" panose="02020603050405020304" pitchFamily="18" charset="0"/>
              </a:rPr>
              <a:t>, etc.;</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4) </a:t>
            </a:r>
            <a:r>
              <a:rPr lang="it-IT" sz="2400" b="1" dirty="0">
                <a:latin typeface="Times New Roman" panose="02020603050405020304" pitchFamily="18" charset="0"/>
                <a:cs typeface="Times New Roman" panose="02020603050405020304" pitchFamily="18" charset="0"/>
              </a:rPr>
              <a:t>Intere frasi</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come abbiamo visto</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per quanto riguarda questo aspetto </a:t>
            </a:r>
            <a:r>
              <a:rPr lang="it-IT" sz="2400" dirty="0">
                <a:latin typeface="Times New Roman" panose="02020603050405020304" pitchFamily="18" charset="0"/>
                <a:cs typeface="Times New Roman" panose="02020603050405020304" pitchFamily="18" charset="0"/>
              </a:rPr>
              <a:t>etc.;</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endParaRPr lang="it-IT" sz="2400" dirty="0">
              <a:latin typeface="Times New Roman" panose="02020603050405020304" pitchFamily="18" charset="0"/>
              <a:cs typeface="Times New Roman" panose="02020603050405020304" pitchFamily="18" charset="0"/>
            </a:endParaRPr>
          </a:p>
        </p:txBody>
      </p:sp>
      <p:sp>
        <p:nvSpPr>
          <p:cNvPr id="4" name="Freccia a destra 3">
            <a:extLst>
              <a:ext uri="{FF2B5EF4-FFF2-40B4-BE49-F238E27FC236}">
                <a16:creationId xmlns:a16="http://schemas.microsoft.com/office/drawing/2014/main" id="{9F38266C-3F4E-458F-920D-DB26BAB75E4F}"/>
              </a:ext>
            </a:extLst>
          </p:cNvPr>
          <p:cNvSpPr/>
          <p:nvPr/>
        </p:nvSpPr>
        <p:spPr>
          <a:xfrm>
            <a:off x="8210605" y="-609917"/>
            <a:ext cx="2117034" cy="131072"/>
          </a:xfrm>
          <a:prstGeom prst="rightArrow">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019420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B9A00A-05CB-9644-B1B1-8284D416E1DA}"/>
              </a:ext>
            </a:extLst>
          </p:cNvPr>
          <p:cNvSpPr>
            <a:spLocks noGrp="1"/>
          </p:cNvSpPr>
          <p:nvPr>
            <p:ph type="title"/>
          </p:nvPr>
        </p:nvSpPr>
        <p:spPr>
          <a:xfrm>
            <a:off x="838200" y="365125"/>
            <a:ext cx="10515600" cy="467995"/>
          </a:xfrm>
        </p:spPr>
        <p:txBody>
          <a:bodyPr>
            <a:normAutofit fontScale="90000"/>
          </a:bodyPr>
          <a:lstStyle/>
          <a:p>
            <a:r>
              <a:rPr lang="it-IT" dirty="0">
                <a:latin typeface="Times New Roman" panose="02020603050405020304" pitchFamily="18" charset="0"/>
                <a:cs typeface="Times New Roman" panose="02020603050405020304" pitchFamily="18" charset="0"/>
              </a:rPr>
              <a:t>Introduzione: i temi chiave della prima prova</a:t>
            </a:r>
          </a:p>
        </p:txBody>
      </p:sp>
      <p:sp>
        <p:nvSpPr>
          <p:cNvPr id="3" name="Segnaposto contenuto 2">
            <a:extLst>
              <a:ext uri="{FF2B5EF4-FFF2-40B4-BE49-F238E27FC236}">
                <a16:creationId xmlns:a16="http://schemas.microsoft.com/office/drawing/2014/main" id="{EA822A9C-2AB9-EA42-B585-8E8D781851A2}"/>
              </a:ext>
            </a:extLst>
          </p:cNvPr>
          <p:cNvSpPr>
            <a:spLocks noGrp="1"/>
          </p:cNvSpPr>
          <p:nvPr>
            <p:ph idx="1"/>
          </p:nvPr>
        </p:nvSpPr>
        <p:spPr>
          <a:xfrm>
            <a:off x="838200" y="1310640"/>
            <a:ext cx="10515600" cy="4866323"/>
          </a:xfrm>
        </p:spPr>
        <p:txBody>
          <a:bodyPr/>
          <a:lstStyle/>
          <a:p>
            <a:pPr>
              <a:buFont typeface="Wingdings" pitchFamily="2" charset="2"/>
              <a:buChar char="§"/>
            </a:pPr>
            <a:r>
              <a:rPr lang="it-IT" sz="3200" dirty="0">
                <a:latin typeface="Times New Roman" panose="02020603050405020304" pitchFamily="18" charset="0"/>
                <a:cs typeface="Times New Roman" panose="02020603050405020304" pitchFamily="18" charset="0"/>
              </a:rPr>
              <a:t> Riflessioni sull’articolazione delle prove;</a:t>
            </a:r>
          </a:p>
          <a:p>
            <a:pPr marL="0" indent="0">
              <a:buNone/>
            </a:pPr>
            <a:endParaRPr lang="it-IT" sz="3200" dirty="0">
              <a:latin typeface="Times New Roman" panose="02020603050405020304" pitchFamily="18" charset="0"/>
              <a:cs typeface="Times New Roman" panose="02020603050405020304" pitchFamily="18" charset="0"/>
            </a:endParaRPr>
          </a:p>
          <a:p>
            <a:pPr>
              <a:buFont typeface="Wingdings" pitchFamily="2" charset="2"/>
              <a:buChar char="§"/>
            </a:pPr>
            <a:r>
              <a:rPr lang="it-IT" sz="3200" dirty="0">
                <a:latin typeface="Times New Roman" panose="02020603050405020304" pitchFamily="18" charset="0"/>
                <a:cs typeface="Times New Roman" panose="02020603050405020304" pitchFamily="18" charset="0"/>
              </a:rPr>
              <a:t>L’importanza della testualità: alcuni concetti base;</a:t>
            </a:r>
          </a:p>
          <a:p>
            <a:pPr>
              <a:buFontTx/>
              <a:buChar char="-"/>
            </a:pPr>
            <a:endParaRPr lang="it-IT" sz="3200" dirty="0">
              <a:latin typeface="Times New Roman" panose="02020603050405020304" pitchFamily="18" charset="0"/>
              <a:cs typeface="Times New Roman" panose="02020603050405020304" pitchFamily="18" charset="0"/>
            </a:endParaRPr>
          </a:p>
          <a:p>
            <a:pPr>
              <a:buFont typeface="Wingdings" pitchFamily="2" charset="2"/>
              <a:buChar char="§"/>
            </a:pPr>
            <a:r>
              <a:rPr lang="it-IT" sz="3200" dirty="0">
                <a:latin typeface="Times New Roman" panose="02020603050405020304" pitchFamily="18" charset="0"/>
                <a:cs typeface="Times New Roman" panose="02020603050405020304" pitchFamily="18" charset="0"/>
              </a:rPr>
              <a:t>La riscrittura: riassunto e parafrasi;</a:t>
            </a:r>
          </a:p>
          <a:p>
            <a:pPr>
              <a:buFontTx/>
              <a:buChar char="-"/>
            </a:pPr>
            <a:endParaRPr lang="it-IT" sz="3200" dirty="0">
              <a:latin typeface="Times New Roman" panose="02020603050405020304" pitchFamily="18" charset="0"/>
              <a:cs typeface="Times New Roman" panose="02020603050405020304" pitchFamily="18" charset="0"/>
            </a:endParaRPr>
          </a:p>
          <a:p>
            <a:pPr>
              <a:buFont typeface="Wingdings" pitchFamily="2" charset="2"/>
              <a:buChar char="§"/>
            </a:pPr>
            <a:r>
              <a:rPr lang="it-IT" sz="3200" dirty="0">
                <a:latin typeface="Times New Roman" panose="02020603050405020304" pitchFamily="18" charset="0"/>
                <a:cs typeface="Times New Roman" panose="02020603050405020304" pitchFamily="18" charset="0"/>
              </a:rPr>
              <a:t>Il ruolo della grammatica e della punteggiatura nella costruzione del testo. </a:t>
            </a:r>
          </a:p>
          <a:p>
            <a:pPr>
              <a:buFontTx/>
              <a:buChar char="-"/>
            </a:pPr>
            <a:endParaRPr lang="it-IT" dirty="0">
              <a:latin typeface="Times New Roman" panose="02020603050405020304" pitchFamily="18" charset="0"/>
              <a:cs typeface="Times New Roman" panose="02020603050405020304" pitchFamily="18" charset="0"/>
            </a:endParaRPr>
          </a:p>
          <a:p>
            <a:pPr>
              <a:buFontTx/>
              <a:buChar char="-"/>
            </a:pP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3759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288D258-E3DD-0C4F-8F64-082051352685}"/>
              </a:ext>
            </a:extLst>
          </p:cNvPr>
          <p:cNvSpPr>
            <a:spLocks noGrp="1"/>
          </p:cNvSpPr>
          <p:nvPr>
            <p:ph type="title"/>
          </p:nvPr>
        </p:nvSpPr>
        <p:spPr>
          <a:xfrm>
            <a:off x="838200" y="365125"/>
            <a:ext cx="10515600" cy="620395"/>
          </a:xfrm>
        </p:spPr>
        <p:txBody>
          <a:bodyPr>
            <a:normAutofit/>
          </a:bodyPr>
          <a:lstStyle/>
          <a:p>
            <a:r>
              <a:rPr lang="it-IT" sz="3600" b="1" dirty="0">
                <a:latin typeface="Times New Roman" panose="02020603050405020304" pitchFamily="18" charset="0"/>
                <a:cs typeface="Times New Roman" panose="02020603050405020304" pitchFamily="18" charset="0"/>
              </a:rPr>
              <a:t>Il ruolo dei connettivi</a:t>
            </a:r>
          </a:p>
        </p:txBody>
      </p:sp>
      <p:sp>
        <p:nvSpPr>
          <p:cNvPr id="3" name="Segnaposto contenuto 2">
            <a:extLst>
              <a:ext uri="{FF2B5EF4-FFF2-40B4-BE49-F238E27FC236}">
                <a16:creationId xmlns:a16="http://schemas.microsoft.com/office/drawing/2014/main" id="{51D50B64-9FA4-1B48-85A7-7A513F1DA9DC}"/>
              </a:ext>
            </a:extLst>
          </p:cNvPr>
          <p:cNvSpPr>
            <a:spLocks noGrp="1"/>
          </p:cNvSpPr>
          <p:nvPr>
            <p:ph idx="1"/>
          </p:nvPr>
        </p:nvSpPr>
        <p:spPr>
          <a:xfrm>
            <a:off x="838200" y="1249680"/>
            <a:ext cx="10515600" cy="4927283"/>
          </a:xfrm>
        </p:spPr>
        <p:txBody>
          <a:bodyPr>
            <a:normAutofit/>
          </a:bodyPr>
          <a:lstStyle/>
          <a:p>
            <a:pPr marL="0" indent="0" algn="just">
              <a:lnSpc>
                <a:spcPct val="100000"/>
              </a:lnSpc>
              <a:buNone/>
            </a:pPr>
            <a:r>
              <a:rPr lang="it-IT" sz="2200" dirty="0">
                <a:latin typeface="Times New Roman" panose="02020603050405020304" pitchFamily="18" charset="0"/>
                <a:cs typeface="Times New Roman" panose="02020603050405020304" pitchFamily="18" charset="0"/>
              </a:rPr>
              <a:t>I connettivi formati da </a:t>
            </a:r>
            <a:r>
              <a:rPr lang="it-IT" sz="2200" b="1" dirty="0">
                <a:latin typeface="Times New Roman" panose="02020603050405020304" pitchFamily="18" charset="0"/>
                <a:cs typeface="Times New Roman" panose="02020603050405020304" pitchFamily="18" charset="0"/>
              </a:rPr>
              <a:t>congiunzioni</a:t>
            </a:r>
            <a:r>
              <a:rPr lang="it-IT" sz="2200" dirty="0">
                <a:latin typeface="Times New Roman" panose="02020603050405020304" pitchFamily="18" charset="0"/>
                <a:cs typeface="Times New Roman" panose="02020603050405020304" pitchFamily="18" charset="0"/>
              </a:rPr>
              <a:t>, </a:t>
            </a:r>
            <a:r>
              <a:rPr lang="it-IT" sz="2200" b="1" dirty="0">
                <a:latin typeface="Times New Roman" panose="02020603050405020304" pitchFamily="18" charset="0"/>
                <a:cs typeface="Times New Roman" panose="02020603050405020304" pitchFamily="18" charset="0"/>
              </a:rPr>
              <a:t>avverbi</a:t>
            </a:r>
            <a:r>
              <a:rPr lang="it-IT" sz="2200" dirty="0">
                <a:latin typeface="Times New Roman" panose="02020603050405020304" pitchFamily="18" charset="0"/>
                <a:cs typeface="Times New Roman" panose="02020603050405020304" pitchFamily="18" charset="0"/>
              </a:rPr>
              <a:t> e </a:t>
            </a:r>
            <a:r>
              <a:rPr lang="it-IT" sz="2200" b="1" dirty="0">
                <a:latin typeface="Times New Roman" panose="02020603050405020304" pitchFamily="18" charset="0"/>
                <a:cs typeface="Times New Roman" panose="02020603050405020304" pitchFamily="18" charset="0"/>
              </a:rPr>
              <a:t>intere frasi </a:t>
            </a:r>
            <a:r>
              <a:rPr lang="it-IT" sz="2200" dirty="0">
                <a:latin typeface="Times New Roman" panose="02020603050405020304" pitchFamily="18" charset="0"/>
                <a:cs typeface="Times New Roman" panose="02020603050405020304" pitchFamily="18" charset="0"/>
              </a:rPr>
              <a:t>(a differenza di quelli formati da preposizioni) hanno la funzione di esprimere i legami logici tra proposizioni, tra periodi o tra porzioni di testo più ampie e sono essenziali per la costruzione di un ragionamento, esplicitando diversi tipi di collegamento tra le parti del testo, come:</a:t>
            </a:r>
          </a:p>
          <a:p>
            <a:pPr marL="0" indent="0" algn="just">
              <a:buNone/>
            </a:pPr>
            <a:endParaRPr lang="it-IT" sz="2200" dirty="0"/>
          </a:p>
          <a:p>
            <a:pPr marL="0" indent="0" algn="just">
              <a:buNone/>
            </a:pPr>
            <a:r>
              <a:rPr lang="it-IT" sz="2200" dirty="0">
                <a:latin typeface="Times New Roman" panose="02020603050405020304" pitchFamily="18" charset="0"/>
                <a:cs typeface="Times New Roman" panose="02020603050405020304" pitchFamily="18" charset="0"/>
              </a:rPr>
              <a:t>- Rapporti di </a:t>
            </a:r>
            <a:r>
              <a:rPr lang="it-IT" sz="2200" b="1" dirty="0">
                <a:latin typeface="Times New Roman" panose="02020603050405020304" pitchFamily="18" charset="0"/>
                <a:cs typeface="Times New Roman" panose="02020603050405020304" pitchFamily="18" charset="0"/>
              </a:rPr>
              <a:t>causa-effetto </a:t>
            </a:r>
            <a:r>
              <a:rPr lang="it-IT" sz="2200" dirty="0">
                <a:latin typeface="Times New Roman" panose="02020603050405020304" pitchFamily="18" charset="0"/>
                <a:cs typeface="Times New Roman" panose="02020603050405020304" pitchFamily="18" charset="0"/>
              </a:rPr>
              <a:t>(es: </a:t>
            </a:r>
            <a:r>
              <a:rPr lang="it-IT" sz="2200" i="1" dirty="0">
                <a:latin typeface="Times New Roman" panose="02020603050405020304" pitchFamily="18" charset="0"/>
                <a:cs typeface="Times New Roman" panose="02020603050405020304" pitchFamily="18" charset="0"/>
              </a:rPr>
              <a:t>Piove, </a:t>
            </a:r>
            <a:r>
              <a:rPr lang="it-IT" sz="2200" i="1" dirty="0">
                <a:solidFill>
                  <a:srgbClr val="C00000"/>
                </a:solidFill>
                <a:latin typeface="Times New Roman" panose="02020603050405020304" pitchFamily="18" charset="0"/>
                <a:cs typeface="Times New Roman" panose="02020603050405020304" pitchFamily="18" charset="0"/>
              </a:rPr>
              <a:t>quindi</a:t>
            </a:r>
            <a:r>
              <a:rPr lang="it-IT" sz="2200" i="1" dirty="0">
                <a:latin typeface="Times New Roman" panose="02020603050405020304" pitchFamily="18" charset="0"/>
                <a:cs typeface="Times New Roman" panose="02020603050405020304" pitchFamily="18" charset="0"/>
              </a:rPr>
              <a:t> resterò a casa</a:t>
            </a:r>
            <a:r>
              <a:rPr lang="it-IT" sz="2200" dirty="0">
                <a:latin typeface="Times New Roman" panose="02020603050405020304" pitchFamily="18" charset="0"/>
                <a:cs typeface="Times New Roman" panose="02020603050405020304" pitchFamily="18" charset="0"/>
              </a:rPr>
              <a:t>);</a:t>
            </a:r>
          </a:p>
          <a:p>
            <a:pPr marL="0" indent="0" algn="just">
              <a:buNone/>
            </a:pPr>
            <a:r>
              <a:rPr lang="it-IT" sz="2200" dirty="0">
                <a:latin typeface="Times New Roman" panose="02020603050405020304" pitchFamily="18" charset="0"/>
                <a:cs typeface="Times New Roman" panose="02020603050405020304" pitchFamily="18" charset="0"/>
              </a:rPr>
              <a:t>- Rapporti </a:t>
            </a:r>
            <a:r>
              <a:rPr lang="it-IT" sz="2200" b="1" dirty="0">
                <a:latin typeface="Times New Roman" panose="02020603050405020304" pitchFamily="18" charset="0"/>
                <a:cs typeface="Times New Roman" panose="02020603050405020304" pitchFamily="18" charset="0"/>
              </a:rPr>
              <a:t>cronologici </a:t>
            </a:r>
            <a:r>
              <a:rPr lang="it-IT" sz="2200" dirty="0">
                <a:latin typeface="Times New Roman" panose="02020603050405020304" pitchFamily="18" charset="0"/>
                <a:cs typeface="Times New Roman" panose="02020603050405020304" pitchFamily="18" charset="0"/>
              </a:rPr>
              <a:t>(es: </a:t>
            </a:r>
            <a:r>
              <a:rPr lang="it-IT" sz="2200" i="1" dirty="0">
                <a:latin typeface="Times New Roman" panose="02020603050405020304" pitchFamily="18" charset="0"/>
                <a:cs typeface="Times New Roman" panose="02020603050405020304" pitchFamily="18" charset="0"/>
              </a:rPr>
              <a:t>Ti chiamerò </a:t>
            </a:r>
            <a:r>
              <a:rPr lang="it-IT" sz="2200" i="1" dirty="0">
                <a:solidFill>
                  <a:srgbClr val="C00000"/>
                </a:solidFill>
                <a:latin typeface="Times New Roman" panose="02020603050405020304" pitchFamily="18" charset="0"/>
                <a:cs typeface="Times New Roman" panose="02020603050405020304" pitchFamily="18" charset="0"/>
              </a:rPr>
              <a:t>quando</a:t>
            </a:r>
            <a:r>
              <a:rPr lang="it-IT" sz="2200" i="1" dirty="0">
                <a:latin typeface="Times New Roman" panose="02020603050405020304" pitchFamily="18" charset="0"/>
                <a:cs typeface="Times New Roman" panose="02020603050405020304" pitchFamily="18" charset="0"/>
              </a:rPr>
              <a:t> sarò a casa</a:t>
            </a:r>
            <a:r>
              <a:rPr lang="it-IT" sz="2200" dirty="0">
                <a:latin typeface="Times New Roman" panose="02020603050405020304" pitchFamily="18" charset="0"/>
                <a:cs typeface="Times New Roman" panose="02020603050405020304" pitchFamily="18" charset="0"/>
              </a:rPr>
              <a:t>)</a:t>
            </a:r>
          </a:p>
          <a:p>
            <a:pPr marL="0" indent="0" algn="just">
              <a:buNone/>
            </a:pPr>
            <a:r>
              <a:rPr lang="it-IT" sz="2200" dirty="0">
                <a:latin typeface="Times New Roman" panose="02020603050405020304" pitchFamily="18" charset="0"/>
                <a:cs typeface="Times New Roman" panose="02020603050405020304" pitchFamily="18" charset="0"/>
              </a:rPr>
              <a:t>- </a:t>
            </a:r>
            <a:r>
              <a:rPr lang="it-IT" sz="2200" b="1" dirty="0">
                <a:latin typeface="Times New Roman" panose="02020603050405020304" pitchFamily="18" charset="0"/>
                <a:cs typeface="Times New Roman" panose="02020603050405020304" pitchFamily="18" charset="0"/>
              </a:rPr>
              <a:t>Spiegazioni</a:t>
            </a:r>
            <a:r>
              <a:rPr lang="it-IT" sz="2200" dirty="0">
                <a:latin typeface="Times New Roman" panose="02020603050405020304" pitchFamily="18" charset="0"/>
                <a:cs typeface="Times New Roman" panose="02020603050405020304" pitchFamily="18" charset="0"/>
              </a:rPr>
              <a:t> (es: </a:t>
            </a:r>
            <a:r>
              <a:rPr lang="it-IT" sz="2200" i="1" dirty="0">
                <a:latin typeface="Times New Roman" panose="02020603050405020304" pitchFamily="18" charset="0"/>
                <a:cs typeface="Times New Roman" panose="02020603050405020304" pitchFamily="18" charset="0"/>
              </a:rPr>
              <a:t>è il più bravo: </a:t>
            </a:r>
            <a:r>
              <a:rPr lang="it-IT" sz="2200" i="1" dirty="0">
                <a:solidFill>
                  <a:srgbClr val="C00000"/>
                </a:solidFill>
                <a:latin typeface="Times New Roman" panose="02020603050405020304" pitchFamily="18" charset="0"/>
                <a:cs typeface="Times New Roman" panose="02020603050405020304" pitchFamily="18" charset="0"/>
              </a:rPr>
              <a:t>infatti</a:t>
            </a:r>
            <a:r>
              <a:rPr lang="it-IT" sz="2200" i="1" dirty="0">
                <a:latin typeface="Times New Roman" panose="02020603050405020304" pitchFamily="18" charset="0"/>
                <a:cs typeface="Times New Roman" panose="02020603050405020304" pitchFamily="18" charset="0"/>
              </a:rPr>
              <a:t> vince sempre</a:t>
            </a:r>
            <a:r>
              <a:rPr lang="it-IT" sz="2200" dirty="0">
                <a:latin typeface="Times New Roman" panose="02020603050405020304" pitchFamily="18" charset="0"/>
                <a:cs typeface="Times New Roman" panose="02020603050405020304" pitchFamily="18" charset="0"/>
              </a:rPr>
              <a:t>)</a:t>
            </a:r>
          </a:p>
          <a:p>
            <a:pPr marL="0" indent="0" algn="just">
              <a:buNone/>
            </a:pPr>
            <a:r>
              <a:rPr lang="it-IT" sz="2200" dirty="0">
                <a:latin typeface="Times New Roman" panose="02020603050405020304" pitchFamily="18" charset="0"/>
                <a:cs typeface="Times New Roman" panose="02020603050405020304" pitchFamily="18" charset="0"/>
              </a:rPr>
              <a:t>- </a:t>
            </a:r>
            <a:r>
              <a:rPr lang="it-IT" sz="2200" b="1" dirty="0">
                <a:latin typeface="Times New Roman" panose="02020603050405020304" pitchFamily="18" charset="0"/>
                <a:cs typeface="Times New Roman" panose="02020603050405020304" pitchFamily="18" charset="0"/>
              </a:rPr>
              <a:t>Opposizioni parziali </a:t>
            </a:r>
            <a:r>
              <a:rPr lang="it-IT" sz="2200" dirty="0">
                <a:latin typeface="Times New Roman" panose="02020603050405020304" pitchFamily="18" charset="0"/>
                <a:cs typeface="Times New Roman" panose="02020603050405020304" pitchFamily="18" charset="0"/>
              </a:rPr>
              <a:t>(es: </a:t>
            </a:r>
            <a:r>
              <a:rPr lang="it-IT" sz="2200" i="1" dirty="0">
                <a:latin typeface="Times New Roman" panose="02020603050405020304" pitchFamily="18" charset="0"/>
                <a:cs typeface="Times New Roman" panose="02020603050405020304" pitchFamily="18" charset="0"/>
              </a:rPr>
              <a:t>L’ho comprato </a:t>
            </a:r>
            <a:r>
              <a:rPr lang="it-IT" sz="2200" i="1" dirty="0">
                <a:solidFill>
                  <a:srgbClr val="C00000"/>
                </a:solidFill>
                <a:latin typeface="Times New Roman" panose="02020603050405020304" pitchFamily="18" charset="0"/>
                <a:cs typeface="Times New Roman" panose="02020603050405020304" pitchFamily="18" charset="0"/>
              </a:rPr>
              <a:t>anche se</a:t>
            </a:r>
            <a:r>
              <a:rPr lang="it-IT" sz="2200" i="1" dirty="0">
                <a:latin typeface="Times New Roman" panose="02020603050405020304" pitchFamily="18" charset="0"/>
                <a:cs typeface="Times New Roman" panose="02020603050405020304" pitchFamily="18" charset="0"/>
              </a:rPr>
              <a:t> costava molto</a:t>
            </a:r>
            <a:r>
              <a:rPr lang="it-IT" sz="2200" dirty="0">
                <a:latin typeface="Times New Roman" panose="02020603050405020304" pitchFamily="18" charset="0"/>
                <a:cs typeface="Times New Roman" panose="02020603050405020304" pitchFamily="18" charset="0"/>
              </a:rPr>
              <a:t>)</a:t>
            </a:r>
          </a:p>
          <a:p>
            <a:pPr marL="0" indent="0" algn="just">
              <a:buNone/>
            </a:pPr>
            <a:r>
              <a:rPr lang="it-IT" sz="2200" dirty="0">
                <a:latin typeface="Times New Roman" panose="02020603050405020304" pitchFamily="18" charset="0"/>
                <a:cs typeface="Times New Roman" panose="02020603050405020304" pitchFamily="18" charset="0"/>
              </a:rPr>
              <a:t>- </a:t>
            </a:r>
            <a:r>
              <a:rPr lang="it-IT" sz="2200" b="1" dirty="0">
                <a:latin typeface="Times New Roman" panose="02020603050405020304" pitchFamily="18" charset="0"/>
                <a:cs typeface="Times New Roman" panose="02020603050405020304" pitchFamily="18" charset="0"/>
              </a:rPr>
              <a:t>Opposizioni totali </a:t>
            </a:r>
            <a:r>
              <a:rPr lang="it-IT" sz="2200" dirty="0">
                <a:latin typeface="Times New Roman" panose="02020603050405020304" pitchFamily="18" charset="0"/>
                <a:cs typeface="Times New Roman" panose="02020603050405020304" pitchFamily="18" charset="0"/>
              </a:rPr>
              <a:t>(es: </a:t>
            </a:r>
            <a:r>
              <a:rPr lang="it-IT" sz="2200" i="1" dirty="0">
                <a:latin typeface="Times New Roman" panose="02020603050405020304" pitchFamily="18" charset="0"/>
                <a:cs typeface="Times New Roman" panose="02020603050405020304" pitchFamily="18" charset="0"/>
              </a:rPr>
              <a:t>Mi piaceva </a:t>
            </a:r>
            <a:r>
              <a:rPr lang="it-IT" sz="2200" i="1" dirty="0">
                <a:solidFill>
                  <a:srgbClr val="C00000"/>
                </a:solidFill>
                <a:latin typeface="Times New Roman" panose="02020603050405020304" pitchFamily="18" charset="0"/>
                <a:cs typeface="Times New Roman" panose="02020603050405020304" pitchFamily="18" charset="0"/>
              </a:rPr>
              <a:t>ma</a:t>
            </a:r>
            <a:r>
              <a:rPr lang="it-IT" sz="2200" i="1" dirty="0">
                <a:latin typeface="Times New Roman" panose="02020603050405020304" pitchFamily="18" charset="0"/>
                <a:cs typeface="Times New Roman" panose="02020603050405020304" pitchFamily="18" charset="0"/>
              </a:rPr>
              <a:t> non l’ho comprato</a:t>
            </a:r>
            <a:r>
              <a:rPr lang="it-IT" sz="2200" dirty="0">
                <a:latin typeface="Times New Roman" panose="02020603050405020304" pitchFamily="18" charset="0"/>
                <a:cs typeface="Times New Roman" panose="02020603050405020304" pitchFamily="18" charset="0"/>
              </a:rPr>
              <a:t>)</a:t>
            </a:r>
          </a:p>
          <a:p>
            <a:endParaRPr lang="it-IT" dirty="0"/>
          </a:p>
        </p:txBody>
      </p:sp>
    </p:spTree>
    <p:extLst>
      <p:ext uri="{BB962C8B-B14F-4D97-AF65-F5344CB8AC3E}">
        <p14:creationId xmlns:p14="http://schemas.microsoft.com/office/powerpoint/2010/main" val="29609311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EB6637F-812A-4442-BF3B-0DD9320B1B1C}"/>
              </a:ext>
            </a:extLst>
          </p:cNvPr>
          <p:cNvSpPr>
            <a:spLocks noGrp="1"/>
          </p:cNvSpPr>
          <p:nvPr>
            <p:ph type="title"/>
          </p:nvPr>
        </p:nvSpPr>
        <p:spPr>
          <a:xfrm>
            <a:off x="838200" y="365125"/>
            <a:ext cx="10515600" cy="396875"/>
          </a:xfrm>
        </p:spPr>
        <p:txBody>
          <a:bodyPr>
            <a:noAutofit/>
          </a:bodyPr>
          <a:lstStyle/>
          <a:p>
            <a:r>
              <a:rPr lang="it-IT" sz="3600" b="1" dirty="0">
                <a:latin typeface="Times New Roman" panose="02020603050405020304" pitchFamily="18" charset="0"/>
                <a:cs typeface="Times New Roman" panose="02020603050405020304" pitchFamily="18" charset="0"/>
              </a:rPr>
              <a:t>Connettivi testuali</a:t>
            </a:r>
          </a:p>
        </p:txBody>
      </p:sp>
      <p:sp>
        <p:nvSpPr>
          <p:cNvPr id="3" name="Segnaposto contenuto 2">
            <a:extLst>
              <a:ext uri="{FF2B5EF4-FFF2-40B4-BE49-F238E27FC236}">
                <a16:creationId xmlns:a16="http://schemas.microsoft.com/office/drawing/2014/main" id="{1F8BE7F8-B598-BE40-ADF4-1D50A87CE6C3}"/>
              </a:ext>
            </a:extLst>
          </p:cNvPr>
          <p:cNvSpPr>
            <a:spLocks noGrp="1"/>
          </p:cNvSpPr>
          <p:nvPr>
            <p:ph idx="1"/>
          </p:nvPr>
        </p:nvSpPr>
        <p:spPr>
          <a:xfrm>
            <a:off x="838200" y="1026160"/>
            <a:ext cx="10515600" cy="5150803"/>
          </a:xfrm>
        </p:spPr>
        <p:txBody>
          <a:bodyPr/>
          <a:lstStyle/>
          <a:p>
            <a:pPr marL="0" indent="0">
              <a:buNone/>
            </a:pPr>
            <a:r>
              <a:rPr lang="it-IT" sz="2400" dirty="0">
                <a:latin typeface="Times New Roman" panose="02020603050405020304" pitchFamily="18" charset="0"/>
                <a:cs typeface="Times New Roman" panose="02020603050405020304" pitchFamily="18" charset="0"/>
              </a:rPr>
              <a:t>Sono, nello specifico, tutti quegli elementi che </a:t>
            </a:r>
          </a:p>
          <a:p>
            <a:pPr>
              <a:buFontTx/>
              <a:buChar char="-"/>
            </a:pPr>
            <a:r>
              <a:rPr lang="it-IT" sz="2400" dirty="0">
                <a:latin typeface="Times New Roman" panose="02020603050405020304" pitchFamily="18" charset="0"/>
                <a:cs typeface="Times New Roman" panose="02020603050405020304" pitchFamily="18" charset="0"/>
              </a:rPr>
              <a:t>servono a scandire il testo in parti, esplicitando l’organizzazione e la pianificazione interna al testo: </a:t>
            </a:r>
          </a:p>
          <a:p>
            <a:pPr marL="0" indent="0">
              <a:buNone/>
            </a:pPr>
            <a:r>
              <a:rPr lang="it-IT" sz="2400" i="1" dirty="0">
                <a:latin typeface="Times New Roman" panose="02020603050405020304" pitchFamily="18" charset="0"/>
                <a:cs typeface="Times New Roman" panose="02020603050405020304" pitchFamily="18" charset="0"/>
              </a:rPr>
              <a:t>Innanzitutto/prima di tutto, in primo luogo… in secondo luogo...infine, da un lato… dall’altro </a:t>
            </a:r>
            <a:r>
              <a:rPr lang="it-IT" sz="2400" dirty="0">
                <a:latin typeface="Times New Roman" panose="02020603050405020304" pitchFamily="18" charset="0"/>
                <a:cs typeface="Times New Roman" panose="02020603050405020304" pitchFamily="18" charset="0"/>
              </a:rPr>
              <a:t>ecc.</a:t>
            </a:r>
          </a:p>
          <a:p>
            <a:pPr marL="0" indent="0">
              <a:buNone/>
            </a:pPr>
            <a:r>
              <a:rPr lang="it-IT" sz="2400" dirty="0">
                <a:latin typeface="Times New Roman" panose="02020603050405020304" pitchFamily="18" charset="0"/>
                <a:cs typeface="Times New Roman" panose="02020603050405020304" pitchFamily="18" charset="0"/>
              </a:rPr>
              <a:t>- segnalano </a:t>
            </a:r>
            <a:r>
              <a:rPr lang="it-IT" sz="2400" i="1" dirty="0">
                <a:latin typeface="Times New Roman" panose="02020603050405020304" pitchFamily="18" charset="0"/>
                <a:cs typeface="Times New Roman" panose="02020603050405020304" pitchFamily="18" charset="0"/>
              </a:rPr>
              <a:t> </a:t>
            </a:r>
            <a:r>
              <a:rPr lang="it-IT" sz="2400" dirty="0">
                <a:latin typeface="Times New Roman" panose="02020603050405020304" pitchFamily="18" charset="0"/>
                <a:cs typeface="Times New Roman" panose="02020603050405020304" pitchFamily="18" charset="0"/>
              </a:rPr>
              <a:t>gli snodi importanti del testo o introducono anticipazioni e/o richiami: </a:t>
            </a:r>
          </a:p>
          <a:p>
            <a:pPr marL="0" indent="0">
              <a:buNone/>
            </a:pPr>
            <a:r>
              <a:rPr lang="it-IT" sz="2400" i="1" dirty="0">
                <a:latin typeface="Times New Roman" panose="02020603050405020304" pitchFamily="18" charset="0"/>
                <a:cs typeface="Times New Roman" panose="02020603050405020304" pitchFamily="18" charset="0"/>
              </a:rPr>
              <a:t>Vorrei iniziare con, abbiamo precedentemente detto che, come abbiamo appena visto, analizzeremo adesso le tre possibilità, cominciamo col considerare, vedremo più avanti che, concludente, da ultimo, per finire </a:t>
            </a:r>
            <a:r>
              <a:rPr lang="it-IT" sz="2400" dirty="0">
                <a:latin typeface="Times New Roman" panose="02020603050405020304" pitchFamily="18" charset="0"/>
                <a:cs typeface="Times New Roman" panose="02020603050405020304" pitchFamily="18" charset="0"/>
              </a:rPr>
              <a:t>ecc. </a:t>
            </a:r>
          </a:p>
          <a:p>
            <a:pPr marL="0" indent="0">
              <a:buNone/>
            </a:pPr>
            <a:endParaRPr lang="it-IT" sz="2400" i="1" dirty="0">
              <a:latin typeface="Times New Roman" panose="02020603050405020304" pitchFamily="18" charset="0"/>
              <a:cs typeface="Times New Roman" panose="02020603050405020304" pitchFamily="18" charset="0"/>
            </a:endParaRPr>
          </a:p>
          <a:p>
            <a:r>
              <a:rPr lang="it-IT" sz="2400" b="1" dirty="0">
                <a:latin typeface="Times New Roman" panose="02020603050405020304" pitchFamily="18" charset="0"/>
                <a:cs typeface="Times New Roman" panose="02020603050405020304" pitchFamily="18" charset="0"/>
              </a:rPr>
              <a:t>Dizionario Sabatini-Coletti (2007-08)</a:t>
            </a:r>
          </a:p>
          <a:p>
            <a:pPr marL="0" indent="0">
              <a:buNone/>
            </a:pP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39820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a:extLst>
              <a:ext uri="{FF2B5EF4-FFF2-40B4-BE49-F238E27FC236}">
                <a16:creationId xmlns:a16="http://schemas.microsoft.com/office/drawing/2014/main" id="{C65A4DDA-B262-4B64-BC6B-3942B059BF5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72976" y="0"/>
            <a:ext cx="9674087" cy="4744720"/>
          </a:xfrm>
        </p:spPr>
      </p:pic>
      <p:sp>
        <p:nvSpPr>
          <p:cNvPr id="2" name="CasellaDiTesto 1">
            <a:extLst>
              <a:ext uri="{FF2B5EF4-FFF2-40B4-BE49-F238E27FC236}">
                <a16:creationId xmlns:a16="http://schemas.microsoft.com/office/drawing/2014/main" id="{E259D3E6-C75A-42AB-B70F-4361D60F5C1D}"/>
              </a:ext>
            </a:extLst>
          </p:cNvPr>
          <p:cNvSpPr txBox="1"/>
          <p:nvPr/>
        </p:nvSpPr>
        <p:spPr>
          <a:xfrm>
            <a:off x="1072976" y="5062331"/>
            <a:ext cx="10204625" cy="1477328"/>
          </a:xfrm>
          <a:prstGeom prst="rect">
            <a:avLst/>
          </a:prstGeom>
          <a:noFill/>
        </p:spPr>
        <p:txBody>
          <a:bodyPr wrap="square" rtlCol="0">
            <a:spAutoFit/>
          </a:bodyPr>
          <a:lstStyle/>
          <a:p>
            <a:r>
              <a:rPr lang="it-IT" dirty="0">
                <a:latin typeface="Times New Roman" panose="02020603050405020304" pitchFamily="18" charset="0"/>
                <a:cs typeface="Times New Roman" panose="02020603050405020304" pitchFamily="18" charset="0"/>
              </a:rPr>
              <a:t>I passaggi logici prevedevano:</a:t>
            </a:r>
          </a:p>
          <a:p>
            <a:r>
              <a:rPr lang="it-IT" dirty="0">
                <a:latin typeface="Times New Roman" panose="02020603050405020304" pitchFamily="18" charset="0"/>
                <a:cs typeface="Times New Roman" panose="02020603050405020304" pitchFamily="18" charset="0"/>
              </a:rPr>
              <a:t>-</a:t>
            </a:r>
            <a:r>
              <a:rPr lang="it-IT" u="sng" dirty="0">
                <a:latin typeface="Times New Roman" panose="02020603050405020304" pitchFamily="18" charset="0"/>
                <a:cs typeface="Times New Roman" panose="02020603050405020304" pitchFamily="18" charset="0"/>
              </a:rPr>
              <a:t>Contrasto</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perciò</a:t>
            </a:r>
            <a:r>
              <a:rPr lang="it-IT" dirty="0">
                <a:latin typeface="Times New Roman" panose="02020603050405020304" pitchFamily="18" charset="0"/>
                <a:cs typeface="Times New Roman" panose="02020603050405020304" pitchFamily="18" charset="0"/>
              </a:rPr>
              <a:t> va sostituito con </a:t>
            </a:r>
            <a:r>
              <a:rPr lang="it-IT" dirty="0">
                <a:solidFill>
                  <a:srgbClr val="FF0000"/>
                </a:solidFill>
                <a:latin typeface="Times New Roman" panose="02020603050405020304" pitchFamily="18" charset="0"/>
                <a:cs typeface="Times New Roman" panose="02020603050405020304" pitchFamily="18" charset="0"/>
              </a:rPr>
              <a:t>ma</a:t>
            </a:r>
            <a:r>
              <a:rPr lang="it-IT" dirty="0">
                <a:latin typeface="Times New Roman" panose="02020603050405020304" pitchFamily="18" charset="0"/>
                <a:cs typeface="Times New Roman" panose="02020603050405020304" pitchFamily="18" charset="0"/>
              </a:rPr>
              <a:t>;</a:t>
            </a:r>
          </a:p>
          <a:p>
            <a:r>
              <a:rPr lang="it-IT" dirty="0">
                <a:latin typeface="Times New Roman" panose="02020603050405020304" pitchFamily="18" charset="0"/>
                <a:cs typeface="Times New Roman" panose="02020603050405020304" pitchFamily="18" charset="0"/>
              </a:rPr>
              <a:t>-</a:t>
            </a:r>
            <a:r>
              <a:rPr lang="it-IT" u="sng" dirty="0">
                <a:latin typeface="Times New Roman" panose="02020603050405020304" pitchFamily="18" charset="0"/>
                <a:cs typeface="Times New Roman" panose="02020603050405020304" pitchFamily="18" charset="0"/>
              </a:rPr>
              <a:t>Spiegazione</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se</a:t>
            </a:r>
            <a:r>
              <a:rPr lang="it-IT" dirty="0">
                <a:latin typeface="Times New Roman" panose="02020603050405020304" pitchFamily="18" charset="0"/>
                <a:cs typeface="Times New Roman" panose="02020603050405020304" pitchFamily="18" charset="0"/>
              </a:rPr>
              <a:t> va sostituito con </a:t>
            </a:r>
            <a:r>
              <a:rPr lang="it-IT" dirty="0">
                <a:solidFill>
                  <a:srgbClr val="FF0000"/>
                </a:solidFill>
                <a:latin typeface="Times New Roman" panose="02020603050405020304" pitchFamily="18" charset="0"/>
                <a:cs typeface="Times New Roman" panose="02020603050405020304" pitchFamily="18" charset="0"/>
              </a:rPr>
              <a:t>ed è per questo che</a:t>
            </a:r>
            <a:r>
              <a:rPr lang="it-IT" dirty="0">
                <a:latin typeface="Times New Roman" panose="02020603050405020304" pitchFamily="18" charset="0"/>
                <a:cs typeface="Times New Roman" panose="02020603050405020304" pitchFamily="18" charset="0"/>
              </a:rPr>
              <a:t>;</a:t>
            </a:r>
          </a:p>
          <a:p>
            <a:r>
              <a:rPr lang="it-IT" dirty="0">
                <a:latin typeface="Times New Roman" panose="02020603050405020304" pitchFamily="18" charset="0"/>
                <a:cs typeface="Times New Roman" panose="02020603050405020304" pitchFamily="18" charset="0"/>
              </a:rPr>
              <a:t>-</a:t>
            </a:r>
            <a:r>
              <a:rPr lang="it-IT" u="sng" dirty="0">
                <a:latin typeface="Times New Roman" panose="02020603050405020304" pitchFamily="18" charset="0"/>
                <a:cs typeface="Times New Roman" panose="02020603050405020304" pitchFamily="18" charset="0"/>
              </a:rPr>
              <a:t>Opposizione parziale</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infatti</a:t>
            </a:r>
            <a:r>
              <a:rPr lang="it-IT" dirty="0">
                <a:latin typeface="Times New Roman" panose="02020603050405020304" pitchFamily="18" charset="0"/>
                <a:cs typeface="Times New Roman" panose="02020603050405020304" pitchFamily="18" charset="0"/>
              </a:rPr>
              <a:t> va sostituito con </a:t>
            </a:r>
            <a:r>
              <a:rPr lang="it-IT" dirty="0">
                <a:solidFill>
                  <a:srgbClr val="FF0000"/>
                </a:solidFill>
                <a:latin typeface="Times New Roman" panose="02020603050405020304" pitchFamily="18" charset="0"/>
                <a:cs typeface="Times New Roman" panose="02020603050405020304" pitchFamily="18" charset="0"/>
              </a:rPr>
              <a:t>tuttavia</a:t>
            </a:r>
            <a:r>
              <a:rPr lang="it-IT" dirty="0">
                <a:latin typeface="Times New Roman" panose="02020603050405020304" pitchFamily="18" charset="0"/>
                <a:cs typeface="Times New Roman" panose="02020603050405020304" pitchFamily="18" charset="0"/>
              </a:rPr>
              <a:t>;</a:t>
            </a:r>
          </a:p>
          <a:p>
            <a:r>
              <a:rPr lang="it-IT" dirty="0">
                <a:latin typeface="Times New Roman" panose="02020603050405020304" pitchFamily="18" charset="0"/>
                <a:cs typeface="Times New Roman" panose="02020603050405020304" pitchFamily="18" charset="0"/>
              </a:rPr>
              <a:t>-</a:t>
            </a:r>
            <a:r>
              <a:rPr lang="it-IT" u="sng" dirty="0">
                <a:latin typeface="Times New Roman" panose="02020603050405020304" pitchFamily="18" charset="0"/>
                <a:cs typeface="Times New Roman" panose="02020603050405020304" pitchFamily="18" charset="0"/>
              </a:rPr>
              <a:t>Rapporto di causa-effetto</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tuttavia</a:t>
            </a:r>
            <a:r>
              <a:rPr lang="it-IT" dirty="0">
                <a:latin typeface="Times New Roman" panose="02020603050405020304" pitchFamily="18" charset="0"/>
                <a:cs typeface="Times New Roman" panose="02020603050405020304" pitchFamily="18" charset="0"/>
              </a:rPr>
              <a:t> va sostituito con </a:t>
            </a:r>
            <a:r>
              <a:rPr lang="it-IT" dirty="0">
                <a:solidFill>
                  <a:srgbClr val="FF0000"/>
                </a:solidFill>
                <a:latin typeface="Times New Roman" panose="02020603050405020304" pitchFamily="18" charset="0"/>
                <a:cs typeface="Times New Roman" panose="02020603050405020304" pitchFamily="18" charset="0"/>
              </a:rPr>
              <a:t>giacché</a:t>
            </a:r>
            <a:r>
              <a:rPr lang="it-IT"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9433181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BA902A7-83A2-4393-9C51-8E0F2CF03754}"/>
              </a:ext>
            </a:extLst>
          </p:cNvPr>
          <p:cNvSpPr>
            <a:spLocks noGrp="1"/>
          </p:cNvSpPr>
          <p:nvPr>
            <p:ph type="ctrTitle"/>
          </p:nvPr>
        </p:nvSpPr>
        <p:spPr>
          <a:xfrm>
            <a:off x="463826" y="132523"/>
            <a:ext cx="11542755" cy="450574"/>
          </a:xfrm>
        </p:spPr>
        <p:txBody>
          <a:bodyPr>
            <a:noAutofit/>
          </a:bodyPr>
          <a:lstStyle/>
          <a:p>
            <a:r>
              <a:rPr lang="it-IT" sz="4000" dirty="0">
                <a:latin typeface="Times New Roman" panose="02020603050405020304" pitchFamily="18" charset="0"/>
                <a:cs typeface="Times New Roman" panose="02020603050405020304" pitchFamily="18" charset="0"/>
              </a:rPr>
              <a:t>Rilevanza di alcuni connettivi per lo snodo del testo</a:t>
            </a:r>
          </a:p>
        </p:txBody>
      </p:sp>
      <p:sp>
        <p:nvSpPr>
          <p:cNvPr id="8" name="Sottotitolo 7">
            <a:extLst>
              <a:ext uri="{FF2B5EF4-FFF2-40B4-BE49-F238E27FC236}">
                <a16:creationId xmlns:a16="http://schemas.microsoft.com/office/drawing/2014/main" id="{8F1E972F-0694-4C5F-9C80-F66F8330AF7C}"/>
              </a:ext>
            </a:extLst>
          </p:cNvPr>
          <p:cNvSpPr>
            <a:spLocks noGrp="1"/>
          </p:cNvSpPr>
          <p:nvPr>
            <p:ph type="subTitle" idx="1"/>
          </p:nvPr>
        </p:nvSpPr>
        <p:spPr>
          <a:xfrm>
            <a:off x="185418" y="689113"/>
            <a:ext cx="11821163" cy="6288155"/>
          </a:xfrm>
        </p:spPr>
        <p:txBody>
          <a:bodyPr>
            <a:noAutofit/>
          </a:bodyPr>
          <a:lstStyle/>
          <a:p>
            <a:pPr algn="just"/>
            <a:r>
              <a:rPr lang="it-IT" sz="1600" dirty="0">
                <a:latin typeface="Times New Roman" panose="02020603050405020304" pitchFamily="18" charset="0"/>
                <a:cs typeface="Times New Roman" panose="02020603050405020304" pitchFamily="18" charset="0"/>
              </a:rPr>
              <a:t>Oggi non è raro trovare moralisti culturali disposti a lamentare la vendita e il consumo di “musica fatta a macchina” o, peggio, di “musica in scatola”: </a:t>
            </a:r>
            <a:r>
              <a:rPr lang="it-IT" sz="1600" dirty="0">
                <a:highlight>
                  <a:srgbClr val="00FF00"/>
                </a:highlight>
                <a:latin typeface="Times New Roman" panose="02020603050405020304" pitchFamily="18" charset="0"/>
                <a:cs typeface="Times New Roman" panose="02020603050405020304" pitchFamily="18" charset="0"/>
              </a:rPr>
              <a:t>vale a dire</a:t>
            </a:r>
            <a:r>
              <a:rPr lang="it-IT" sz="1600" dirty="0">
                <a:latin typeface="Times New Roman" panose="02020603050405020304" pitchFamily="18" charset="0"/>
                <a:cs typeface="Times New Roman" panose="02020603050405020304" pitchFamily="18" charset="0"/>
              </a:rPr>
              <a:t> il disco, la radio, i registratori e i nuovi sistemi di produzione tecnica del suono, quali gli apparecchi ad Onde Martenot</a:t>
            </a:r>
            <a:r>
              <a:rPr lang="it-IT" sz="1600" baseline="30000" dirty="0">
                <a:latin typeface="Times New Roman" panose="02020603050405020304" pitchFamily="18" charset="0"/>
                <a:cs typeface="Times New Roman" panose="02020603050405020304" pitchFamily="18" charset="0"/>
              </a:rPr>
              <a:t>1</a:t>
            </a:r>
            <a:r>
              <a:rPr lang="it-IT" sz="1600" dirty="0">
                <a:latin typeface="Times New Roman" panose="02020603050405020304" pitchFamily="18" charset="0"/>
                <a:cs typeface="Times New Roman" panose="02020603050405020304" pitchFamily="18" charset="0"/>
              </a:rPr>
              <a:t>, i generatori elettronici di frequenza, i filtri, eccetera.</a:t>
            </a:r>
          </a:p>
          <a:p>
            <a:pPr algn="just"/>
            <a:r>
              <a:rPr lang="it-IT" sz="1600" dirty="0">
                <a:latin typeface="Times New Roman" panose="02020603050405020304" pitchFamily="18" charset="0"/>
                <a:cs typeface="Times New Roman" panose="02020603050405020304" pitchFamily="18" charset="0"/>
              </a:rPr>
              <a:t> Di fronte a queste recriminazioni </a:t>
            </a:r>
            <a:r>
              <a:rPr lang="it-IT" sz="1600" u="sng" dirty="0">
                <a:latin typeface="Times New Roman" panose="02020603050405020304" pitchFamily="18" charset="0"/>
                <a:cs typeface="Times New Roman" panose="02020603050405020304" pitchFamily="18" charset="0"/>
              </a:rPr>
              <a:t>si potrebbe rispondere che</a:t>
            </a:r>
            <a:r>
              <a:rPr lang="it-IT" sz="1600" dirty="0">
                <a:latin typeface="Times New Roman" panose="02020603050405020304" pitchFamily="18" charset="0"/>
                <a:cs typeface="Times New Roman" panose="02020603050405020304" pitchFamily="18" charset="0"/>
              </a:rPr>
              <a:t>, dall’inizio dei tempi, tutta la musica, tranne quella vocale, è stata prodotta per mezzo di macchine: cosa sono un flauto, una tromba o, meglio ancora, un violino, se non strumenti capaci di emettere suoni solo se maneggiati da un “tecnico”? </a:t>
            </a:r>
            <a:r>
              <a:rPr lang="it-IT" sz="1600" dirty="0">
                <a:highlight>
                  <a:srgbClr val="00FF00"/>
                </a:highlight>
                <a:latin typeface="Times New Roman" panose="02020603050405020304" pitchFamily="18" charset="0"/>
                <a:cs typeface="Times New Roman" panose="02020603050405020304" pitchFamily="18" charset="0"/>
              </a:rPr>
              <a:t>È vero</a:t>
            </a:r>
            <a:r>
              <a:rPr lang="it-IT" sz="1600" dirty="0">
                <a:latin typeface="Times New Roman" panose="02020603050405020304" pitchFamily="18" charset="0"/>
                <a:cs typeface="Times New Roman" panose="02020603050405020304" pitchFamily="18" charset="0"/>
              </a:rPr>
              <a:t>, si crea tra esecutore e strumento un rapporto quasi organico, così che il violinista “pensa” e “sente” attraverso il suo violino, fa del violino un proprio arto, carne della propria carne; </a:t>
            </a:r>
            <a:r>
              <a:rPr lang="it-IT" sz="1600" u="sng" dirty="0">
                <a:highlight>
                  <a:srgbClr val="00FF00"/>
                </a:highlight>
                <a:latin typeface="Times New Roman" panose="02020603050405020304" pitchFamily="18" charset="0"/>
                <a:cs typeface="Times New Roman" panose="02020603050405020304" pitchFamily="18" charset="0"/>
              </a:rPr>
              <a:t>ma</a:t>
            </a:r>
            <a:r>
              <a:rPr lang="it-IT" sz="1600" dirty="0">
                <a:latin typeface="Times New Roman" panose="02020603050405020304" pitchFamily="18" charset="0"/>
                <a:cs typeface="Times New Roman" panose="02020603050405020304" pitchFamily="18" charset="0"/>
              </a:rPr>
              <a:t> nessuno ha mai dimostrato che questo rapporto “organico” si verifichi solo quando lo strumento conserva un carattere manuale così da immedesimarsi facilmente col corpo del suonatore. </a:t>
            </a:r>
            <a:r>
              <a:rPr lang="it-IT" sz="1600" dirty="0">
                <a:highlight>
                  <a:srgbClr val="00FF00"/>
                </a:highlight>
                <a:latin typeface="Times New Roman" panose="02020603050405020304" pitchFamily="18" charset="0"/>
                <a:cs typeface="Times New Roman" panose="02020603050405020304" pitchFamily="18" charset="0"/>
              </a:rPr>
              <a:t>Infatti</a:t>
            </a:r>
            <a:r>
              <a:rPr lang="it-IT" sz="1600" dirty="0">
                <a:latin typeface="Times New Roman" panose="02020603050405020304" pitchFamily="18" charset="0"/>
                <a:cs typeface="Times New Roman" panose="02020603050405020304" pitchFamily="18" charset="0"/>
              </a:rPr>
              <a:t> il pianoforte rappresenta una macchina molto complicata, in cui tra la tastiera, che è in contatto fisico con l’esecutore, e la vera e propria sorgente del suono, sta la mediazione di un complicato sistema di leve, tale che neppure l’esecutore, </a:t>
            </a:r>
            <a:r>
              <a:rPr lang="it-IT" sz="1600" dirty="0">
                <a:highlight>
                  <a:srgbClr val="00FF00"/>
                </a:highlight>
                <a:latin typeface="Times New Roman" panose="02020603050405020304" pitchFamily="18" charset="0"/>
                <a:cs typeface="Times New Roman" panose="02020603050405020304" pitchFamily="18" charset="0"/>
              </a:rPr>
              <a:t>ma</a:t>
            </a:r>
            <a:r>
              <a:rPr lang="it-IT" sz="1600" dirty="0">
                <a:latin typeface="Times New Roman" panose="02020603050405020304" pitchFamily="18" charset="0"/>
                <a:cs typeface="Times New Roman" panose="02020603050405020304" pitchFamily="18" charset="0"/>
              </a:rPr>
              <a:t> solo uno specializzato quale l’accordatore è in grado di mettere a punto.</a:t>
            </a:r>
          </a:p>
          <a:p>
            <a:pPr algn="just"/>
            <a:r>
              <a:rPr lang="it-IT" sz="1600" dirty="0">
                <a:latin typeface="Times New Roman" panose="02020603050405020304" pitchFamily="18" charset="0"/>
                <a:cs typeface="Times New Roman" panose="02020603050405020304" pitchFamily="18" charset="0"/>
              </a:rPr>
              <a:t> </a:t>
            </a:r>
            <a:r>
              <a:rPr lang="it-IT" sz="1600" u="sng" dirty="0">
                <a:latin typeface="Times New Roman" panose="02020603050405020304" pitchFamily="18" charset="0"/>
                <a:cs typeface="Times New Roman" panose="02020603050405020304" pitchFamily="18" charset="0"/>
              </a:rPr>
              <a:t>Si può quindi concludere </a:t>
            </a:r>
            <a:r>
              <a:rPr lang="it-IT" sz="1600" dirty="0">
                <a:latin typeface="Times New Roman" panose="02020603050405020304" pitchFamily="18" charset="0"/>
                <a:cs typeface="Times New Roman" panose="02020603050405020304" pitchFamily="18" charset="0"/>
              </a:rPr>
              <a:t>che non è la complessità del congegno quella che influisce sulla possibilità di “umanizzare” uno strumento: e sarà possibile immaginare un musicista che compone una successione di suoni producendoli e montandoli per mezzo di apparecchiature elettroniche, e che tuttavia conosce così a fondo le possibilità del proprio strumento da comportarsi davanti ai suoi pannelli così come il pianista si comporta davanti alla tastiera.</a:t>
            </a:r>
          </a:p>
          <a:p>
            <a:pPr algn="just"/>
            <a:r>
              <a:rPr lang="it-IT" sz="1600" dirty="0">
                <a:latin typeface="Times New Roman" panose="02020603050405020304" pitchFamily="18" charset="0"/>
                <a:cs typeface="Times New Roman" panose="02020603050405020304" pitchFamily="18" charset="0"/>
              </a:rPr>
              <a:t>Tratto da: U. Eco, </a:t>
            </a:r>
            <a:r>
              <a:rPr lang="it-IT" sz="1600" i="1" dirty="0">
                <a:latin typeface="Times New Roman" panose="02020603050405020304" pitchFamily="18" charset="0"/>
                <a:cs typeface="Times New Roman" panose="02020603050405020304" pitchFamily="18" charset="0"/>
              </a:rPr>
              <a:t>La musica e la macchina</a:t>
            </a:r>
            <a:r>
              <a:rPr lang="it-IT" sz="1600" dirty="0">
                <a:latin typeface="Times New Roman" panose="02020603050405020304" pitchFamily="18" charset="0"/>
                <a:cs typeface="Times New Roman" panose="02020603050405020304" pitchFamily="18" charset="0"/>
              </a:rPr>
              <a:t>, in </a:t>
            </a:r>
            <a:r>
              <a:rPr lang="it-IT" sz="1600" i="1" dirty="0">
                <a:latin typeface="Times New Roman" panose="02020603050405020304" pitchFamily="18" charset="0"/>
                <a:cs typeface="Times New Roman" panose="02020603050405020304" pitchFamily="18" charset="0"/>
              </a:rPr>
              <a:t>Apocalittici e integrati</a:t>
            </a:r>
            <a:r>
              <a:rPr lang="it-IT" sz="1600" dirty="0">
                <a:latin typeface="Times New Roman" panose="02020603050405020304" pitchFamily="18" charset="0"/>
                <a:cs typeface="Times New Roman" panose="02020603050405020304" pitchFamily="18" charset="0"/>
              </a:rPr>
              <a:t> (1964), Bompiani, Milano 1977, pp. 295-296</a:t>
            </a:r>
          </a:p>
          <a:p>
            <a:pPr algn="just"/>
            <a:endParaRPr lang="it-IT" sz="1600" dirty="0">
              <a:latin typeface="Times New Roman" panose="02020603050405020304" pitchFamily="18" charset="0"/>
              <a:cs typeface="Times New Roman" panose="02020603050405020304" pitchFamily="18" charset="0"/>
            </a:endParaRPr>
          </a:p>
          <a:p>
            <a:pPr algn="just"/>
            <a:r>
              <a:rPr lang="it-IT" sz="1800" i="1" dirty="0">
                <a:latin typeface="Times New Roman" panose="02020603050405020304" pitchFamily="18" charset="0"/>
                <a:cs typeface="Times New Roman" panose="02020603050405020304" pitchFamily="18" charset="0"/>
              </a:rPr>
              <a:t>•Vale a dire</a:t>
            </a:r>
            <a:r>
              <a:rPr lang="it-IT" sz="1800" dirty="0">
                <a:latin typeface="Times New Roman" panose="02020603050405020304" pitchFamily="18" charset="0"/>
                <a:cs typeface="Times New Roman" panose="02020603050405020304" pitchFamily="18" charset="0"/>
              </a:rPr>
              <a:t>: connettivo con valore esplicativo</a:t>
            </a:r>
          </a:p>
          <a:p>
            <a:pPr algn="just"/>
            <a:r>
              <a:rPr lang="it-IT" sz="1800" i="1" dirty="0">
                <a:latin typeface="Times New Roman" panose="02020603050405020304" pitchFamily="18" charset="0"/>
                <a:cs typeface="Times New Roman" panose="02020603050405020304" pitchFamily="18" charset="0"/>
              </a:rPr>
              <a:t>• È vero</a:t>
            </a:r>
            <a:r>
              <a:rPr lang="it-IT" sz="1800" dirty="0">
                <a:latin typeface="Times New Roman" panose="02020603050405020304" pitchFamily="18" charset="0"/>
                <a:cs typeface="Times New Roman" panose="02020603050405020304" pitchFamily="18" charset="0"/>
              </a:rPr>
              <a:t>: connettivo con valore esplicativo</a:t>
            </a:r>
          </a:p>
          <a:p>
            <a:pPr algn="just"/>
            <a:r>
              <a:rPr lang="it-IT" sz="1800" i="1" dirty="0">
                <a:latin typeface="Times New Roman" panose="02020603050405020304" pitchFamily="18" charset="0"/>
                <a:cs typeface="Times New Roman" panose="02020603050405020304" pitchFamily="18" charset="0"/>
              </a:rPr>
              <a:t>• Ma </a:t>
            </a:r>
            <a:r>
              <a:rPr lang="it-IT" sz="1800" dirty="0">
                <a:latin typeface="Times New Roman" panose="02020603050405020304" pitchFamily="18" charset="0"/>
                <a:cs typeface="Times New Roman" panose="02020603050405020304" pitchFamily="18" charset="0"/>
              </a:rPr>
              <a:t>(vv.7 e 10): connettivo con valore oppositivo</a:t>
            </a:r>
          </a:p>
          <a:p>
            <a:pPr algn="just"/>
            <a:r>
              <a:rPr lang="it-IT" sz="1800" i="1" dirty="0">
                <a:latin typeface="Times New Roman" panose="02020603050405020304" pitchFamily="18" charset="0"/>
                <a:cs typeface="Times New Roman" panose="02020603050405020304" pitchFamily="18" charset="0"/>
              </a:rPr>
              <a:t>• </a:t>
            </a:r>
            <a:r>
              <a:rPr lang="it-IT" sz="1800" i="1" dirty="0">
                <a:highlight>
                  <a:srgbClr val="FFFF00"/>
                </a:highlight>
                <a:latin typeface="Times New Roman" panose="02020603050405020304" pitchFamily="18" charset="0"/>
                <a:cs typeface="Times New Roman" panose="02020603050405020304" pitchFamily="18" charset="0"/>
              </a:rPr>
              <a:t>Infatti</a:t>
            </a:r>
            <a:r>
              <a:rPr lang="it-IT" sz="1800" dirty="0">
                <a:highlight>
                  <a:srgbClr val="FFFF00"/>
                </a:highlight>
                <a:latin typeface="Times New Roman" panose="02020603050405020304" pitchFamily="18" charset="0"/>
                <a:cs typeface="Times New Roman" panose="02020603050405020304" pitchFamily="18" charset="0"/>
              </a:rPr>
              <a:t>: connettivo con valore esplicativo </a:t>
            </a:r>
          </a:p>
        </p:txBody>
      </p:sp>
    </p:spTree>
    <p:extLst>
      <p:ext uri="{BB962C8B-B14F-4D97-AF65-F5344CB8AC3E}">
        <p14:creationId xmlns:p14="http://schemas.microsoft.com/office/powerpoint/2010/main" val="16621385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274015A-8AE3-416A-8367-4B55DD53CD15}"/>
              </a:ext>
            </a:extLst>
          </p:cNvPr>
          <p:cNvSpPr>
            <a:spLocks noGrp="1"/>
          </p:cNvSpPr>
          <p:nvPr>
            <p:ph type="title"/>
          </p:nvPr>
        </p:nvSpPr>
        <p:spPr>
          <a:xfrm>
            <a:off x="0" y="172279"/>
            <a:ext cx="11353799" cy="756064"/>
          </a:xfrm>
        </p:spPr>
        <p:txBody>
          <a:bodyPr>
            <a:normAutofit/>
          </a:bodyPr>
          <a:lstStyle/>
          <a:p>
            <a:r>
              <a:rPr lang="it-IT" dirty="0"/>
              <a:t>                              </a:t>
            </a:r>
            <a:r>
              <a:rPr lang="it-IT" b="1" dirty="0">
                <a:latin typeface="Times New Roman" panose="02020603050405020304" pitchFamily="18" charset="0"/>
                <a:cs typeface="Times New Roman" panose="02020603050405020304" pitchFamily="18" charset="0"/>
              </a:rPr>
              <a:t>La coerenza testuale</a:t>
            </a:r>
          </a:p>
        </p:txBody>
      </p:sp>
      <p:sp>
        <p:nvSpPr>
          <p:cNvPr id="3" name="Segnaposto contenuto 2">
            <a:extLst>
              <a:ext uri="{FF2B5EF4-FFF2-40B4-BE49-F238E27FC236}">
                <a16:creationId xmlns:a16="http://schemas.microsoft.com/office/drawing/2014/main" id="{2D87C3A9-8570-4834-BC29-788E126832BA}"/>
              </a:ext>
            </a:extLst>
          </p:cNvPr>
          <p:cNvSpPr>
            <a:spLocks noGrp="1"/>
          </p:cNvSpPr>
          <p:nvPr>
            <p:ph idx="1"/>
          </p:nvPr>
        </p:nvSpPr>
        <p:spPr>
          <a:xfrm>
            <a:off x="640080" y="1036321"/>
            <a:ext cx="11194110" cy="5140642"/>
          </a:xfrm>
        </p:spPr>
        <p:txBody>
          <a:bodyPr>
            <a:normAutofit fontScale="77500" lnSpcReduction="20000"/>
          </a:bodyPr>
          <a:lstStyle/>
          <a:p>
            <a:pPr marL="0" indent="0" algn="just">
              <a:lnSpc>
                <a:spcPct val="120000"/>
              </a:lnSpc>
              <a:buNone/>
            </a:pPr>
            <a:r>
              <a:rPr lang="it-IT" sz="2400" dirty="0">
                <a:latin typeface="Times New Roman" panose="02020603050405020304" pitchFamily="18" charset="0"/>
                <a:cs typeface="Times New Roman" panose="02020603050405020304" pitchFamily="18" charset="0"/>
              </a:rPr>
              <a:t>La </a:t>
            </a:r>
            <a:r>
              <a:rPr lang="it-IT" sz="2600" b="1" dirty="0">
                <a:latin typeface="Times New Roman" panose="02020603050405020304" pitchFamily="18" charset="0"/>
                <a:cs typeface="Times New Roman" panose="02020603050405020304" pitchFamily="18" charset="0"/>
              </a:rPr>
              <a:t>coerenza</a:t>
            </a:r>
            <a:r>
              <a:rPr lang="it-IT" sz="2400" dirty="0">
                <a:latin typeface="Times New Roman" panose="02020603050405020304" pitchFamily="18" charset="0"/>
                <a:cs typeface="Times New Roman" panose="02020603050405020304" pitchFamily="18" charset="0"/>
              </a:rPr>
              <a:t> </a:t>
            </a:r>
            <a:r>
              <a:rPr lang="it-IT" sz="2600" dirty="0">
                <a:latin typeface="Times New Roman" panose="02020603050405020304" pitchFamily="18" charset="0"/>
                <a:cs typeface="Times New Roman" panose="02020603050405020304" pitchFamily="18" charset="0"/>
              </a:rPr>
              <a:t>è rappresentata dal rispetto dei collegamenti logici e di significato tra le parti del testo, e dall’adeguatezza al registro (che dovrà essere pertinente alla tipologia di testo selezionata).</a:t>
            </a:r>
          </a:p>
          <a:p>
            <a:pPr marL="0" indent="0">
              <a:buNone/>
            </a:pPr>
            <a:endParaRPr lang="it-IT" sz="2600" dirty="0">
              <a:latin typeface="Times New Roman" panose="02020603050405020304" pitchFamily="18" charset="0"/>
              <a:cs typeface="Times New Roman" panose="02020603050405020304" pitchFamily="18" charset="0"/>
            </a:endParaRPr>
          </a:p>
          <a:p>
            <a:pPr marL="0" indent="0" algn="just">
              <a:lnSpc>
                <a:spcPct val="120000"/>
              </a:lnSpc>
              <a:buNone/>
            </a:pPr>
            <a:r>
              <a:rPr lang="it-IT" sz="2600" dirty="0">
                <a:latin typeface="Times New Roman" panose="02020603050405020304" pitchFamily="18" charset="0"/>
                <a:cs typeface="Times New Roman" panose="02020603050405020304" pitchFamily="18" charset="0"/>
              </a:rPr>
              <a:t>Si possono distinguere tre diversi tipi di coerenza testuale: la coerenza contenutistica, quella semantica e quella stilistica.</a:t>
            </a:r>
          </a:p>
          <a:p>
            <a:pPr marL="0" indent="0">
              <a:buNone/>
            </a:pPr>
            <a:endParaRPr lang="it-IT" dirty="0">
              <a:latin typeface="Times New Roman" panose="02020603050405020304" pitchFamily="18" charset="0"/>
              <a:cs typeface="Times New Roman" panose="02020603050405020304" pitchFamily="18" charset="0"/>
            </a:endParaRPr>
          </a:p>
          <a:p>
            <a:pPr marL="0" indent="0">
              <a:buNone/>
            </a:pPr>
            <a:r>
              <a:rPr lang="it-IT" sz="2600" dirty="0">
                <a:latin typeface="Times New Roman" panose="02020603050405020304" pitchFamily="18" charset="0"/>
                <a:cs typeface="Times New Roman" panose="02020603050405020304" pitchFamily="18" charset="0"/>
              </a:rPr>
              <a:t>1) La </a:t>
            </a:r>
            <a:r>
              <a:rPr lang="it-IT" sz="2600" b="1" dirty="0">
                <a:latin typeface="Times New Roman" panose="02020603050405020304" pitchFamily="18" charset="0"/>
                <a:cs typeface="Times New Roman" panose="02020603050405020304" pitchFamily="18" charset="0"/>
              </a:rPr>
              <a:t>coerenza contenutistica </a:t>
            </a:r>
            <a:r>
              <a:rPr lang="it-IT" sz="2600" dirty="0">
                <a:latin typeface="Times New Roman" panose="02020603050405020304" pitchFamily="18" charset="0"/>
                <a:cs typeface="Times New Roman" panose="02020603050405020304" pitchFamily="18" charset="0"/>
              </a:rPr>
              <a:t>implica il rispetto dei rapporti logici, come quelli:</a:t>
            </a:r>
          </a:p>
          <a:p>
            <a:pPr marL="457200" indent="-457200">
              <a:buAutoNum type="arabicParenR"/>
            </a:pPr>
            <a:endParaRPr lang="it-IT" sz="2600" dirty="0">
              <a:latin typeface="Times New Roman" panose="02020603050405020304" pitchFamily="18" charset="0"/>
              <a:cs typeface="Times New Roman" panose="02020603050405020304" pitchFamily="18" charset="0"/>
            </a:endParaRPr>
          </a:p>
          <a:p>
            <a:pPr marL="0" indent="0" algn="just">
              <a:lnSpc>
                <a:spcPct val="120000"/>
              </a:lnSpc>
              <a:buNone/>
            </a:pPr>
            <a:r>
              <a:rPr lang="it-IT" sz="2400" dirty="0">
                <a:latin typeface="Times New Roman" panose="02020603050405020304" pitchFamily="18" charset="0"/>
                <a:cs typeface="Times New Roman" panose="02020603050405020304" pitchFamily="18" charset="0"/>
              </a:rPr>
              <a:t>- di causa ed effetto, come in </a:t>
            </a:r>
            <a:r>
              <a:rPr lang="it-IT" sz="2200" i="1" dirty="0">
                <a:latin typeface="Times New Roman" panose="02020603050405020304" pitchFamily="18" charset="0"/>
                <a:cs typeface="Times New Roman" panose="02020603050405020304" pitchFamily="18" charset="0"/>
              </a:rPr>
              <a:t>Ho fatto tardi perché la sveglia non ha suonato </a:t>
            </a:r>
            <a:r>
              <a:rPr lang="it-IT" sz="2400" dirty="0">
                <a:latin typeface="Times New Roman" panose="02020603050405020304" pitchFamily="18" charset="0"/>
                <a:cs typeface="Times New Roman" panose="02020603050405020304" pitchFamily="18" charset="0"/>
              </a:rPr>
              <a:t>(e non</a:t>
            </a:r>
            <a:r>
              <a:rPr lang="it-IT" sz="2400" i="1" dirty="0">
                <a:latin typeface="Times New Roman" panose="02020603050405020304" pitchFamily="18" charset="0"/>
                <a:cs typeface="Times New Roman" panose="02020603050405020304" pitchFamily="18" charset="0"/>
              </a:rPr>
              <a:t> </a:t>
            </a:r>
            <a:r>
              <a:rPr lang="it-IT" sz="2200" i="1" dirty="0">
                <a:latin typeface="Times New Roman" panose="02020603050405020304" pitchFamily="18" charset="0"/>
                <a:cs typeface="Times New Roman" panose="02020603050405020304" pitchFamily="18" charset="0"/>
              </a:rPr>
              <a:t>ho fatto tardi perché la sveglia ha suonato</a:t>
            </a:r>
            <a:r>
              <a:rPr lang="it-IT" sz="2400" dirty="0">
                <a:latin typeface="Times New Roman" panose="02020603050405020304" pitchFamily="18" charset="0"/>
                <a:cs typeface="Times New Roman" panose="02020603050405020304" pitchFamily="18" charset="0"/>
              </a:rPr>
              <a:t>);</a:t>
            </a:r>
          </a:p>
          <a:p>
            <a:pPr marL="0" indent="0">
              <a:lnSpc>
                <a:spcPct val="120000"/>
              </a:lnSpc>
              <a:buNone/>
            </a:pPr>
            <a:r>
              <a:rPr lang="it-IT" sz="2400" dirty="0">
                <a:latin typeface="Times New Roman" panose="02020603050405020304" pitchFamily="18" charset="0"/>
                <a:cs typeface="Times New Roman" panose="02020603050405020304" pitchFamily="18" charset="0"/>
              </a:rPr>
              <a:t>- di spazio e di tempo, come in </a:t>
            </a:r>
            <a:r>
              <a:rPr lang="it-IT" sz="2200" i="1" dirty="0">
                <a:latin typeface="Times New Roman" panose="02020603050405020304" pitchFamily="18" charset="0"/>
                <a:cs typeface="Times New Roman" panose="02020603050405020304" pitchFamily="18" charset="0"/>
              </a:rPr>
              <a:t>da Roma prendi l’autostrada per Firenze, dopo un quarto d’ora incontrerai Castel Madama</a:t>
            </a:r>
            <a:r>
              <a:rPr lang="it-IT" sz="2200" dirty="0">
                <a:latin typeface="Times New Roman" panose="02020603050405020304" pitchFamily="18" charset="0"/>
                <a:cs typeface="Times New Roman" panose="02020603050405020304" pitchFamily="18" charset="0"/>
              </a:rPr>
              <a:t> </a:t>
            </a:r>
            <a:r>
              <a:rPr lang="it-IT" sz="2400" dirty="0">
                <a:latin typeface="Times New Roman" panose="02020603050405020304" pitchFamily="18" charset="0"/>
                <a:cs typeface="Times New Roman" panose="02020603050405020304" pitchFamily="18" charset="0"/>
              </a:rPr>
              <a:t>(e non </a:t>
            </a:r>
            <a:r>
              <a:rPr lang="it-IT" sz="2200" i="1" dirty="0">
                <a:latin typeface="Times New Roman" panose="02020603050405020304" pitchFamily="18" charset="0"/>
                <a:cs typeface="Times New Roman" panose="02020603050405020304" pitchFamily="18" charset="0"/>
              </a:rPr>
              <a:t>da Roma prendi l’autostrada per Firenze, dopo un minuto arriverai a New York</a:t>
            </a:r>
            <a:r>
              <a:rPr lang="it-IT" sz="2400" dirty="0">
                <a:latin typeface="Times New Roman" panose="02020603050405020304" pitchFamily="18" charset="0"/>
                <a:cs typeface="Times New Roman" panose="02020603050405020304" pitchFamily="18" charset="0"/>
              </a:rPr>
              <a:t>);</a:t>
            </a:r>
          </a:p>
          <a:p>
            <a:pPr marL="0" indent="0">
              <a:lnSpc>
                <a:spcPct val="120000"/>
              </a:lnSpc>
              <a:buNone/>
            </a:pPr>
            <a:r>
              <a:rPr lang="it-IT" sz="2400" dirty="0">
                <a:latin typeface="Times New Roman" panose="02020603050405020304" pitchFamily="18" charset="0"/>
                <a:cs typeface="Times New Roman" panose="02020603050405020304" pitchFamily="18" charset="0"/>
              </a:rPr>
              <a:t>- di analogia e differenza, come in </a:t>
            </a:r>
            <a:r>
              <a:rPr lang="it-IT" sz="2200" i="1" dirty="0">
                <a:latin typeface="Times New Roman" panose="02020603050405020304" pitchFamily="18" charset="0"/>
                <a:cs typeface="Times New Roman" panose="02020603050405020304" pitchFamily="18" charset="0"/>
              </a:rPr>
              <a:t>nel cassetto ci sono due maglioni: scegline uno</a:t>
            </a:r>
            <a:r>
              <a:rPr lang="it-IT" sz="2200" dirty="0">
                <a:latin typeface="Times New Roman" panose="02020603050405020304" pitchFamily="18" charset="0"/>
                <a:cs typeface="Times New Roman" panose="02020603050405020304" pitchFamily="18" charset="0"/>
              </a:rPr>
              <a:t> </a:t>
            </a:r>
            <a:r>
              <a:rPr lang="it-IT" sz="2400" dirty="0">
                <a:latin typeface="Times New Roman" panose="02020603050405020304" pitchFamily="18" charset="0"/>
                <a:cs typeface="Times New Roman" panose="02020603050405020304" pitchFamily="18" charset="0"/>
              </a:rPr>
              <a:t>(e </a:t>
            </a:r>
            <a:r>
              <a:rPr lang="it-IT" sz="2200" i="1" dirty="0">
                <a:latin typeface="Times New Roman" panose="02020603050405020304" pitchFamily="18" charset="0"/>
                <a:cs typeface="Times New Roman" panose="02020603050405020304" pitchFamily="18" charset="0"/>
              </a:rPr>
              <a:t>non nel cassetto ci sono due maglioni: scegline tre</a:t>
            </a:r>
            <a:r>
              <a:rPr lang="it-IT" sz="2400" dirty="0">
                <a:latin typeface="Times New Roman" panose="02020603050405020304" pitchFamily="18" charset="0"/>
                <a:cs typeface="Times New Roman" panose="02020603050405020304" pitchFamily="18" charset="0"/>
              </a:rPr>
              <a:t>).</a:t>
            </a:r>
          </a:p>
        </p:txBody>
      </p:sp>
      <p:sp>
        <p:nvSpPr>
          <p:cNvPr id="4" name="Freccia a destra 3">
            <a:extLst>
              <a:ext uri="{FF2B5EF4-FFF2-40B4-BE49-F238E27FC236}">
                <a16:creationId xmlns:a16="http://schemas.microsoft.com/office/drawing/2014/main" id="{1CE9B1BB-60D0-46C4-AB29-4AB6E399C3C4}"/>
              </a:ext>
            </a:extLst>
          </p:cNvPr>
          <p:cNvSpPr/>
          <p:nvPr/>
        </p:nvSpPr>
        <p:spPr>
          <a:xfrm>
            <a:off x="9793357" y="6361804"/>
            <a:ext cx="1760286" cy="14501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40991463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BF1C1603-2E90-4B28-BAD1-D837A8FA922C}"/>
              </a:ext>
            </a:extLst>
          </p:cNvPr>
          <p:cNvSpPr>
            <a:spLocks noGrp="1"/>
          </p:cNvSpPr>
          <p:nvPr>
            <p:ph type="subTitle" idx="1"/>
          </p:nvPr>
        </p:nvSpPr>
        <p:spPr>
          <a:xfrm>
            <a:off x="490330" y="357810"/>
            <a:ext cx="11237844" cy="6215268"/>
          </a:xfrm>
        </p:spPr>
        <p:txBody>
          <a:bodyPr>
            <a:normAutofit lnSpcReduction="10000"/>
          </a:bodyPr>
          <a:lstStyle/>
          <a:p>
            <a:pPr algn="just">
              <a:lnSpc>
                <a:spcPct val="100000"/>
              </a:lnSpc>
            </a:pPr>
            <a:r>
              <a:rPr lang="it-IT" dirty="0">
                <a:latin typeface="Times New Roman" panose="02020603050405020304" pitchFamily="18" charset="0"/>
                <a:cs typeface="Times New Roman" panose="02020603050405020304" pitchFamily="18" charset="0"/>
              </a:rPr>
              <a:t>2) La </a:t>
            </a:r>
            <a:r>
              <a:rPr lang="it-IT" b="1" dirty="0">
                <a:latin typeface="Times New Roman" panose="02020603050405020304" pitchFamily="18" charset="0"/>
                <a:cs typeface="Times New Roman" panose="02020603050405020304" pitchFamily="18" charset="0"/>
              </a:rPr>
              <a:t>coerenza semantica </a:t>
            </a:r>
            <a:r>
              <a:rPr lang="it-IT" dirty="0">
                <a:latin typeface="Times New Roman" panose="02020603050405020304" pitchFamily="18" charset="0"/>
                <a:cs typeface="Times New Roman" panose="02020603050405020304" pitchFamily="18" charset="0"/>
              </a:rPr>
              <a:t>prevede che i lessemi utilizzati all’interno di una frase debbano essere in sintonia tra loro, così che si rispetti la solidarietà di significato tra le varie parti della frase. </a:t>
            </a:r>
          </a:p>
          <a:p>
            <a:pPr algn="just">
              <a:lnSpc>
                <a:spcPct val="100000"/>
              </a:lnSpc>
            </a:pPr>
            <a:r>
              <a:rPr lang="it-IT" dirty="0">
                <a:latin typeface="Times New Roman" panose="02020603050405020304" pitchFamily="18" charset="0"/>
                <a:cs typeface="Times New Roman" panose="02020603050405020304" pitchFamily="18" charset="0"/>
              </a:rPr>
              <a:t>Es: </a:t>
            </a:r>
            <a:r>
              <a:rPr lang="it-IT" sz="2200" i="1" dirty="0">
                <a:latin typeface="Times New Roman" panose="02020603050405020304" pitchFamily="18" charset="0"/>
                <a:cs typeface="Times New Roman" panose="02020603050405020304" pitchFamily="18" charset="0"/>
              </a:rPr>
              <a:t>Luisa ha cucinato un ottimo piatto di spaghetti </a:t>
            </a:r>
            <a:r>
              <a:rPr lang="it-IT" dirty="0">
                <a:latin typeface="Times New Roman" panose="02020603050405020304" pitchFamily="18" charset="0"/>
                <a:cs typeface="Times New Roman" panose="02020603050405020304" pitchFamily="18" charset="0"/>
              </a:rPr>
              <a:t>(ma non </a:t>
            </a:r>
            <a:r>
              <a:rPr lang="it-IT" sz="2200" i="1" dirty="0">
                <a:latin typeface="Times New Roman" panose="02020603050405020304" pitchFamily="18" charset="0"/>
                <a:cs typeface="Times New Roman" panose="02020603050405020304" pitchFamily="18" charset="0"/>
              </a:rPr>
              <a:t>Luisa </a:t>
            </a:r>
            <a:r>
              <a:rPr lang="it-IT" sz="2200" i="1" dirty="0">
                <a:solidFill>
                  <a:srgbClr val="FF0000"/>
                </a:solidFill>
                <a:latin typeface="Times New Roman" panose="02020603050405020304" pitchFamily="18" charset="0"/>
                <a:cs typeface="Times New Roman" panose="02020603050405020304" pitchFamily="18" charset="0"/>
              </a:rPr>
              <a:t>ha fabbricato </a:t>
            </a:r>
            <a:r>
              <a:rPr lang="it-IT" sz="2200" i="1" dirty="0">
                <a:latin typeface="Times New Roman" panose="02020603050405020304" pitchFamily="18" charset="0"/>
                <a:cs typeface="Times New Roman" panose="02020603050405020304" pitchFamily="18" charset="0"/>
              </a:rPr>
              <a:t>un ottimo piatto di spaghetti</a:t>
            </a:r>
            <a:r>
              <a:rPr lang="it-IT" dirty="0">
                <a:latin typeface="Times New Roman" panose="02020603050405020304" pitchFamily="18" charset="0"/>
                <a:cs typeface="Times New Roman" panose="02020603050405020304" pitchFamily="18" charset="0"/>
              </a:rPr>
              <a:t>)</a:t>
            </a:r>
          </a:p>
          <a:p>
            <a:pPr algn="just">
              <a:lnSpc>
                <a:spcPct val="100000"/>
              </a:lnSpc>
            </a:pPr>
            <a:r>
              <a:rPr lang="it-IT" dirty="0">
                <a:latin typeface="Times New Roman" panose="02020603050405020304" pitchFamily="18" charset="0"/>
                <a:cs typeface="Times New Roman" panose="02020603050405020304" pitchFamily="18" charset="0"/>
              </a:rPr>
              <a:t>Es: </a:t>
            </a:r>
            <a:r>
              <a:rPr lang="it-IT" sz="2200" i="1" dirty="0">
                <a:latin typeface="Times New Roman" panose="02020603050405020304" pitchFamily="18" charset="0"/>
                <a:cs typeface="Times New Roman" panose="02020603050405020304" pitchFamily="18" charset="0"/>
              </a:rPr>
              <a:t>I genitori devono educare i figli </a:t>
            </a:r>
            <a:r>
              <a:rPr lang="it-IT" dirty="0">
                <a:latin typeface="Times New Roman" panose="02020603050405020304" pitchFamily="18" charset="0"/>
                <a:cs typeface="Times New Roman" panose="02020603050405020304" pitchFamily="18" charset="0"/>
              </a:rPr>
              <a:t>(e non </a:t>
            </a:r>
            <a:r>
              <a:rPr lang="it-IT" sz="2200" i="1" dirty="0">
                <a:latin typeface="Times New Roman" panose="02020603050405020304" pitchFamily="18" charset="0"/>
                <a:cs typeface="Times New Roman" panose="02020603050405020304" pitchFamily="18" charset="0"/>
              </a:rPr>
              <a:t>I genitori devono </a:t>
            </a:r>
            <a:r>
              <a:rPr lang="it-IT" sz="2200" i="1" dirty="0">
                <a:solidFill>
                  <a:srgbClr val="FF0000"/>
                </a:solidFill>
                <a:latin typeface="Times New Roman" panose="02020603050405020304" pitchFamily="18" charset="0"/>
                <a:cs typeface="Times New Roman" panose="02020603050405020304" pitchFamily="18" charset="0"/>
              </a:rPr>
              <a:t>coltivare</a:t>
            </a:r>
            <a:r>
              <a:rPr lang="it-IT" sz="2200" i="1" dirty="0">
                <a:latin typeface="Times New Roman" panose="02020603050405020304" pitchFamily="18" charset="0"/>
                <a:cs typeface="Times New Roman" panose="02020603050405020304" pitchFamily="18" charset="0"/>
              </a:rPr>
              <a:t> i figli</a:t>
            </a:r>
            <a:r>
              <a:rPr lang="it-IT" dirty="0">
                <a:latin typeface="Times New Roman" panose="02020603050405020304" pitchFamily="18" charset="0"/>
                <a:cs typeface="Times New Roman" panose="02020603050405020304" pitchFamily="18" charset="0"/>
              </a:rPr>
              <a:t>).</a:t>
            </a:r>
          </a:p>
          <a:p>
            <a:pPr algn="just">
              <a:lnSpc>
                <a:spcPct val="100000"/>
              </a:lnSpc>
            </a:pPr>
            <a:endParaRPr lang="it-IT" dirty="0">
              <a:latin typeface="Times New Roman" panose="02020603050405020304" pitchFamily="18" charset="0"/>
              <a:cs typeface="Times New Roman" panose="02020603050405020304" pitchFamily="18" charset="0"/>
            </a:endParaRPr>
          </a:p>
          <a:p>
            <a:pPr algn="just">
              <a:lnSpc>
                <a:spcPct val="100000"/>
              </a:lnSpc>
            </a:pPr>
            <a:r>
              <a:rPr lang="it-IT" dirty="0">
                <a:latin typeface="Times New Roman" panose="02020603050405020304" pitchFamily="18" charset="0"/>
                <a:cs typeface="Times New Roman" panose="02020603050405020304" pitchFamily="18" charset="0"/>
              </a:rPr>
              <a:t>3) La </a:t>
            </a:r>
            <a:r>
              <a:rPr lang="it-IT" b="1" dirty="0">
                <a:latin typeface="Times New Roman" panose="02020603050405020304" pitchFamily="18" charset="0"/>
                <a:cs typeface="Times New Roman" panose="02020603050405020304" pitchFamily="18" charset="0"/>
              </a:rPr>
              <a:t>coerenza stilistica </a:t>
            </a:r>
            <a:r>
              <a:rPr lang="it-IT" dirty="0">
                <a:latin typeface="Times New Roman" panose="02020603050405020304" pitchFamily="18" charset="0"/>
                <a:cs typeface="Times New Roman" panose="02020603050405020304" pitchFamily="18" charset="0"/>
              </a:rPr>
              <a:t>fa riferimento all’ adozione di un registro linguistico omogeneo. Se il registro è colloquiale, tutte le forme usate (lessicali, grammaticali, sintattiche) dovranno essere di tipo colloquiale e informale. Viceversa, se il registro è sostenuto, tutti gli elementi del testo dovranno essere dello stesso livello. Negli esempi seguenti, è violata la coerenza stilistica:</a:t>
            </a:r>
          </a:p>
          <a:p>
            <a:pPr algn="just">
              <a:lnSpc>
                <a:spcPct val="100000"/>
              </a:lnSpc>
            </a:pPr>
            <a:r>
              <a:rPr lang="it-IT" sz="2200" i="1" dirty="0">
                <a:latin typeface="Times New Roman" panose="02020603050405020304" pitchFamily="18" charset="0"/>
                <a:cs typeface="Times New Roman" panose="02020603050405020304" pitchFamily="18" charset="0"/>
              </a:rPr>
              <a:t>Si comunica ai gentili utenti che di questa linea ferroviaria che si è </a:t>
            </a:r>
            <a:r>
              <a:rPr lang="it-IT" sz="2200" i="1" dirty="0">
                <a:solidFill>
                  <a:srgbClr val="FF0000"/>
                </a:solidFill>
                <a:latin typeface="Times New Roman" panose="02020603050405020304" pitchFamily="18" charset="0"/>
                <a:cs typeface="Times New Roman" panose="02020603050405020304" pitchFamily="18" charset="0"/>
              </a:rPr>
              <a:t>sfasciato</a:t>
            </a:r>
            <a:r>
              <a:rPr lang="it-IT" sz="2200" i="1" dirty="0">
                <a:latin typeface="Times New Roman" panose="02020603050405020304" pitchFamily="18" charset="0"/>
                <a:cs typeface="Times New Roman" panose="02020603050405020304" pitchFamily="18" charset="0"/>
              </a:rPr>
              <a:t> il treno</a:t>
            </a:r>
          </a:p>
          <a:p>
            <a:pPr algn="just">
              <a:lnSpc>
                <a:spcPct val="100000"/>
              </a:lnSpc>
            </a:pPr>
            <a:r>
              <a:rPr lang="it-IT" sz="2200" i="1" dirty="0">
                <a:latin typeface="Times New Roman" panose="02020603050405020304" pitchFamily="18" charset="0"/>
                <a:cs typeface="Times New Roman" panose="02020603050405020304" pitchFamily="18" charset="0"/>
              </a:rPr>
              <a:t>Ciao </a:t>
            </a:r>
            <a:r>
              <a:rPr lang="it-IT" sz="2200" i="1" dirty="0" err="1">
                <a:latin typeface="Times New Roman" panose="02020603050405020304" pitchFamily="18" charset="0"/>
                <a:cs typeface="Times New Roman" panose="02020603050405020304" pitchFamily="18" charset="0"/>
              </a:rPr>
              <a:t>fratè</a:t>
            </a:r>
            <a:r>
              <a:rPr lang="it-IT" sz="2200" i="1" dirty="0">
                <a:latin typeface="Times New Roman" panose="02020603050405020304" pitchFamily="18" charset="0"/>
                <a:cs typeface="Times New Roman" panose="02020603050405020304" pitchFamily="18" charset="0"/>
              </a:rPr>
              <a:t>, sai dirvi dov’è </a:t>
            </a:r>
            <a:r>
              <a:rPr lang="it-IT" sz="2200" i="1" dirty="0">
                <a:solidFill>
                  <a:srgbClr val="FF0000"/>
                </a:solidFill>
                <a:latin typeface="Times New Roman" panose="02020603050405020304" pitchFamily="18" charset="0"/>
                <a:cs typeface="Times New Roman" panose="02020603050405020304" pitchFamily="18" charset="0"/>
              </a:rPr>
              <a:t>ubicata</a:t>
            </a:r>
            <a:r>
              <a:rPr lang="it-IT" sz="2200" i="1" dirty="0">
                <a:latin typeface="Times New Roman" panose="02020603050405020304" pitchFamily="18" charset="0"/>
                <a:cs typeface="Times New Roman" panose="02020603050405020304" pitchFamily="18" charset="0"/>
              </a:rPr>
              <a:t> la festa di stasera?</a:t>
            </a:r>
          </a:p>
          <a:p>
            <a:pPr algn="just">
              <a:lnSpc>
                <a:spcPct val="100000"/>
              </a:lnSpc>
            </a:pPr>
            <a:r>
              <a:rPr lang="it-IT" sz="2200" i="1" dirty="0">
                <a:latin typeface="Times New Roman" panose="02020603050405020304" pitchFamily="18" charset="0"/>
                <a:cs typeface="Times New Roman" panose="02020603050405020304" pitchFamily="18" charset="0"/>
              </a:rPr>
              <a:t>I signori condomini che non hanno provveduto al pagamento, </a:t>
            </a:r>
            <a:r>
              <a:rPr lang="it-IT" sz="2200" i="1" dirty="0">
                <a:solidFill>
                  <a:srgbClr val="FF0000"/>
                </a:solidFill>
                <a:latin typeface="Times New Roman" panose="02020603050405020304" pitchFamily="18" charset="0"/>
                <a:cs typeface="Times New Roman" panose="02020603050405020304" pitchFamily="18" charset="0"/>
              </a:rPr>
              <a:t>se devono </a:t>
            </a:r>
            <a:r>
              <a:rPr lang="it-IT" sz="2200" i="1" dirty="0" err="1">
                <a:solidFill>
                  <a:srgbClr val="FF0000"/>
                </a:solidFill>
                <a:latin typeface="Times New Roman" panose="02020603050405020304" pitchFamily="18" charset="0"/>
                <a:cs typeface="Times New Roman" panose="02020603050405020304" pitchFamily="18" charset="0"/>
              </a:rPr>
              <a:t>sbrigà</a:t>
            </a:r>
            <a:r>
              <a:rPr lang="it-IT" sz="2200" i="1" dirty="0">
                <a:latin typeface="Times New Roman" panose="02020603050405020304" pitchFamily="18" charset="0"/>
                <a:cs typeface="Times New Roman" panose="02020603050405020304" pitchFamily="18" charset="0"/>
              </a:rPr>
              <a:t>.</a:t>
            </a:r>
            <a:endParaRPr lang="it-IT"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04735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B274D5C-159C-7848-93E1-BC2F71485EEC}"/>
              </a:ext>
            </a:extLst>
          </p:cNvPr>
          <p:cNvSpPr>
            <a:spLocks noGrp="1"/>
          </p:cNvSpPr>
          <p:nvPr>
            <p:ph type="title"/>
          </p:nvPr>
        </p:nvSpPr>
        <p:spPr>
          <a:xfrm>
            <a:off x="838200" y="365125"/>
            <a:ext cx="10515600" cy="213995"/>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A35FE264-A222-B541-B34B-016547436F96}"/>
              </a:ext>
            </a:extLst>
          </p:cNvPr>
          <p:cNvSpPr>
            <a:spLocks noGrp="1"/>
          </p:cNvSpPr>
          <p:nvPr>
            <p:ph idx="1"/>
          </p:nvPr>
        </p:nvSpPr>
        <p:spPr>
          <a:xfrm>
            <a:off x="838200" y="802640"/>
            <a:ext cx="10515600" cy="5374323"/>
          </a:xfrm>
        </p:spPr>
        <p:txBody>
          <a:bodyPr>
            <a:normAutofit fontScale="85000" lnSpcReduction="10000"/>
          </a:bodyPr>
          <a:lstStyle/>
          <a:p>
            <a:pPr marL="0" indent="0">
              <a:lnSpc>
                <a:spcPct val="110000"/>
              </a:lnSpc>
              <a:buNone/>
            </a:pPr>
            <a:r>
              <a:rPr lang="it-IT" dirty="0">
                <a:latin typeface="Times New Roman" panose="02020603050405020304" pitchFamily="18" charset="0"/>
                <a:cs typeface="Times New Roman" panose="02020603050405020304" pitchFamily="18" charset="0"/>
              </a:rPr>
              <a:t>La coerenza è garantita da: </a:t>
            </a:r>
          </a:p>
          <a:p>
            <a:pPr marL="0" indent="0">
              <a:lnSpc>
                <a:spcPct val="110000"/>
              </a:lnSpc>
              <a:buNone/>
            </a:pPr>
            <a:endParaRPr lang="it-IT" dirty="0">
              <a:latin typeface="Times New Roman" panose="02020603050405020304" pitchFamily="18" charset="0"/>
              <a:cs typeface="Times New Roman" panose="02020603050405020304" pitchFamily="18" charset="0"/>
            </a:endParaRPr>
          </a:p>
          <a:p>
            <a:pPr>
              <a:lnSpc>
                <a:spcPct val="110000"/>
              </a:lnSpc>
              <a:buFont typeface="Wingdings" pitchFamily="2" charset="2"/>
              <a:buChar char="§"/>
            </a:pPr>
            <a:r>
              <a:rPr lang="it-IT" b="1" dirty="0">
                <a:latin typeface="Times New Roman" panose="02020603050405020304" pitchFamily="18" charset="0"/>
                <a:cs typeface="Times New Roman" panose="02020603050405020304" pitchFamily="18" charset="0"/>
              </a:rPr>
              <a:t>proprietà intrinseche </a:t>
            </a:r>
            <a:r>
              <a:rPr lang="it-IT" dirty="0">
                <a:latin typeface="Times New Roman" panose="02020603050405020304" pitchFamily="18" charset="0"/>
                <a:cs typeface="Times New Roman" panose="02020603050405020304" pitchFamily="18" charset="0"/>
              </a:rPr>
              <a:t>del testo: </a:t>
            </a:r>
          </a:p>
          <a:p>
            <a:pPr marL="0" indent="0">
              <a:lnSpc>
                <a:spcPct val="110000"/>
              </a:lnSpc>
              <a:buNone/>
            </a:pP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unitarietà</a:t>
            </a:r>
            <a:r>
              <a:rPr lang="it-IT" dirty="0">
                <a:latin typeface="Times New Roman" panose="02020603050405020304" pitchFamily="18" charset="0"/>
                <a:cs typeface="Times New Roman" panose="02020603050405020304" pitchFamily="18" charset="0"/>
              </a:rPr>
              <a:t>: il contenuto del testo è riconducibile, attraverso operazioni di cancellazione e di astrazione, a nuclei semantici generali di cui esso è l’espansione; </a:t>
            </a:r>
          </a:p>
          <a:p>
            <a:pPr marL="0" indent="0">
              <a:lnSpc>
                <a:spcPct val="110000"/>
              </a:lnSpc>
              <a:buNone/>
            </a:pP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continuità</a:t>
            </a:r>
            <a:r>
              <a:rPr lang="it-IT" dirty="0">
                <a:latin typeface="Times New Roman" panose="02020603050405020304" pitchFamily="18" charset="0"/>
                <a:cs typeface="Times New Roman" panose="02020603050405020304" pitchFamily="18" charset="0"/>
              </a:rPr>
              <a:t>: ogni enunciato ripropone in modo </a:t>
            </a:r>
            <a:r>
              <a:rPr lang="it-IT" dirty="0" err="1">
                <a:latin typeface="Times New Roman" panose="02020603050405020304" pitchFamily="18" charset="0"/>
                <a:cs typeface="Times New Roman" panose="02020603050405020304" pitchFamily="18" charset="0"/>
              </a:rPr>
              <a:t>direttoo</a:t>
            </a:r>
            <a:r>
              <a:rPr lang="it-IT" dirty="0">
                <a:latin typeface="Times New Roman" panose="02020603050405020304" pitchFamily="18" charset="0"/>
                <a:cs typeface="Times New Roman" panose="02020603050405020304" pitchFamily="18" charset="0"/>
              </a:rPr>
              <a:t> indiretto una componente semantica già presente nel co-testo;</a:t>
            </a:r>
          </a:p>
          <a:p>
            <a:pPr marL="0" indent="0">
              <a:lnSpc>
                <a:spcPct val="110000"/>
              </a:lnSpc>
              <a:buNone/>
            </a:pP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progressione</a:t>
            </a:r>
            <a:r>
              <a:rPr lang="it-IT" dirty="0">
                <a:latin typeface="Times New Roman" panose="02020603050405020304" pitchFamily="18" charset="0"/>
                <a:cs typeface="Times New Roman" panose="02020603050405020304" pitchFamily="18" charset="0"/>
              </a:rPr>
              <a:t>: ogni enunciato che compone il testo contribuisce a modificare o accrescere l’informazione complessiva;</a:t>
            </a:r>
          </a:p>
          <a:p>
            <a:pPr>
              <a:lnSpc>
                <a:spcPct val="120000"/>
              </a:lnSpc>
              <a:buFont typeface="Wingdings" pitchFamily="2" charset="2"/>
              <a:buChar char="§"/>
            </a:pPr>
            <a:r>
              <a:rPr lang="it-IT" b="1" dirty="0">
                <a:latin typeface="Times New Roman" panose="02020603050405020304" pitchFamily="18" charset="0"/>
                <a:cs typeface="Times New Roman" panose="02020603050405020304" pitchFamily="18" charset="0"/>
              </a:rPr>
              <a:t>processo collaborativo</a:t>
            </a:r>
            <a:r>
              <a:rPr lang="it-IT" dirty="0">
                <a:latin typeface="Times New Roman" panose="02020603050405020304" pitchFamily="18" charset="0"/>
                <a:cs typeface="Times New Roman" panose="02020603050405020304" pitchFamily="18" charset="0"/>
              </a:rPr>
              <a:t> tra emittente e destinatario-interprete, che è chiamato ad attivare delle inferenze (tema degli impliciti; enciclopedia del parlante; intertestualità).</a:t>
            </a:r>
          </a:p>
        </p:txBody>
      </p:sp>
    </p:spTree>
    <p:extLst>
      <p:ext uri="{BB962C8B-B14F-4D97-AF65-F5344CB8AC3E}">
        <p14:creationId xmlns:p14="http://schemas.microsoft.com/office/powerpoint/2010/main" val="9157759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E2A03F4-F30F-4214-A9AC-18813984557B}"/>
              </a:ext>
            </a:extLst>
          </p:cNvPr>
          <p:cNvSpPr>
            <a:spLocks noGrp="1"/>
          </p:cNvSpPr>
          <p:nvPr>
            <p:ph idx="1"/>
          </p:nvPr>
        </p:nvSpPr>
        <p:spPr>
          <a:xfrm>
            <a:off x="728869" y="424070"/>
            <a:ext cx="11052313" cy="5963478"/>
          </a:xfrm>
        </p:spPr>
        <p:txBody>
          <a:bodyPr>
            <a:normAutofit/>
          </a:bodyPr>
          <a:lstStyle/>
          <a:p>
            <a:pPr marL="0" indent="0" algn="just">
              <a:buNone/>
            </a:pPr>
            <a:r>
              <a:rPr lang="it-IT" sz="2400" dirty="0">
                <a:latin typeface="Times New Roman" panose="02020603050405020304" pitchFamily="18" charset="0"/>
                <a:cs typeface="Times New Roman" panose="02020603050405020304" pitchFamily="18" charset="0"/>
              </a:rPr>
              <a:t>La coerenza testuale si lega, quindi, alla reazione del destinatario, che deve valutare un determinato testo come chiaro e appropriato alla circostanza in cui è stato prodotto.</a:t>
            </a:r>
          </a:p>
          <a:p>
            <a:pPr marL="0" indent="0" algn="just">
              <a:buNone/>
            </a:pPr>
            <a:endParaRPr lang="it-IT" sz="2400"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it-IT" sz="2400" dirty="0">
                <a:latin typeface="Times New Roman" panose="02020603050405020304" pitchFamily="18" charset="0"/>
                <a:cs typeface="Times New Roman" panose="02020603050405020304" pitchFamily="18" charset="0"/>
              </a:rPr>
              <a:t>Nel </a:t>
            </a:r>
            <a:r>
              <a:rPr lang="it-IT" sz="2400" b="1" dirty="0">
                <a:latin typeface="Times New Roman" panose="02020603050405020304" pitchFamily="18" charset="0"/>
                <a:cs typeface="Times New Roman" panose="02020603050405020304" pitchFamily="18" charset="0"/>
              </a:rPr>
              <a:t>linguaggio parlato </a:t>
            </a:r>
            <a:r>
              <a:rPr lang="it-IT" sz="2400" dirty="0">
                <a:latin typeface="Times New Roman" panose="02020603050405020304" pitchFamily="18" charset="0"/>
                <a:cs typeface="Times New Roman" panose="02020603050405020304" pitchFamily="18" charset="0"/>
              </a:rPr>
              <a:t>è possibile imbattersi in situazioni che presentano un’incoerenza solo apparente (che può dipendere dai meccanismi di presupposizione e di riferimento al contesto, comuni nei rapporti verbali): questa incoerenza logica apparente è </a:t>
            </a:r>
            <a:r>
              <a:rPr lang="it-IT" sz="2400" u="sng" dirty="0">
                <a:latin typeface="Times New Roman" panose="02020603050405020304" pitchFamily="18" charset="0"/>
                <a:cs typeface="Times New Roman" panose="02020603050405020304" pitchFamily="18" charset="0"/>
              </a:rPr>
              <a:t>abituale</a:t>
            </a:r>
            <a:r>
              <a:rPr lang="it-IT" sz="2400" dirty="0">
                <a:latin typeface="Times New Roman" panose="02020603050405020304" pitchFamily="18" charset="0"/>
                <a:cs typeface="Times New Roman" panose="02020603050405020304" pitchFamily="18" charset="0"/>
              </a:rPr>
              <a:t> nei testi scritti appartenenti al 1) </a:t>
            </a:r>
            <a:r>
              <a:rPr lang="it-IT" sz="2400" b="1" dirty="0">
                <a:latin typeface="Times New Roman" panose="02020603050405020304" pitchFamily="18" charset="0"/>
                <a:cs typeface="Times New Roman" panose="02020603050405020304" pitchFamily="18" charset="0"/>
              </a:rPr>
              <a:t>linguaggio letterario </a:t>
            </a:r>
            <a:r>
              <a:rPr lang="it-IT" sz="2400" dirty="0">
                <a:latin typeface="Times New Roman" panose="02020603050405020304" pitchFamily="18" charset="0"/>
                <a:cs typeface="Times New Roman" panose="02020603050405020304" pitchFamily="18" charset="0"/>
              </a:rPr>
              <a:t>e in quello 2) </a:t>
            </a:r>
            <a:r>
              <a:rPr lang="it-IT" sz="2400" b="1" dirty="0">
                <a:latin typeface="Times New Roman" panose="02020603050405020304" pitchFamily="18" charset="0"/>
                <a:cs typeface="Times New Roman" panose="02020603050405020304" pitchFamily="18" charset="0"/>
              </a:rPr>
              <a:t>pubblicitario </a:t>
            </a:r>
            <a:r>
              <a:rPr lang="it-IT" sz="2400" dirty="0">
                <a:latin typeface="Times New Roman" panose="02020603050405020304" pitchFamily="18" charset="0"/>
                <a:cs typeface="Times New Roman" panose="02020603050405020304" pitchFamily="18" charset="0"/>
              </a:rPr>
              <a:t>che, per ragioni diverse, mirano sconvolgere l’orizzonte di attesa del lettore.</a:t>
            </a:r>
          </a:p>
          <a:p>
            <a:pPr marL="0" indent="0" algn="just">
              <a:lnSpc>
                <a:spcPct val="100000"/>
              </a:lnSpc>
              <a:spcBef>
                <a:spcPts val="0"/>
              </a:spcBef>
              <a:buNone/>
            </a:pPr>
            <a:endParaRPr lang="it-IT" sz="2400"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it-IT" sz="2000" dirty="0">
                <a:latin typeface="Times New Roman" panose="02020603050405020304" pitchFamily="18" charset="0"/>
                <a:cs typeface="Times New Roman" panose="02020603050405020304" pitchFamily="18" charset="0"/>
              </a:rPr>
              <a:t>1) Nel verso</a:t>
            </a:r>
            <a:r>
              <a:rPr lang="it-IT" sz="2000" i="1" dirty="0">
                <a:latin typeface="Times New Roman" panose="02020603050405020304" pitchFamily="18" charset="0"/>
                <a:cs typeface="Times New Roman" panose="02020603050405020304" pitchFamily="18" charset="0"/>
              </a:rPr>
              <a:t>, </a:t>
            </a:r>
            <a:r>
              <a:rPr lang="it-IT" sz="2000" dirty="0">
                <a:latin typeface="Times New Roman" panose="02020603050405020304" pitchFamily="18" charset="0"/>
                <a:cs typeface="Times New Roman" panose="02020603050405020304" pitchFamily="18" charset="0"/>
              </a:rPr>
              <a:t>tratto</a:t>
            </a:r>
            <a:r>
              <a:rPr lang="it-IT" sz="2000" i="1" dirty="0">
                <a:latin typeface="Times New Roman" panose="02020603050405020304" pitchFamily="18" charset="0"/>
                <a:cs typeface="Times New Roman" panose="02020603050405020304" pitchFamily="18" charset="0"/>
              </a:rPr>
              <a:t> </a:t>
            </a:r>
            <a:r>
              <a:rPr lang="it-IT" sz="2000" dirty="0">
                <a:latin typeface="Times New Roman" panose="02020603050405020304" pitchFamily="18" charset="0"/>
                <a:cs typeface="Times New Roman" panose="02020603050405020304" pitchFamily="18" charset="0"/>
              </a:rPr>
              <a:t>da</a:t>
            </a:r>
            <a:r>
              <a:rPr lang="it-IT" sz="2000" i="1" dirty="0">
                <a:latin typeface="Times New Roman" panose="02020603050405020304" pitchFamily="18" charset="0"/>
                <a:cs typeface="Times New Roman" panose="02020603050405020304" pitchFamily="18" charset="0"/>
              </a:rPr>
              <a:t> Maia, </a:t>
            </a:r>
            <a:r>
              <a:rPr lang="it-IT" sz="2000" dirty="0">
                <a:latin typeface="Times New Roman" panose="02020603050405020304" pitchFamily="18" charset="0"/>
                <a:cs typeface="Times New Roman" panose="02020603050405020304" pitchFamily="18" charset="0"/>
              </a:rPr>
              <a:t>«Io nacqui ogni mattina</a:t>
            </a:r>
            <a:r>
              <a:rPr lang="it-IT" sz="2000" i="1" dirty="0">
                <a:latin typeface="Times New Roman" panose="02020603050405020304" pitchFamily="18" charset="0"/>
                <a:cs typeface="Times New Roman" panose="02020603050405020304" pitchFamily="18" charset="0"/>
              </a:rPr>
              <a:t>», </a:t>
            </a:r>
            <a:r>
              <a:rPr lang="it-IT" sz="2000" dirty="0">
                <a:latin typeface="Times New Roman" panose="02020603050405020304" pitchFamily="18" charset="0"/>
                <a:cs typeface="Times New Roman" panose="02020603050405020304" pitchFamily="18" charset="0"/>
              </a:rPr>
              <a:t>D’Annunzio viola consapevolmente la coerenza logica, per suggerire che si sente come rinnovato ogni mattina e sempre pronto a vivere emozioni straordinarie</a:t>
            </a:r>
            <a:r>
              <a:rPr lang="it-IT" sz="2000" i="1" dirty="0">
                <a:latin typeface="Times New Roman" panose="02020603050405020304" pitchFamily="18" charset="0"/>
                <a:cs typeface="Times New Roman" panose="02020603050405020304" pitchFamily="18" charset="0"/>
              </a:rPr>
              <a:t>.</a:t>
            </a:r>
          </a:p>
          <a:p>
            <a:pPr marL="0" indent="0" algn="just">
              <a:lnSpc>
                <a:spcPct val="100000"/>
              </a:lnSpc>
              <a:spcBef>
                <a:spcPts val="0"/>
              </a:spcBef>
              <a:buNone/>
            </a:pPr>
            <a:endParaRPr lang="it-IT" sz="2000" i="1" dirty="0">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it-IT" sz="2000" dirty="0">
                <a:latin typeface="Times New Roman" panose="02020603050405020304" pitchFamily="18" charset="0"/>
                <a:cs typeface="Times New Roman" panose="02020603050405020304" pitchFamily="18" charset="0"/>
              </a:rPr>
              <a:t>2) Nello spot</a:t>
            </a:r>
            <a:r>
              <a:rPr lang="it-IT" sz="2000" i="1" dirty="0">
                <a:latin typeface="Times New Roman" panose="02020603050405020304" pitchFamily="18" charset="0"/>
                <a:cs typeface="Times New Roman" panose="02020603050405020304" pitchFamily="18" charset="0"/>
              </a:rPr>
              <a:t> «La Coop sei tu», </a:t>
            </a:r>
            <a:r>
              <a:rPr lang="it-IT" sz="2000" dirty="0">
                <a:latin typeface="Times New Roman" panose="02020603050405020304" pitchFamily="18" charset="0"/>
                <a:cs typeface="Times New Roman" panose="02020603050405020304" pitchFamily="18" charset="0"/>
              </a:rPr>
              <a:t>l’identificazione non può essere letta sul piano letterale, poiché, ovviamente, un consumatore non potrà mai trasformarsi in una catena di ipermercati; la violazione consapevole della coerenza contenutistica, tuttavia, è finalizzata a enfatizzare l’attenzione particolare che l’azienda rivolge ai propri clienti.</a:t>
            </a:r>
          </a:p>
        </p:txBody>
      </p:sp>
      <p:sp>
        <p:nvSpPr>
          <p:cNvPr id="2" name="Rettangolo 1">
            <a:extLst>
              <a:ext uri="{FF2B5EF4-FFF2-40B4-BE49-F238E27FC236}">
                <a16:creationId xmlns:a16="http://schemas.microsoft.com/office/drawing/2014/main" id="{CE2BA565-FD14-B04E-8723-68B39452642A}"/>
              </a:ext>
            </a:extLst>
          </p:cNvPr>
          <p:cNvSpPr/>
          <p:nvPr/>
        </p:nvSpPr>
        <p:spPr>
          <a:xfrm>
            <a:off x="5977217" y="3244334"/>
            <a:ext cx="237566" cy="369332"/>
          </a:xfrm>
          <a:prstGeom prst="rect">
            <a:avLst/>
          </a:prstGeom>
        </p:spPr>
        <p:txBody>
          <a:bodyPr wrap="none">
            <a:spAutoFit/>
          </a:bodyPr>
          <a:lstStyle/>
          <a:p>
            <a:r>
              <a:rPr lang="it-IT" dirty="0">
                <a:solidFill>
                  <a:srgbClr val="000000"/>
                </a:solidFill>
                <a:latin typeface="-webkit-standard"/>
              </a:rPr>
              <a:t> </a:t>
            </a:r>
            <a:endParaRPr lang="it-IT" dirty="0"/>
          </a:p>
        </p:txBody>
      </p:sp>
    </p:spTree>
    <p:extLst>
      <p:ext uri="{BB962C8B-B14F-4D97-AF65-F5344CB8AC3E}">
        <p14:creationId xmlns:p14="http://schemas.microsoft.com/office/powerpoint/2010/main" val="39817768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E5C7FBD-C1BD-5748-9404-D1DA5523D083}"/>
              </a:ext>
            </a:extLst>
          </p:cNvPr>
          <p:cNvSpPr>
            <a:spLocks noGrp="1"/>
          </p:cNvSpPr>
          <p:nvPr>
            <p:ph type="title"/>
          </p:nvPr>
        </p:nvSpPr>
        <p:spPr>
          <a:xfrm>
            <a:off x="838200" y="365126"/>
            <a:ext cx="10515600" cy="315912"/>
          </a:xfrm>
        </p:spPr>
        <p:txBody>
          <a:bodyPr>
            <a:normAutofit fontScale="90000"/>
          </a:bodyPr>
          <a:lstStyle/>
          <a:p>
            <a:r>
              <a:rPr lang="it-IT" b="1" dirty="0">
                <a:latin typeface="Times New Roman" panose="02020603050405020304" pitchFamily="18" charset="0"/>
                <a:cs typeface="Times New Roman" panose="02020603050405020304" pitchFamily="18" charset="0"/>
              </a:rPr>
              <a:t>Rapporti tra coerenza e coesione </a:t>
            </a:r>
          </a:p>
        </p:txBody>
      </p:sp>
      <p:sp>
        <p:nvSpPr>
          <p:cNvPr id="3" name="Segnaposto contenuto 2">
            <a:extLst>
              <a:ext uri="{FF2B5EF4-FFF2-40B4-BE49-F238E27FC236}">
                <a16:creationId xmlns:a16="http://schemas.microsoft.com/office/drawing/2014/main" id="{78ABFB19-5B1B-704B-97FA-350943864BC5}"/>
              </a:ext>
            </a:extLst>
          </p:cNvPr>
          <p:cNvSpPr>
            <a:spLocks noGrp="1"/>
          </p:cNvSpPr>
          <p:nvPr>
            <p:ph idx="1"/>
          </p:nvPr>
        </p:nvSpPr>
        <p:spPr>
          <a:xfrm>
            <a:off x="838200" y="965200"/>
            <a:ext cx="10515600" cy="5211763"/>
          </a:xfrm>
        </p:spPr>
        <p:txBody>
          <a:bodyPr>
            <a:normAutofit/>
          </a:bodyPr>
          <a:lstStyle/>
          <a:p>
            <a:pPr marL="0" indent="0" algn="ctr">
              <a:buNone/>
            </a:pPr>
            <a:endParaRPr lang="it-IT" sz="3200" dirty="0">
              <a:latin typeface="Times New Roman" panose="02020603050405020304" pitchFamily="18" charset="0"/>
              <a:cs typeface="Times New Roman" panose="02020603050405020304" pitchFamily="18" charset="0"/>
            </a:endParaRPr>
          </a:p>
          <a:p>
            <a:pPr marL="0" indent="0" algn="ctr">
              <a:buNone/>
            </a:pPr>
            <a:r>
              <a:rPr lang="it-IT" sz="3200" dirty="0">
                <a:latin typeface="Times New Roman" panose="02020603050405020304" pitchFamily="18" charset="0"/>
                <a:cs typeface="Times New Roman" panose="02020603050405020304" pitchFamily="18" charset="0"/>
              </a:rPr>
              <a:t>«</a:t>
            </a:r>
            <a:r>
              <a:rPr lang="it-IT" sz="3200" dirty="0" err="1">
                <a:latin typeface="Times New Roman" panose="02020603050405020304" pitchFamily="18" charset="0"/>
                <a:cs typeface="Times New Roman" panose="02020603050405020304" pitchFamily="18" charset="0"/>
              </a:rPr>
              <a:t>Colorless</a:t>
            </a:r>
            <a:r>
              <a:rPr lang="it-IT" sz="3200" dirty="0">
                <a:latin typeface="Times New Roman" panose="02020603050405020304" pitchFamily="18" charset="0"/>
                <a:cs typeface="Times New Roman" panose="02020603050405020304" pitchFamily="18" charset="0"/>
              </a:rPr>
              <a:t> green </a:t>
            </a:r>
            <a:r>
              <a:rPr lang="it-IT" sz="3200" dirty="0" err="1">
                <a:latin typeface="Times New Roman" panose="02020603050405020304" pitchFamily="18" charset="0"/>
                <a:cs typeface="Times New Roman" panose="02020603050405020304" pitchFamily="18" charset="0"/>
              </a:rPr>
              <a:t>ideas</a:t>
            </a:r>
            <a:r>
              <a:rPr lang="it-IT" sz="3200" dirty="0">
                <a:latin typeface="Times New Roman" panose="02020603050405020304" pitchFamily="18" charset="0"/>
                <a:cs typeface="Times New Roman" panose="02020603050405020304" pitchFamily="18" charset="0"/>
              </a:rPr>
              <a:t> </a:t>
            </a:r>
            <a:r>
              <a:rPr lang="it-IT" sz="3200" dirty="0" err="1">
                <a:latin typeface="Times New Roman" panose="02020603050405020304" pitchFamily="18" charset="0"/>
                <a:cs typeface="Times New Roman" panose="02020603050405020304" pitchFamily="18" charset="0"/>
              </a:rPr>
              <a:t>sleep</a:t>
            </a:r>
            <a:r>
              <a:rPr lang="it-IT" sz="3200" dirty="0">
                <a:latin typeface="Times New Roman" panose="02020603050405020304" pitchFamily="18" charset="0"/>
                <a:cs typeface="Times New Roman" panose="02020603050405020304" pitchFamily="18" charset="0"/>
              </a:rPr>
              <a:t> </a:t>
            </a:r>
            <a:r>
              <a:rPr lang="it-IT" sz="3200" dirty="0" err="1">
                <a:latin typeface="Times New Roman" panose="02020603050405020304" pitchFamily="18" charset="0"/>
                <a:cs typeface="Times New Roman" panose="02020603050405020304" pitchFamily="18" charset="0"/>
              </a:rPr>
              <a:t>furiously</a:t>
            </a:r>
            <a:r>
              <a:rPr lang="it-IT" sz="3200" dirty="0">
                <a:latin typeface="Times New Roman" panose="02020603050405020304" pitchFamily="18" charset="0"/>
                <a:cs typeface="Times New Roman" panose="02020603050405020304" pitchFamily="18" charset="0"/>
              </a:rPr>
              <a:t>»</a:t>
            </a:r>
          </a:p>
          <a:p>
            <a:pPr marL="0" indent="0" algn="ctr">
              <a:buNone/>
            </a:pPr>
            <a:endParaRPr lang="it-IT" sz="32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[Chomsky, </a:t>
            </a:r>
            <a:r>
              <a:rPr lang="it-IT" sz="2400" i="1" dirty="0">
                <a:latin typeface="Times New Roman" panose="02020603050405020304" pitchFamily="18" charset="0"/>
                <a:cs typeface="Times New Roman" panose="02020603050405020304" pitchFamily="18" charset="0"/>
              </a:rPr>
              <a:t>Strutture della sintassi</a:t>
            </a:r>
            <a:r>
              <a:rPr lang="it-IT" sz="2400" dirty="0">
                <a:latin typeface="Times New Roman" panose="02020603050405020304" pitchFamily="18" charset="0"/>
                <a:cs typeface="Times New Roman" panose="02020603050405020304" pitchFamily="18" charset="0"/>
              </a:rPr>
              <a:t>, 1955-70; </a:t>
            </a:r>
            <a:r>
              <a:rPr lang="it-IT" sz="2400" dirty="0" err="1">
                <a:latin typeface="Times New Roman" panose="02020603050405020304" pitchFamily="18" charset="0"/>
                <a:cs typeface="Times New Roman" panose="02020603050405020304" pitchFamily="18" charset="0"/>
              </a:rPr>
              <a:t>trad</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idee verdi incolori dormono furiosamente</a:t>
            </a:r>
            <a:r>
              <a:rPr lang="it-IT" sz="2400" dirty="0">
                <a:latin typeface="Times New Roman" panose="02020603050405020304" pitchFamily="18" charset="0"/>
                <a:cs typeface="Times New Roman" panose="02020603050405020304" pitchFamily="18" charset="0"/>
              </a:rPr>
              <a:t>] </a:t>
            </a:r>
          </a:p>
          <a:p>
            <a:pPr marL="0" indent="0">
              <a:buNone/>
            </a:pPr>
            <a:endParaRPr lang="it-IT" dirty="0">
              <a:latin typeface="Times New Roman" panose="02020603050405020304" pitchFamily="18" charset="0"/>
              <a:cs typeface="Times New Roman" panose="02020603050405020304" pitchFamily="18" charset="0"/>
            </a:endParaRPr>
          </a:p>
          <a:p>
            <a:pPr marL="0" indent="0" algn="ctr">
              <a:buNone/>
            </a:pPr>
            <a:endParaRPr lang="it-IT" dirty="0">
              <a:latin typeface="Times New Roman" panose="02020603050405020304" pitchFamily="18" charset="0"/>
              <a:cs typeface="Times New Roman" panose="02020603050405020304" pitchFamily="18" charset="0"/>
            </a:endParaRPr>
          </a:p>
          <a:p>
            <a:pPr marL="0" indent="0">
              <a:buNone/>
            </a:pPr>
            <a:r>
              <a:rPr lang="it-IT" dirty="0">
                <a:latin typeface="Times New Roman" panose="02020603050405020304" pitchFamily="18" charset="0"/>
                <a:cs typeface="Times New Roman" panose="02020603050405020304" pitchFamily="18" charset="0"/>
              </a:rPr>
              <a:t>L’interazione tra le due forze fondamentali della testualità non opera simmetricamente: mentre la semantica può venire in soccorso  delle lacune grammaticali, non può avvenire il contrario. </a:t>
            </a:r>
          </a:p>
        </p:txBody>
      </p:sp>
      <p:sp>
        <p:nvSpPr>
          <p:cNvPr id="4" name="Rettangolo 3">
            <a:extLst>
              <a:ext uri="{FF2B5EF4-FFF2-40B4-BE49-F238E27FC236}">
                <a16:creationId xmlns:a16="http://schemas.microsoft.com/office/drawing/2014/main" id="{ED63B011-7069-6344-8271-3244665C2BF5}"/>
              </a:ext>
            </a:extLst>
          </p:cNvPr>
          <p:cNvSpPr/>
          <p:nvPr/>
        </p:nvSpPr>
        <p:spPr>
          <a:xfrm>
            <a:off x="5977217" y="3244334"/>
            <a:ext cx="290464" cy="369332"/>
          </a:xfrm>
          <a:prstGeom prst="rect">
            <a:avLst/>
          </a:prstGeom>
        </p:spPr>
        <p:txBody>
          <a:bodyPr wrap="none">
            <a:spAutoFit/>
          </a:bodyPr>
          <a:lstStyle/>
          <a:p>
            <a:r>
              <a:rPr lang="it-IT" dirty="0">
                <a:solidFill>
                  <a:srgbClr val="000000"/>
                </a:solidFill>
                <a:latin typeface="-webkit-standard"/>
              </a:rPr>
              <a:t> </a:t>
            </a:r>
            <a:r>
              <a:rPr lang="it-IT" dirty="0"/>
              <a:t> </a:t>
            </a:r>
          </a:p>
        </p:txBody>
      </p:sp>
      <p:sp>
        <p:nvSpPr>
          <p:cNvPr id="5" name="Rettangolo 4">
            <a:extLst>
              <a:ext uri="{FF2B5EF4-FFF2-40B4-BE49-F238E27FC236}">
                <a16:creationId xmlns:a16="http://schemas.microsoft.com/office/drawing/2014/main" id="{803DAF1B-EF46-754B-839B-B4E626334A34}"/>
              </a:ext>
            </a:extLst>
          </p:cNvPr>
          <p:cNvSpPr/>
          <p:nvPr/>
        </p:nvSpPr>
        <p:spPr>
          <a:xfrm>
            <a:off x="5977217" y="3244334"/>
            <a:ext cx="237566" cy="369332"/>
          </a:xfrm>
          <a:prstGeom prst="rect">
            <a:avLst/>
          </a:prstGeom>
        </p:spPr>
        <p:txBody>
          <a:bodyPr wrap="none">
            <a:spAutoFit/>
          </a:bodyPr>
          <a:lstStyle/>
          <a:p>
            <a:r>
              <a:rPr lang="it-IT" dirty="0">
                <a:solidFill>
                  <a:srgbClr val="000000"/>
                </a:solidFill>
                <a:latin typeface="-webkit-standard"/>
              </a:rPr>
              <a:t> </a:t>
            </a:r>
            <a:endParaRPr lang="it-IT" dirty="0"/>
          </a:p>
        </p:txBody>
      </p:sp>
    </p:spTree>
    <p:extLst>
      <p:ext uri="{BB962C8B-B14F-4D97-AF65-F5344CB8AC3E}">
        <p14:creationId xmlns:p14="http://schemas.microsoft.com/office/powerpoint/2010/main" val="22034546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0613B98-271B-4015-BA3F-588C9A2E7824}"/>
              </a:ext>
            </a:extLst>
          </p:cNvPr>
          <p:cNvSpPr>
            <a:spLocks noGrp="1"/>
          </p:cNvSpPr>
          <p:nvPr>
            <p:ph type="title"/>
          </p:nvPr>
        </p:nvSpPr>
        <p:spPr>
          <a:xfrm>
            <a:off x="1355035" y="110366"/>
            <a:ext cx="10515600" cy="509518"/>
          </a:xfrm>
        </p:spPr>
        <p:txBody>
          <a:bodyPr>
            <a:normAutofit fontScale="90000"/>
          </a:bodyPr>
          <a:lstStyle/>
          <a:p>
            <a:r>
              <a:rPr lang="it-IT" dirty="0"/>
              <a:t>                             </a:t>
            </a:r>
            <a:r>
              <a:rPr lang="it-IT" sz="4900" dirty="0">
                <a:latin typeface="Times New Roman" panose="02020603050405020304" pitchFamily="18" charset="0"/>
                <a:cs typeface="Times New Roman" panose="02020603050405020304" pitchFamily="18" charset="0"/>
              </a:rPr>
              <a:t>Il riassunto </a:t>
            </a:r>
          </a:p>
        </p:txBody>
      </p:sp>
      <p:sp>
        <p:nvSpPr>
          <p:cNvPr id="3" name="Segnaposto contenuto 2">
            <a:extLst>
              <a:ext uri="{FF2B5EF4-FFF2-40B4-BE49-F238E27FC236}">
                <a16:creationId xmlns:a16="http://schemas.microsoft.com/office/drawing/2014/main" id="{67138319-DF55-4E98-B0C3-602D505F7463}"/>
              </a:ext>
            </a:extLst>
          </p:cNvPr>
          <p:cNvSpPr>
            <a:spLocks noGrp="1"/>
          </p:cNvSpPr>
          <p:nvPr>
            <p:ph idx="1"/>
          </p:nvPr>
        </p:nvSpPr>
        <p:spPr>
          <a:xfrm>
            <a:off x="854765" y="742122"/>
            <a:ext cx="10515600" cy="6005512"/>
          </a:xfrm>
        </p:spPr>
        <p:txBody>
          <a:bodyPr>
            <a:normAutofit fontScale="92500" lnSpcReduction="10000"/>
          </a:bodyPr>
          <a:lstStyle/>
          <a:p>
            <a:pPr marL="0" indent="0">
              <a:buNone/>
            </a:pPr>
            <a:r>
              <a:rPr lang="it-IT" sz="2400" dirty="0">
                <a:latin typeface="Times New Roman" panose="02020603050405020304" pitchFamily="18" charset="0"/>
                <a:cs typeface="Times New Roman" panose="02020603050405020304" pitchFamily="18" charset="0"/>
              </a:rPr>
              <a:t>Il </a:t>
            </a:r>
            <a:r>
              <a:rPr lang="it-IT" sz="2400" b="1" dirty="0">
                <a:latin typeface="Times New Roman" panose="02020603050405020304" pitchFamily="18" charset="0"/>
                <a:cs typeface="Times New Roman" panose="02020603050405020304" pitchFamily="18" charset="0"/>
              </a:rPr>
              <a:t>riassunto </a:t>
            </a:r>
            <a:r>
              <a:rPr lang="it-IT" sz="2400" dirty="0">
                <a:latin typeface="Times New Roman" panose="02020603050405020304" pitchFamily="18" charset="0"/>
                <a:cs typeface="Times New Roman" panose="02020603050405020304" pitchFamily="18" charset="0"/>
              </a:rPr>
              <a:t>rappresenta la riduzione di un testo che ha lo scopo di trasmettere le  informazioni essenziali. </a:t>
            </a:r>
          </a:p>
          <a:p>
            <a:pPr marL="0" indent="0">
              <a:buNone/>
            </a:pPr>
            <a:r>
              <a:rPr lang="it-IT" sz="2400" dirty="0">
                <a:latin typeface="Times New Roman" panose="02020603050405020304" pitchFamily="18" charset="0"/>
                <a:cs typeface="Times New Roman" panose="02020603050405020304" pitchFamily="18" charset="0"/>
              </a:rPr>
              <a:t>Tutti i testi, a eccezione di quelli regolativi (che contengono regole, norme e istruzioni da seguire) possono essere condensati.</a:t>
            </a:r>
          </a:p>
          <a:p>
            <a:pPr marL="0" indent="0">
              <a:buNone/>
            </a:pPr>
            <a:r>
              <a:rPr lang="it-IT" sz="2400" u="sng" dirty="0">
                <a:latin typeface="Times New Roman" panose="02020603050405020304" pitchFamily="18" charset="0"/>
                <a:cs typeface="Times New Roman" panose="02020603050405020304" pitchFamily="18" charset="0"/>
              </a:rPr>
              <a:t>I passaggi immediatamente precedenti alla produzione di un riassunto sono tre</a:t>
            </a:r>
            <a:r>
              <a:rPr lang="it-IT" sz="2400" dirty="0">
                <a:latin typeface="Times New Roman" panose="02020603050405020304" pitchFamily="18" charset="0"/>
                <a:cs typeface="Times New Roman" panose="02020603050405020304" pitchFamily="18" charset="0"/>
              </a:rPr>
              <a:t>:</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1) </a:t>
            </a:r>
            <a:r>
              <a:rPr lang="it-IT" sz="2400" b="1" dirty="0">
                <a:latin typeface="Times New Roman" panose="02020603050405020304" pitchFamily="18" charset="0"/>
                <a:cs typeface="Times New Roman" panose="02020603050405020304" pitchFamily="18" charset="0"/>
              </a:rPr>
              <a:t>Individuazione  dell’argomento principale</a:t>
            </a:r>
            <a:r>
              <a:rPr lang="it-IT" sz="2400" dirty="0">
                <a:latin typeface="Times New Roman" panose="02020603050405020304" pitchFamily="18" charset="0"/>
                <a:cs typeface="Times New Roman" panose="02020603050405020304" pitchFamily="18" charset="0"/>
              </a:rPr>
              <a:t>;</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2) </a:t>
            </a:r>
            <a:r>
              <a:rPr lang="it-IT" sz="2400" b="1" dirty="0">
                <a:latin typeface="Times New Roman" panose="02020603050405020304" pitchFamily="18" charset="0"/>
                <a:cs typeface="Times New Roman" panose="02020603050405020304" pitchFamily="18" charset="0"/>
              </a:rPr>
              <a:t>Suddivisione del testo in unità informative</a:t>
            </a:r>
            <a:r>
              <a:rPr lang="it-IT" sz="2400" dirty="0">
                <a:latin typeface="Times New Roman" panose="02020603050405020304" pitchFamily="18" charset="0"/>
                <a:cs typeface="Times New Roman" panose="02020603050405020304" pitchFamily="18" charset="0"/>
              </a:rPr>
              <a:t>, </a:t>
            </a:r>
            <a:r>
              <a:rPr lang="it-IT" sz="2200" dirty="0">
                <a:latin typeface="Times New Roman" panose="02020603050405020304" pitchFamily="18" charset="0"/>
                <a:cs typeface="Times New Roman" panose="02020603050405020304" pitchFamily="18" charset="0"/>
              </a:rPr>
              <a:t>tenendo presente che un’unità informativa è una sezione di testo che ha senso compiuto anche se letta da sola e che aggiunge almeno un’informazione all’argomento principale;</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3) </a:t>
            </a:r>
            <a:r>
              <a:rPr lang="it-IT" sz="2400" b="1" dirty="0">
                <a:latin typeface="Times New Roman" panose="02020603050405020304" pitchFamily="18" charset="0"/>
                <a:cs typeface="Times New Roman" panose="02020603050405020304" pitchFamily="18" charset="0"/>
              </a:rPr>
              <a:t>Gerarchizzazione delle informazioni, che possono essere </a:t>
            </a:r>
          </a:p>
          <a:p>
            <a:pPr marL="0" indent="0">
              <a:buNone/>
            </a:pPr>
            <a:r>
              <a:rPr lang="it-IT" sz="2400" dirty="0">
                <a:latin typeface="Times New Roman" panose="02020603050405020304" pitchFamily="18" charset="0"/>
                <a:cs typeface="Times New Roman" panose="02020603050405020304" pitchFamily="18" charset="0"/>
              </a:rPr>
              <a:t>-fondamentali (sono direttamente legate all’argomento principale e irrinunciabili)</a:t>
            </a:r>
          </a:p>
          <a:p>
            <a:pPr marL="0" indent="0">
              <a:buNone/>
            </a:pPr>
            <a:r>
              <a:rPr lang="it-IT" sz="2400" dirty="0">
                <a:latin typeface="Times New Roman" panose="02020603050405020304" pitchFamily="18" charset="0"/>
                <a:cs typeface="Times New Roman" panose="02020603050405020304" pitchFamily="18" charset="0"/>
              </a:rPr>
              <a:t>-importanti (pur non essendo indispensabili, aggiungono particolari nuovi e interessanti)</a:t>
            </a:r>
          </a:p>
          <a:p>
            <a:pPr marL="0" indent="0">
              <a:buNone/>
            </a:pPr>
            <a:r>
              <a:rPr lang="it-IT" sz="2400" dirty="0">
                <a:latin typeface="Times New Roman" panose="02020603050405020304" pitchFamily="18" charset="0"/>
                <a:cs typeface="Times New Roman" panose="02020603050405020304" pitchFamily="18" charset="0"/>
              </a:rPr>
              <a:t>-secondarie (non aggiungono informazioni essenziali o importanti e dunque possono essere tralasciate nella stesura del riassunto).</a:t>
            </a:r>
          </a:p>
        </p:txBody>
      </p:sp>
    </p:spTree>
    <p:extLst>
      <p:ext uri="{BB962C8B-B14F-4D97-AF65-F5344CB8AC3E}">
        <p14:creationId xmlns:p14="http://schemas.microsoft.com/office/powerpoint/2010/main" val="1738373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D541728-CD14-064E-A9E3-80C56C830C9F}"/>
              </a:ext>
            </a:extLst>
          </p:cNvPr>
          <p:cNvSpPr>
            <a:spLocks noGrp="1"/>
          </p:cNvSpPr>
          <p:nvPr>
            <p:ph type="title"/>
          </p:nvPr>
        </p:nvSpPr>
        <p:spPr/>
        <p:txBody>
          <a:bodyPr/>
          <a:lstStyle/>
          <a:p>
            <a:endParaRPr lang="it-IT"/>
          </a:p>
        </p:txBody>
      </p:sp>
      <p:sp>
        <p:nvSpPr>
          <p:cNvPr id="3" name="Segnaposto contenuto 2">
            <a:extLst>
              <a:ext uri="{FF2B5EF4-FFF2-40B4-BE49-F238E27FC236}">
                <a16:creationId xmlns:a16="http://schemas.microsoft.com/office/drawing/2014/main" id="{AD6664A7-692A-EF4D-B18E-5EC56A5B8EBB}"/>
              </a:ext>
            </a:extLst>
          </p:cNvPr>
          <p:cNvSpPr>
            <a:spLocks noGrp="1"/>
          </p:cNvSpPr>
          <p:nvPr>
            <p:ph idx="1"/>
          </p:nvPr>
        </p:nvSpPr>
        <p:spPr>
          <a:xfrm>
            <a:off x="838200" y="2571751"/>
            <a:ext cx="10515600" cy="3605212"/>
          </a:xfrm>
        </p:spPr>
        <p:txBody>
          <a:bodyPr/>
          <a:lstStyle/>
          <a:p>
            <a:pPr marL="0" indent="0" algn="ctr">
              <a:buNone/>
            </a:pPr>
            <a:r>
              <a:rPr lang="it-IT" dirty="0">
                <a:latin typeface="Times New Roman" panose="02020603050405020304" pitchFamily="18" charset="0"/>
                <a:cs typeface="Times New Roman" panose="02020603050405020304" pitchFamily="18" charset="0"/>
              </a:rPr>
              <a:t>RIFLESSIONI SULL’ARTICOLAZIONE DELLE PROVE</a:t>
            </a:r>
            <a:endParaRPr lang="it-IT" dirty="0"/>
          </a:p>
        </p:txBody>
      </p:sp>
    </p:spTree>
    <p:extLst>
      <p:ext uri="{BB962C8B-B14F-4D97-AF65-F5344CB8AC3E}">
        <p14:creationId xmlns:p14="http://schemas.microsoft.com/office/powerpoint/2010/main" val="7238378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contenuto 4">
            <a:extLst>
              <a:ext uri="{FF2B5EF4-FFF2-40B4-BE49-F238E27FC236}">
                <a16:creationId xmlns:a16="http://schemas.microsoft.com/office/drawing/2014/main" id="{8FB62C4E-D2B9-4196-8557-F27B4F8A7A92}"/>
              </a:ext>
            </a:extLst>
          </p:cNvPr>
          <p:cNvSpPr>
            <a:spLocks noGrp="1"/>
          </p:cNvSpPr>
          <p:nvPr>
            <p:ph idx="1"/>
          </p:nvPr>
        </p:nvSpPr>
        <p:spPr>
          <a:xfrm>
            <a:off x="861392" y="513660"/>
            <a:ext cx="10492408" cy="5767870"/>
          </a:xfrm>
        </p:spPr>
        <p:txBody>
          <a:bodyPr>
            <a:normAutofit/>
          </a:bodyPr>
          <a:lstStyle/>
          <a:p>
            <a:pPr marL="0" indent="0">
              <a:buNone/>
            </a:pPr>
            <a:r>
              <a:rPr lang="it-IT" sz="2400" dirty="0">
                <a:latin typeface="Times New Roman" panose="02020603050405020304" pitchFamily="18" charset="0"/>
                <a:cs typeface="Times New Roman" panose="02020603050405020304" pitchFamily="18" charset="0"/>
              </a:rPr>
              <a:t>Per la stesura di un riassunto ben formato, è opportuno seguire i punti indicati nello </a:t>
            </a:r>
            <a:r>
              <a:rPr lang="it-IT" sz="2400" u="sng" dirty="0">
                <a:latin typeface="Times New Roman" panose="02020603050405020304" pitchFamily="18" charset="0"/>
                <a:cs typeface="Times New Roman" panose="02020603050405020304" pitchFamily="18" charset="0"/>
              </a:rPr>
              <a:t>schema</a:t>
            </a:r>
            <a:r>
              <a:rPr lang="it-IT" sz="2400" dirty="0">
                <a:latin typeface="Times New Roman" panose="02020603050405020304" pitchFamily="18" charset="0"/>
                <a:cs typeface="Times New Roman" panose="02020603050405020304" pitchFamily="18" charset="0"/>
              </a:rPr>
              <a:t>:</a:t>
            </a:r>
          </a:p>
          <a:p>
            <a:pPr marL="0" indent="0">
              <a:buNone/>
            </a:pPr>
            <a:endParaRPr lang="it-IT" sz="2400" dirty="0">
              <a:latin typeface="Times New Roman" panose="02020603050405020304" pitchFamily="18" charset="0"/>
              <a:cs typeface="Times New Roman" panose="02020603050405020304" pitchFamily="18" charset="0"/>
            </a:endParaRPr>
          </a:p>
          <a:p>
            <a:pPr marL="0" indent="0">
              <a:buNone/>
            </a:pPr>
            <a:r>
              <a:rPr lang="it-IT" sz="2400" dirty="0">
                <a:latin typeface="Times New Roman" panose="02020603050405020304" pitchFamily="18" charset="0"/>
                <a:cs typeface="Times New Roman" panose="02020603050405020304" pitchFamily="18" charset="0"/>
              </a:rPr>
              <a:t>- Usare una lingua </a:t>
            </a:r>
            <a:r>
              <a:rPr lang="it-IT" sz="2400" b="1" dirty="0">
                <a:latin typeface="Times New Roman" panose="02020603050405020304" pitchFamily="18" charset="0"/>
                <a:cs typeface="Times New Roman" panose="02020603050405020304" pitchFamily="18" charset="0"/>
              </a:rPr>
              <a:t>semplice</a:t>
            </a:r>
            <a:r>
              <a:rPr lang="it-IT" sz="2400" dirty="0">
                <a:latin typeface="Times New Roman" panose="02020603050405020304" pitchFamily="18" charset="0"/>
                <a:cs typeface="Times New Roman" panose="02020603050405020304" pitchFamily="18" charset="0"/>
              </a:rPr>
              <a:t> e una sintassi </a:t>
            </a:r>
            <a:r>
              <a:rPr lang="it-IT" sz="2400" b="1" dirty="0">
                <a:latin typeface="Times New Roman" panose="02020603050405020304" pitchFamily="18" charset="0"/>
                <a:cs typeface="Times New Roman" panose="02020603050405020304" pitchFamily="18" charset="0"/>
              </a:rPr>
              <a:t>lineare</a:t>
            </a:r>
            <a:r>
              <a:rPr lang="it-IT" sz="2400" dirty="0">
                <a:latin typeface="Times New Roman" panose="02020603050405020304" pitchFamily="18" charset="0"/>
                <a:cs typeface="Times New Roman" panose="02020603050405020304" pitchFamily="18" charset="0"/>
              </a:rPr>
              <a:t>;</a:t>
            </a:r>
          </a:p>
          <a:p>
            <a:pPr>
              <a:buFontTx/>
              <a:buChar char="-"/>
            </a:pPr>
            <a:r>
              <a:rPr lang="it-IT" sz="2400" dirty="0">
                <a:latin typeface="Times New Roman" panose="02020603050405020304" pitchFamily="18" charset="0"/>
                <a:cs typeface="Times New Roman" panose="02020603050405020304" pitchFamily="18" charset="0"/>
              </a:rPr>
              <a:t>Evitare l’inserimento di </a:t>
            </a:r>
            <a:r>
              <a:rPr lang="it-IT" sz="2400" b="1" dirty="0">
                <a:latin typeface="Times New Roman" panose="02020603050405020304" pitchFamily="18" charset="0"/>
                <a:cs typeface="Times New Roman" panose="02020603050405020304" pitchFamily="18" charset="0"/>
              </a:rPr>
              <a:t>commenti</a:t>
            </a:r>
            <a:r>
              <a:rPr lang="it-IT" sz="2400" dirty="0">
                <a:latin typeface="Times New Roman" panose="02020603050405020304" pitchFamily="18" charset="0"/>
                <a:cs typeface="Times New Roman" panose="02020603050405020304" pitchFamily="18" charset="0"/>
              </a:rPr>
              <a:t> e di </a:t>
            </a:r>
            <a:r>
              <a:rPr lang="it-IT" sz="2400" b="1" dirty="0">
                <a:latin typeface="Times New Roman" panose="02020603050405020304" pitchFamily="18" charset="0"/>
                <a:cs typeface="Times New Roman" panose="02020603050405020304" pitchFamily="18" charset="0"/>
              </a:rPr>
              <a:t>giudizi personali</a:t>
            </a:r>
            <a:r>
              <a:rPr lang="it-IT" sz="2400" dirty="0">
                <a:latin typeface="Times New Roman" panose="02020603050405020304" pitchFamily="18" charset="0"/>
                <a:cs typeface="Times New Roman" panose="02020603050405020304" pitchFamily="18" charset="0"/>
              </a:rPr>
              <a:t>;</a:t>
            </a:r>
          </a:p>
          <a:p>
            <a:pPr marL="0" indent="0">
              <a:buNone/>
            </a:pPr>
            <a:r>
              <a:rPr lang="it-IT" sz="2400" dirty="0">
                <a:latin typeface="Times New Roman" panose="02020603050405020304" pitchFamily="18" charset="0"/>
                <a:cs typeface="Times New Roman" panose="02020603050405020304" pitchFamily="18" charset="0"/>
              </a:rPr>
              <a:t>- Non utilizzare le </a:t>
            </a:r>
            <a:r>
              <a:rPr lang="it-IT" sz="2400" b="1" dirty="0">
                <a:latin typeface="Times New Roman" panose="02020603050405020304" pitchFamily="18" charset="0"/>
                <a:cs typeface="Times New Roman" panose="02020603050405020304" pitchFamily="18" charset="0"/>
              </a:rPr>
              <a:t>stesse parole</a:t>
            </a:r>
            <a:r>
              <a:rPr lang="it-IT" sz="2400" dirty="0">
                <a:latin typeface="Times New Roman" panose="02020603050405020304" pitchFamily="18" charset="0"/>
                <a:cs typeface="Times New Roman" panose="02020603050405020304" pitchFamily="18" charset="0"/>
              </a:rPr>
              <a:t> e lo </a:t>
            </a:r>
            <a:r>
              <a:rPr lang="it-IT" sz="2400" b="1" dirty="0">
                <a:latin typeface="Times New Roman" panose="02020603050405020304" pitchFamily="18" charset="0"/>
                <a:cs typeface="Times New Roman" panose="02020603050405020304" pitchFamily="18" charset="0"/>
              </a:rPr>
              <a:t>stesso ordine </a:t>
            </a:r>
            <a:r>
              <a:rPr lang="it-IT" sz="2400" dirty="0">
                <a:latin typeface="Times New Roman" panose="02020603050405020304" pitchFamily="18" charset="0"/>
                <a:cs typeface="Times New Roman" panose="02020603050405020304" pitchFamily="18" charset="0"/>
              </a:rPr>
              <a:t>degli argomenti del testo di partenza;</a:t>
            </a:r>
          </a:p>
          <a:p>
            <a:pPr marL="0" indent="0">
              <a:buNone/>
            </a:pPr>
            <a:r>
              <a:rPr lang="it-IT" sz="2400" dirty="0">
                <a:latin typeface="Times New Roman" panose="02020603050405020304" pitchFamily="18" charset="0"/>
                <a:cs typeface="Times New Roman" panose="02020603050405020304" pitchFamily="18" charset="0"/>
              </a:rPr>
              <a:t>- Cercare di </a:t>
            </a:r>
            <a:r>
              <a:rPr lang="it-IT" sz="2400" b="1" dirty="0">
                <a:latin typeface="Times New Roman" panose="02020603050405020304" pitchFamily="18" charset="0"/>
                <a:cs typeface="Times New Roman" panose="02020603050405020304" pitchFamily="18" charset="0"/>
              </a:rPr>
              <a:t>raggruppare</a:t>
            </a:r>
            <a:r>
              <a:rPr lang="it-IT" sz="2400" dirty="0">
                <a:latin typeface="Times New Roman" panose="02020603050405020304" pitchFamily="18" charset="0"/>
                <a:cs typeface="Times New Roman" panose="02020603050405020304" pitchFamily="18" charset="0"/>
              </a:rPr>
              <a:t> in un unico periodo le informazioni che provengono da parti diverse del testo;</a:t>
            </a:r>
          </a:p>
          <a:p>
            <a:pPr marL="0" indent="0">
              <a:buNone/>
            </a:pPr>
            <a:r>
              <a:rPr lang="it-IT" sz="2400" dirty="0">
                <a:latin typeface="Times New Roman" panose="02020603050405020304" pitchFamily="18" charset="0"/>
                <a:cs typeface="Times New Roman" panose="02020603050405020304" pitchFamily="18" charset="0"/>
              </a:rPr>
              <a:t>- Trasformare i discorsi </a:t>
            </a:r>
            <a:r>
              <a:rPr lang="it-IT" sz="2400" b="1" dirty="0">
                <a:latin typeface="Times New Roman" panose="02020603050405020304" pitchFamily="18" charset="0"/>
                <a:cs typeface="Times New Roman" panose="02020603050405020304" pitchFamily="18" charset="0"/>
              </a:rPr>
              <a:t>diretti</a:t>
            </a:r>
            <a:r>
              <a:rPr lang="it-IT" sz="2400" dirty="0">
                <a:latin typeface="Times New Roman" panose="02020603050405020304" pitchFamily="18" charset="0"/>
                <a:cs typeface="Times New Roman" panose="02020603050405020304" pitchFamily="18" charset="0"/>
              </a:rPr>
              <a:t> in discorsi </a:t>
            </a:r>
            <a:r>
              <a:rPr lang="it-IT" sz="2400" b="1" dirty="0">
                <a:latin typeface="Times New Roman" panose="02020603050405020304" pitchFamily="18" charset="0"/>
                <a:cs typeface="Times New Roman" panose="02020603050405020304" pitchFamily="18" charset="0"/>
              </a:rPr>
              <a:t>indiretti</a:t>
            </a:r>
            <a:r>
              <a:rPr lang="it-IT" sz="2400" dirty="0">
                <a:latin typeface="Times New Roman" panose="02020603050405020304" pitchFamily="18" charset="0"/>
                <a:cs typeface="Times New Roman" panose="02020603050405020304" pitchFamily="18" charset="0"/>
              </a:rPr>
              <a:t>;</a:t>
            </a:r>
          </a:p>
          <a:p>
            <a:pPr marL="0" indent="0">
              <a:buNone/>
            </a:pPr>
            <a:r>
              <a:rPr lang="it-IT" sz="2400" dirty="0">
                <a:latin typeface="Times New Roman" panose="02020603050405020304" pitchFamily="18" charset="0"/>
                <a:cs typeface="Times New Roman" panose="02020603050405020304" pitchFamily="18" charset="0"/>
              </a:rPr>
              <a:t>- Prestare particolare attenzione ai </a:t>
            </a:r>
            <a:r>
              <a:rPr lang="it-IT" sz="2400" b="1" dirty="0">
                <a:latin typeface="Times New Roman" panose="02020603050405020304" pitchFamily="18" charset="0"/>
                <a:cs typeface="Times New Roman" panose="02020603050405020304" pitchFamily="18" charset="0"/>
              </a:rPr>
              <a:t>coesivi</a:t>
            </a:r>
            <a:r>
              <a:rPr lang="it-IT" sz="2400" dirty="0">
                <a:latin typeface="Times New Roman" panose="02020603050405020304" pitchFamily="18" charset="0"/>
                <a:cs typeface="Times New Roman" panose="02020603050405020304" pitchFamily="18" charset="0"/>
              </a:rPr>
              <a:t> (lessicali e pronominali, che permettono di evitare ripetizioni) e ai </a:t>
            </a:r>
            <a:r>
              <a:rPr lang="it-IT" sz="2400" b="1" dirty="0">
                <a:latin typeface="Times New Roman" panose="02020603050405020304" pitchFamily="18" charset="0"/>
                <a:cs typeface="Times New Roman" panose="02020603050405020304" pitchFamily="18" charset="0"/>
              </a:rPr>
              <a:t>connettivi</a:t>
            </a:r>
            <a:r>
              <a:rPr lang="it-IT" sz="2400" dirty="0">
                <a:latin typeface="Times New Roman" panose="02020603050405020304" pitchFamily="18" charset="0"/>
                <a:cs typeface="Times New Roman" panose="02020603050405020304" pitchFamily="18" charset="0"/>
              </a:rPr>
              <a:t> che sottolineano la struttura logica del discorso (es. </a:t>
            </a:r>
            <a:r>
              <a:rPr lang="it-IT" sz="2400" i="1" dirty="0">
                <a:latin typeface="Times New Roman" panose="02020603050405020304" pitchFamily="18" charset="0"/>
                <a:cs typeface="Times New Roman" panose="02020603050405020304" pitchFamily="18" charset="0"/>
              </a:rPr>
              <a:t>quindi, infatti, perché, invece, però, ma, tuttavia </a:t>
            </a:r>
            <a:r>
              <a:rPr lang="it-IT" sz="2400" dirty="0">
                <a:latin typeface="Times New Roman" panose="02020603050405020304" pitchFamily="18" charset="0"/>
                <a:cs typeface="Times New Roman" panose="02020603050405020304" pitchFamily="18" charset="0"/>
              </a:rPr>
              <a:t>etc.). </a:t>
            </a:r>
          </a:p>
          <a:p>
            <a:pPr>
              <a:buFontTx/>
              <a:buChar char="-"/>
            </a:pPr>
            <a:endParaRPr lang="it-IT" sz="2400" dirty="0">
              <a:latin typeface="Times New Roman" panose="02020603050405020304" pitchFamily="18" charset="0"/>
              <a:cs typeface="Times New Roman" panose="02020603050405020304" pitchFamily="18" charset="0"/>
            </a:endParaRPr>
          </a:p>
          <a:p>
            <a:pPr marL="0" indent="0">
              <a:buNone/>
            </a:pPr>
            <a:endParaRPr lang="it-IT"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659076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00126EA8-8F34-4613-B2A6-75FB45DF5074}"/>
              </a:ext>
            </a:extLst>
          </p:cNvPr>
          <p:cNvSpPr/>
          <p:nvPr/>
        </p:nvSpPr>
        <p:spPr>
          <a:xfrm>
            <a:off x="340963" y="204242"/>
            <a:ext cx="11174278" cy="6370975"/>
          </a:xfrm>
          <a:prstGeom prst="rect">
            <a:avLst/>
          </a:prstGeom>
        </p:spPr>
        <p:txBody>
          <a:bodyPr wrap="square">
            <a:spAutoFit/>
          </a:bodyPr>
          <a:lstStyle/>
          <a:p>
            <a:endParaRPr lang="it-IT" sz="2400" u="sng" dirty="0">
              <a:highlight>
                <a:srgbClr val="00FF00"/>
              </a:highlight>
              <a:latin typeface="Times New Roman" panose="02020603050405020304" pitchFamily="18" charset="0"/>
              <a:cs typeface="Times New Roman" panose="02020603050405020304" pitchFamily="18" charset="0"/>
            </a:endParaRPr>
          </a:p>
          <a:p>
            <a:endParaRPr lang="it-IT" sz="2400" u="sng" dirty="0">
              <a:highlight>
                <a:srgbClr val="00FF00"/>
              </a:highlight>
              <a:latin typeface="Times New Roman" panose="02020603050405020304" pitchFamily="18" charset="0"/>
              <a:cs typeface="Times New Roman" panose="02020603050405020304" pitchFamily="18" charset="0"/>
            </a:endParaRPr>
          </a:p>
          <a:p>
            <a:r>
              <a:rPr lang="it-IT" sz="2400" u="sng" dirty="0">
                <a:highlight>
                  <a:srgbClr val="00FF00"/>
                </a:highlight>
                <a:latin typeface="Times New Roman" panose="02020603050405020304" pitchFamily="18" charset="0"/>
                <a:cs typeface="Times New Roman" panose="02020603050405020304" pitchFamily="18" charset="0"/>
              </a:rPr>
              <a:t>L'esercizio principe è il riassunto</a:t>
            </a:r>
            <a:r>
              <a:rPr lang="it-IT" sz="2400" dirty="0">
                <a:latin typeface="Times New Roman" panose="02020603050405020304" pitchFamily="18" charset="0"/>
                <a:cs typeface="Times New Roman" panose="02020603050405020304" pitchFamily="18" charset="0"/>
              </a:rPr>
              <a:t>: già praticato nella primaria e nella secondaria di primo grado, ma poi disdegnato come pratica pedestre o richiesto solo per verificare l'avvenuto studio di un argomento orale. </a:t>
            </a:r>
            <a:r>
              <a:rPr lang="it-IT" sz="2400" u="sng" dirty="0">
                <a:latin typeface="Times New Roman" panose="02020603050405020304" pitchFamily="18" charset="0"/>
                <a:cs typeface="Times New Roman" panose="02020603050405020304" pitchFamily="18" charset="0"/>
              </a:rPr>
              <a:t>Invece imparare a riassumere significa capire quel che si è letto e averne colto le implicazioni e le intenzioni; essere in grado di dominare la scrittura a tutti i livelli, dalla morfosintassi al lessico</a:t>
            </a:r>
            <a:r>
              <a:rPr lang="it-IT" sz="2400" dirty="0">
                <a:latin typeface="Times New Roman" panose="02020603050405020304" pitchFamily="18" charset="0"/>
                <a:cs typeface="Times New Roman" panose="02020603050405020304" pitchFamily="18" charset="0"/>
              </a:rPr>
              <a:t>; imparare la dote della sintesi, combattendo il pessimo vizio di scrivere a vuoto, nella persuasione che un compito di quattro facciate di foglio protocollo sia ipso facto migliore di uno di due (quasi sempre è vero l'opposto: in </a:t>
            </a:r>
            <a:r>
              <a:rPr lang="it-IT" sz="2400" i="1" dirty="0">
                <a:latin typeface="Times New Roman" panose="02020603050405020304" pitchFamily="18" charset="0"/>
                <a:cs typeface="Times New Roman" panose="02020603050405020304" pitchFamily="18" charset="0"/>
              </a:rPr>
              <a:t>multiloquio non </a:t>
            </a:r>
            <a:r>
              <a:rPr lang="it-IT" sz="2400" i="1" dirty="0" err="1">
                <a:latin typeface="Times New Roman" panose="02020603050405020304" pitchFamily="18" charset="0"/>
                <a:cs typeface="Times New Roman" panose="02020603050405020304" pitchFamily="18" charset="0"/>
              </a:rPr>
              <a:t>deerit</a:t>
            </a:r>
            <a:r>
              <a:rPr lang="it-IT" sz="2400" i="1" dirty="0">
                <a:latin typeface="Times New Roman" panose="02020603050405020304" pitchFamily="18" charset="0"/>
                <a:cs typeface="Times New Roman" panose="02020603050405020304" pitchFamily="18" charset="0"/>
              </a:rPr>
              <a:t> </a:t>
            </a:r>
            <a:r>
              <a:rPr lang="it-IT" sz="2400" i="1" dirty="0" err="1">
                <a:latin typeface="Times New Roman" panose="02020603050405020304" pitchFamily="18" charset="0"/>
                <a:cs typeface="Times New Roman" panose="02020603050405020304" pitchFamily="18" charset="0"/>
              </a:rPr>
              <a:t>peccatum</a:t>
            </a:r>
            <a:r>
              <a:rPr lang="it-IT" sz="2400" dirty="0">
                <a:latin typeface="Times New Roman" panose="02020603050405020304" pitchFamily="18" charset="0"/>
                <a:cs typeface="Times New Roman" panose="02020603050405020304" pitchFamily="18" charset="0"/>
              </a:rPr>
              <a:t>, come mi è tante volte capitato di predicare ai miei studenti). Sarebbe bene evitare il riassunto di un testo letterario, sia per non mortificarne lo spessore sia per ragioni intrinseche: il testo letterario è per sua natura plurivoco e non si presta a essere ridotto ai minimi termini. </a:t>
            </a:r>
          </a:p>
          <a:p>
            <a:endParaRPr lang="it-IT" sz="2400" dirty="0">
              <a:latin typeface="Times New Roman" panose="02020603050405020304" pitchFamily="18" charset="0"/>
              <a:cs typeface="Times New Roman" panose="02020603050405020304" pitchFamily="18" charset="0"/>
            </a:endParaRPr>
          </a:p>
          <a:p>
            <a:endParaRPr lang="it-IT"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(L. </a:t>
            </a:r>
            <a:r>
              <a:rPr lang="it-IT" sz="2400" dirty="0" err="1">
                <a:latin typeface="Times New Roman" panose="02020603050405020304" pitchFamily="18" charset="0"/>
                <a:cs typeface="Times New Roman" panose="02020603050405020304" pitchFamily="18" charset="0"/>
              </a:rPr>
              <a:t>Serianni</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L’italiano a scuola</a:t>
            </a:r>
            <a:r>
              <a:rPr lang="it-IT" sz="2400" dirty="0">
                <a:latin typeface="Times New Roman" panose="02020603050405020304" pitchFamily="18" charset="0"/>
                <a:cs typeface="Times New Roman" panose="02020603050405020304" pitchFamily="18" charset="0"/>
              </a:rPr>
              <a:t>)</a:t>
            </a:r>
            <a:br>
              <a:rPr lang="it-IT" sz="2400" dirty="0"/>
            </a:br>
            <a:endParaRPr lang="it-IT" sz="2400" dirty="0"/>
          </a:p>
        </p:txBody>
      </p:sp>
    </p:spTree>
    <p:extLst>
      <p:ext uri="{BB962C8B-B14F-4D97-AF65-F5344CB8AC3E}">
        <p14:creationId xmlns:p14="http://schemas.microsoft.com/office/powerpoint/2010/main" val="23554064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CEE3F465-FBAD-43F7-AE22-6A5D010292FD}"/>
              </a:ext>
            </a:extLst>
          </p:cNvPr>
          <p:cNvSpPr>
            <a:spLocks noGrp="1"/>
          </p:cNvSpPr>
          <p:nvPr>
            <p:ph type="subTitle" idx="1"/>
          </p:nvPr>
        </p:nvSpPr>
        <p:spPr>
          <a:xfrm>
            <a:off x="1146875" y="836909"/>
            <a:ext cx="9371309" cy="5424406"/>
          </a:xfrm>
        </p:spPr>
        <p:txBody>
          <a:bodyPr>
            <a:normAutofit/>
          </a:bodyPr>
          <a:lstStyle/>
          <a:p>
            <a:pPr algn="just"/>
            <a:endParaRPr lang="it-IT"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«A torto scarsamente considerato nella tradizione scolastica, il riassunto rappresenta in realtà un’ operazione complessa, che ha alla base la corretta interpretazione del testo di partenza e l’individuazione dei contenuti informativi»</a:t>
            </a:r>
          </a:p>
          <a:p>
            <a:pPr algn="just"/>
            <a:endParaRPr lang="it-IT" sz="2800" dirty="0">
              <a:latin typeface="Times New Roman" panose="02020603050405020304" pitchFamily="18" charset="0"/>
              <a:cs typeface="Times New Roman" panose="02020603050405020304" pitchFamily="18" charset="0"/>
            </a:endParaRPr>
          </a:p>
          <a:p>
            <a:pPr algn="just"/>
            <a:r>
              <a:rPr lang="it-IT" dirty="0">
                <a:latin typeface="Times New Roman" panose="02020603050405020304" pitchFamily="18" charset="0"/>
                <a:cs typeface="Times New Roman" panose="02020603050405020304" pitchFamily="18" charset="0"/>
              </a:rPr>
              <a:t>(L. </a:t>
            </a:r>
            <a:r>
              <a:rPr lang="it-IT" dirty="0" err="1">
                <a:latin typeface="Times New Roman" panose="02020603050405020304" pitchFamily="18" charset="0"/>
                <a:cs typeface="Times New Roman" panose="02020603050405020304" pitchFamily="18" charset="0"/>
              </a:rPr>
              <a:t>Serianni</a:t>
            </a:r>
            <a:r>
              <a:rPr lang="it-IT" dirty="0">
                <a:latin typeface="Times New Roman" panose="02020603050405020304" pitchFamily="18" charset="0"/>
                <a:cs typeface="Times New Roman" panose="02020603050405020304" pitchFamily="18" charset="0"/>
              </a:rPr>
              <a:t> in </a:t>
            </a:r>
            <a:r>
              <a:rPr lang="it-IT" i="1" dirty="0">
                <a:latin typeface="Times New Roman" panose="02020603050405020304" pitchFamily="18" charset="0"/>
                <a:cs typeface="Times New Roman" panose="02020603050405020304" pitchFamily="18" charset="0"/>
              </a:rPr>
              <a:t>Italiani scritti</a:t>
            </a:r>
            <a:r>
              <a:rPr lang="it-IT"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563831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41304906-0237-4525-8C87-BD36E3681F38}"/>
              </a:ext>
            </a:extLst>
          </p:cNvPr>
          <p:cNvSpPr/>
          <p:nvPr/>
        </p:nvSpPr>
        <p:spPr>
          <a:xfrm>
            <a:off x="108489" y="2278251"/>
            <a:ext cx="7144718" cy="1569660"/>
          </a:xfrm>
          <a:prstGeom prst="rect">
            <a:avLst/>
          </a:prstGeom>
        </p:spPr>
        <p:txBody>
          <a:bodyPr wrap="square">
            <a:spAutoFit/>
          </a:bodyPr>
          <a:lstStyle/>
          <a:p>
            <a:r>
              <a:rPr lang="it-IT" sz="2400" dirty="0">
                <a:latin typeface="Times New Roman" panose="02020603050405020304" pitchFamily="18" charset="0"/>
                <a:cs typeface="Times New Roman" panose="02020603050405020304" pitchFamily="18" charset="0"/>
              </a:rPr>
              <a:t>«Ho fatto un corso di lettura veloce: ho imparato a leggere a piombo, trasversalmente la pagina, e ho potuto leggere </a:t>
            </a:r>
            <a:r>
              <a:rPr lang="it-IT" sz="2400" i="1" dirty="0">
                <a:latin typeface="Times New Roman" panose="02020603050405020304" pitchFamily="18" charset="0"/>
                <a:cs typeface="Times New Roman" panose="02020603050405020304" pitchFamily="18" charset="0"/>
              </a:rPr>
              <a:t>Guerra e Pace</a:t>
            </a:r>
            <a:r>
              <a:rPr lang="it-IT" sz="2400" dirty="0">
                <a:latin typeface="Times New Roman" panose="02020603050405020304" pitchFamily="18" charset="0"/>
                <a:cs typeface="Times New Roman" panose="02020603050405020304" pitchFamily="18" charset="0"/>
              </a:rPr>
              <a:t> in venti minuti. Parlava della Russia.»</a:t>
            </a:r>
          </a:p>
        </p:txBody>
      </p:sp>
      <p:pic>
        <p:nvPicPr>
          <p:cNvPr id="3" name="Immagine 2">
            <a:extLst>
              <a:ext uri="{FF2B5EF4-FFF2-40B4-BE49-F238E27FC236}">
                <a16:creationId xmlns:a16="http://schemas.microsoft.com/office/drawing/2014/main" id="{1BEE0FEA-AA2D-46AC-A2C3-DFAF850C31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61598" y="1972641"/>
            <a:ext cx="4501663" cy="4217382"/>
          </a:xfrm>
          <a:prstGeom prst="rect">
            <a:avLst/>
          </a:prstGeom>
        </p:spPr>
      </p:pic>
    </p:spTree>
    <p:extLst>
      <p:ext uri="{BB962C8B-B14F-4D97-AF65-F5344CB8AC3E}">
        <p14:creationId xmlns:p14="http://schemas.microsoft.com/office/powerpoint/2010/main" val="20997841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5AE5576-2338-48B7-A4AA-C8238CDEA8D6}"/>
              </a:ext>
            </a:extLst>
          </p:cNvPr>
          <p:cNvSpPr>
            <a:spLocks noGrp="1"/>
          </p:cNvSpPr>
          <p:nvPr>
            <p:ph type="ctrTitle"/>
          </p:nvPr>
        </p:nvSpPr>
        <p:spPr>
          <a:xfrm>
            <a:off x="573436" y="410707"/>
            <a:ext cx="11220773" cy="519192"/>
          </a:xfrm>
        </p:spPr>
        <p:txBody>
          <a:bodyPr>
            <a:noAutofit/>
          </a:bodyPr>
          <a:lstStyle/>
          <a:p>
            <a:r>
              <a:rPr lang="it-IT" sz="4000" dirty="0">
                <a:latin typeface="Times New Roman" panose="02020603050405020304" pitchFamily="18" charset="0"/>
                <a:cs typeface="Times New Roman" panose="02020603050405020304" pitchFamily="18" charset="0"/>
              </a:rPr>
              <a:t>Riassunti umoristici di John </a:t>
            </a:r>
            <a:r>
              <a:rPr lang="it-IT" sz="4000" dirty="0" err="1">
                <a:latin typeface="Times New Roman" panose="02020603050405020304" pitchFamily="18" charset="0"/>
                <a:cs typeface="Times New Roman" panose="02020603050405020304" pitchFamily="18" charset="0"/>
              </a:rPr>
              <a:t>Atkinson</a:t>
            </a:r>
            <a:r>
              <a:rPr lang="it-IT" sz="4000" dirty="0">
                <a:latin typeface="Times New Roman" panose="02020603050405020304" pitchFamily="18" charset="0"/>
                <a:cs typeface="Times New Roman" panose="02020603050405020304" pitchFamily="18" charset="0"/>
              </a:rPr>
              <a:t> </a:t>
            </a:r>
          </a:p>
        </p:txBody>
      </p:sp>
      <p:sp>
        <p:nvSpPr>
          <p:cNvPr id="3" name="Sottotitolo 2">
            <a:extLst>
              <a:ext uri="{FF2B5EF4-FFF2-40B4-BE49-F238E27FC236}">
                <a16:creationId xmlns:a16="http://schemas.microsoft.com/office/drawing/2014/main" id="{E379A918-DA0C-4AA4-AC40-91DD9A2E9B63}"/>
              </a:ext>
            </a:extLst>
          </p:cNvPr>
          <p:cNvSpPr>
            <a:spLocks noGrp="1"/>
          </p:cNvSpPr>
          <p:nvPr>
            <p:ph type="subTitle" idx="1"/>
          </p:nvPr>
        </p:nvSpPr>
        <p:spPr>
          <a:xfrm>
            <a:off x="437322" y="1224366"/>
            <a:ext cx="11754678" cy="5633633"/>
          </a:xfrm>
        </p:spPr>
        <p:txBody>
          <a:bodyPr>
            <a:normAutofit fontScale="92500" lnSpcReduction="10000"/>
          </a:bodyPr>
          <a:lstStyle/>
          <a:p>
            <a:pPr algn="just"/>
            <a:r>
              <a:rPr lang="it-IT" dirty="0">
                <a:latin typeface="Times New Roman" panose="02020603050405020304" pitchFamily="18" charset="0"/>
                <a:cs typeface="Times New Roman" panose="02020603050405020304" pitchFamily="18" charset="0"/>
              </a:rPr>
              <a:t>“Cime tempestose”, di Emily </a:t>
            </a:r>
            <a:r>
              <a:rPr lang="it-IT" dirty="0" err="1">
                <a:latin typeface="Times New Roman" panose="02020603050405020304" pitchFamily="18" charset="0"/>
                <a:cs typeface="Times New Roman" panose="02020603050405020304" pitchFamily="18" charset="0"/>
              </a:rPr>
              <a:t>Brontë</a:t>
            </a:r>
            <a:r>
              <a:rPr lang="it-IT" dirty="0">
                <a:latin typeface="Times New Roman" panose="02020603050405020304" pitchFamily="18" charset="0"/>
                <a:cs typeface="Times New Roman" panose="02020603050405020304" pitchFamily="18" charset="0"/>
              </a:rPr>
              <a:t>: due che sono quasi fratello e sorella s’innamorano. C’è nebbia.</a:t>
            </a:r>
          </a:p>
          <a:p>
            <a:pPr algn="just"/>
            <a:endParaRPr lang="it-IT" dirty="0">
              <a:latin typeface="Times New Roman" panose="02020603050405020304" pitchFamily="18" charset="0"/>
              <a:cs typeface="Times New Roman" panose="02020603050405020304" pitchFamily="18" charset="0"/>
            </a:endParaRPr>
          </a:p>
          <a:p>
            <a:pPr algn="l"/>
            <a:r>
              <a:rPr lang="it-IT" dirty="0">
                <a:latin typeface="Times New Roman" panose="02020603050405020304" pitchFamily="18" charset="0"/>
                <a:cs typeface="Times New Roman" panose="02020603050405020304" pitchFamily="18" charset="0"/>
              </a:rPr>
              <a:t>“Delitto e castigo”, di </a:t>
            </a:r>
            <a:r>
              <a:rPr lang="it-IT" dirty="0" err="1">
                <a:latin typeface="Times New Roman" panose="02020603050405020304" pitchFamily="18" charset="0"/>
                <a:cs typeface="Times New Roman" panose="02020603050405020304" pitchFamily="18" charset="0"/>
              </a:rPr>
              <a:t>Fedor</a:t>
            </a:r>
            <a:r>
              <a:rPr lang="it-IT" dirty="0">
                <a:latin typeface="Times New Roman" panose="02020603050405020304" pitchFamily="18" charset="0"/>
                <a:cs typeface="Times New Roman" panose="02020603050405020304" pitchFamily="18" charset="0"/>
              </a:rPr>
              <a:t> Dostoevskij: assassino si sente in colpa. Confessa. Va in galera. Si sente meglio.</a:t>
            </a:r>
          </a:p>
          <a:p>
            <a:pPr algn="l"/>
            <a:endParaRPr lang="it-IT" dirty="0">
              <a:latin typeface="Times New Roman" panose="02020603050405020304" pitchFamily="18" charset="0"/>
              <a:cs typeface="Times New Roman" panose="02020603050405020304" pitchFamily="18" charset="0"/>
            </a:endParaRPr>
          </a:p>
          <a:p>
            <a:pPr algn="l"/>
            <a:r>
              <a:rPr lang="it-IT" dirty="0">
                <a:latin typeface="Times New Roman" panose="02020603050405020304" pitchFamily="18" charset="0"/>
                <a:cs typeface="Times New Roman" panose="02020603050405020304" pitchFamily="18" charset="0"/>
              </a:rPr>
              <a:t>“Don Chisciotte” di Miguel de Cervantes: un tizio attacca mulini a vento. Ah, è anche matto.</a:t>
            </a:r>
          </a:p>
          <a:p>
            <a:pPr algn="l"/>
            <a:endParaRPr lang="it-IT" dirty="0">
              <a:latin typeface="Times New Roman" panose="02020603050405020304" pitchFamily="18" charset="0"/>
              <a:cs typeface="Times New Roman" panose="02020603050405020304" pitchFamily="18" charset="0"/>
            </a:endParaRPr>
          </a:p>
          <a:p>
            <a:pPr algn="l"/>
            <a:r>
              <a:rPr lang="it-IT" dirty="0">
                <a:latin typeface="Times New Roman" panose="02020603050405020304" pitchFamily="18" charset="0"/>
                <a:cs typeface="Times New Roman" panose="02020603050405020304" pitchFamily="18" charset="0"/>
              </a:rPr>
              <a:t> “Guerra e pace”, di </a:t>
            </a:r>
            <a:r>
              <a:rPr lang="it-IT" dirty="0" err="1">
                <a:latin typeface="Times New Roman" panose="02020603050405020304" pitchFamily="18" charset="0"/>
                <a:cs typeface="Times New Roman" panose="02020603050405020304" pitchFamily="18" charset="0"/>
              </a:rPr>
              <a:t>Lev</a:t>
            </a:r>
            <a:r>
              <a:rPr lang="it-IT" dirty="0">
                <a:latin typeface="Times New Roman" panose="02020603050405020304" pitchFamily="18" charset="0"/>
                <a:cs typeface="Times New Roman" panose="02020603050405020304" pitchFamily="18" charset="0"/>
              </a:rPr>
              <a:t> Tolstoj: sono tutti tristi. Nevica. </a:t>
            </a:r>
          </a:p>
          <a:p>
            <a:pPr algn="l"/>
            <a:endParaRPr lang="it-IT" dirty="0">
              <a:latin typeface="Times New Roman" panose="02020603050405020304" pitchFamily="18" charset="0"/>
              <a:cs typeface="Times New Roman" panose="02020603050405020304" pitchFamily="18" charset="0"/>
            </a:endParaRPr>
          </a:p>
          <a:p>
            <a:pPr algn="l"/>
            <a:r>
              <a:rPr lang="it-IT" dirty="0">
                <a:latin typeface="Times New Roman" panose="02020603050405020304" pitchFamily="18" charset="0"/>
                <a:cs typeface="Times New Roman" panose="02020603050405020304" pitchFamily="18" charset="0"/>
              </a:rPr>
              <a:t> L’ “Inferno” di Dante Alighieri: succede un finimondo.</a:t>
            </a:r>
          </a:p>
          <a:p>
            <a:pPr algn="l"/>
            <a:endParaRPr lang="it-IT" dirty="0">
              <a:latin typeface="Times New Roman" panose="02020603050405020304" pitchFamily="18" charset="0"/>
              <a:cs typeface="Times New Roman" panose="02020603050405020304" pitchFamily="18" charset="0"/>
            </a:endParaRPr>
          </a:p>
          <a:p>
            <a:pPr algn="l"/>
            <a:r>
              <a:rPr lang="it-IT" dirty="0">
                <a:latin typeface="Times New Roman" panose="02020603050405020304" pitchFamily="18" charset="0"/>
                <a:cs typeface="Times New Roman" panose="02020603050405020304" pitchFamily="18" charset="0"/>
              </a:rPr>
              <a:t>“Moby Dick”, di Herman Melville: uomo contro balena. La balena vince.</a:t>
            </a:r>
          </a:p>
          <a:p>
            <a:pPr algn="l"/>
            <a:endParaRPr lang="it-IT" dirty="0">
              <a:latin typeface="Times New Roman" panose="02020603050405020304" pitchFamily="18" charset="0"/>
              <a:cs typeface="Times New Roman" panose="02020603050405020304" pitchFamily="18" charset="0"/>
            </a:endParaRPr>
          </a:p>
          <a:p>
            <a:pPr algn="l"/>
            <a:r>
              <a:rPr lang="it-IT" dirty="0">
                <a:latin typeface="Times New Roman" panose="02020603050405020304" pitchFamily="18" charset="0"/>
                <a:cs typeface="Times New Roman" panose="02020603050405020304" pitchFamily="18" charset="0"/>
              </a:rPr>
              <a:t>“L’Odissea” di Omero: veterano di guerra ci mette una vita a tornare a casa, e poi ammazza tutti.</a:t>
            </a:r>
          </a:p>
          <a:p>
            <a:pPr algn="l"/>
            <a:endParaRPr lang="it-IT" dirty="0">
              <a:latin typeface="Times New Roman" panose="02020603050405020304" pitchFamily="18" charset="0"/>
              <a:cs typeface="Times New Roman" panose="02020603050405020304" pitchFamily="18" charset="0"/>
            </a:endParaRPr>
          </a:p>
          <a:p>
            <a:pPr algn="l"/>
            <a:endParaRPr lang="it-IT" dirty="0">
              <a:latin typeface="Times New Roman" panose="02020603050405020304" pitchFamily="18" charset="0"/>
              <a:cs typeface="Times New Roman" panose="02020603050405020304" pitchFamily="18" charset="0"/>
            </a:endParaRPr>
          </a:p>
          <a:p>
            <a:pPr algn="l"/>
            <a:endParaRPr lang="it-IT" dirty="0"/>
          </a:p>
          <a:p>
            <a:pPr algn="l"/>
            <a:endParaRPr lang="it-IT" dirty="0"/>
          </a:p>
          <a:p>
            <a:pPr algn="l"/>
            <a:endParaRPr lang="it-IT" dirty="0"/>
          </a:p>
          <a:p>
            <a:pPr algn="l"/>
            <a:endParaRPr lang="it-IT" dirty="0"/>
          </a:p>
          <a:p>
            <a:pPr algn="l"/>
            <a:endParaRPr lang="it-IT" dirty="0"/>
          </a:p>
          <a:p>
            <a:pPr algn="l"/>
            <a:endParaRPr lang="it-IT" dirty="0"/>
          </a:p>
        </p:txBody>
      </p:sp>
    </p:spTree>
    <p:extLst>
      <p:ext uri="{BB962C8B-B14F-4D97-AF65-F5344CB8AC3E}">
        <p14:creationId xmlns:p14="http://schemas.microsoft.com/office/powerpoint/2010/main" val="209431840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a:extLst>
              <a:ext uri="{FF2B5EF4-FFF2-40B4-BE49-F238E27FC236}">
                <a16:creationId xmlns:a16="http://schemas.microsoft.com/office/drawing/2014/main" id="{110841BE-BD87-46DB-84EC-339FBC883B7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1142" y="490654"/>
            <a:ext cx="11029716" cy="5687122"/>
          </a:xfrm>
        </p:spPr>
      </p:pic>
    </p:spTree>
    <p:extLst>
      <p:ext uri="{BB962C8B-B14F-4D97-AF65-F5344CB8AC3E}">
        <p14:creationId xmlns:p14="http://schemas.microsoft.com/office/powerpoint/2010/main" val="28448549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7742DF2A-ED9E-4E75-9759-049B7DF631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537" y="312235"/>
            <a:ext cx="11396546" cy="6021658"/>
          </a:xfrm>
          <a:prstGeom prst="rect">
            <a:avLst/>
          </a:prstGeom>
        </p:spPr>
      </p:pic>
    </p:spTree>
    <p:extLst>
      <p:ext uri="{BB962C8B-B14F-4D97-AF65-F5344CB8AC3E}">
        <p14:creationId xmlns:p14="http://schemas.microsoft.com/office/powerpoint/2010/main" val="25779985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AF6A2B79-2DE4-487E-BDDA-579CB15D0D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679" y="624469"/>
            <a:ext cx="10905892" cy="5910146"/>
          </a:xfrm>
          <a:prstGeom prst="rect">
            <a:avLst/>
          </a:prstGeom>
        </p:spPr>
      </p:pic>
    </p:spTree>
    <p:extLst>
      <p:ext uri="{BB962C8B-B14F-4D97-AF65-F5344CB8AC3E}">
        <p14:creationId xmlns:p14="http://schemas.microsoft.com/office/powerpoint/2010/main" val="22210797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04081114-F8E0-4EAB-B1EE-F5C23C00A6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0390" y="200722"/>
            <a:ext cx="11151220" cy="6657278"/>
          </a:xfrm>
          <a:prstGeom prst="rect">
            <a:avLst/>
          </a:prstGeom>
        </p:spPr>
      </p:pic>
    </p:spTree>
    <p:extLst>
      <p:ext uri="{BB962C8B-B14F-4D97-AF65-F5344CB8AC3E}">
        <p14:creationId xmlns:p14="http://schemas.microsoft.com/office/powerpoint/2010/main" val="38666647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19C526C-925B-9C4F-AC13-46F7099281B1}"/>
              </a:ext>
            </a:extLst>
          </p:cNvPr>
          <p:cNvSpPr>
            <a:spLocks noGrp="1"/>
          </p:cNvSpPr>
          <p:nvPr>
            <p:ph type="title"/>
          </p:nvPr>
        </p:nvSpPr>
        <p:spPr>
          <a:xfrm>
            <a:off x="838200" y="365125"/>
            <a:ext cx="10515600" cy="890651"/>
          </a:xfrm>
        </p:spPr>
        <p:txBody>
          <a:bodyPr>
            <a:normAutofit fontScale="90000"/>
          </a:bodyPr>
          <a:lstStyle/>
          <a:p>
            <a:r>
              <a:rPr lang="it-IT" dirty="0">
                <a:latin typeface="Times New Roman" panose="02020603050405020304" pitchFamily="18" charset="0"/>
                <a:cs typeface="Times New Roman" panose="02020603050405020304" pitchFamily="18" charset="0"/>
              </a:rPr>
              <a:t>I dopati della domenica</a:t>
            </a:r>
            <a:br>
              <a:rPr lang="it-IT" dirty="0">
                <a:latin typeface="Times New Roman" panose="02020603050405020304" pitchFamily="18" charset="0"/>
                <a:cs typeface="Times New Roman" panose="02020603050405020304" pitchFamily="18" charset="0"/>
              </a:rPr>
            </a:br>
            <a:r>
              <a:rPr lang="it-IT" i="1" dirty="0">
                <a:latin typeface="Times New Roman" panose="02020603050405020304" pitchFamily="18" charset="0"/>
                <a:cs typeface="Times New Roman" panose="02020603050405020304" pitchFamily="18" charset="0"/>
              </a:rPr>
              <a:t>di Michele Serra</a:t>
            </a:r>
            <a:br>
              <a:rPr lang="it-IT" dirty="0"/>
            </a:br>
            <a:endParaRPr lang="it-IT" dirty="0"/>
          </a:p>
        </p:txBody>
      </p:sp>
      <p:sp>
        <p:nvSpPr>
          <p:cNvPr id="3" name="Segnaposto contenuto 2">
            <a:extLst>
              <a:ext uri="{FF2B5EF4-FFF2-40B4-BE49-F238E27FC236}">
                <a16:creationId xmlns:a16="http://schemas.microsoft.com/office/drawing/2014/main" id="{A3835352-BE48-1449-87C6-7DC67DA845E0}"/>
              </a:ext>
            </a:extLst>
          </p:cNvPr>
          <p:cNvSpPr>
            <a:spLocks noGrp="1"/>
          </p:cNvSpPr>
          <p:nvPr>
            <p:ph idx="1"/>
          </p:nvPr>
        </p:nvSpPr>
        <p:spPr>
          <a:xfrm>
            <a:off x="838200" y="1097280"/>
            <a:ext cx="10515600" cy="5760720"/>
          </a:xfrm>
        </p:spPr>
        <p:txBody>
          <a:bodyPr>
            <a:normAutofit fontScale="47500" lnSpcReduction="20000"/>
          </a:bodyPr>
          <a:lstStyle/>
          <a:p>
            <a:pPr marL="0" indent="0" algn="just">
              <a:lnSpc>
                <a:spcPct val="120000"/>
              </a:lnSpc>
              <a:buNone/>
            </a:pPr>
            <a:r>
              <a:rPr lang="it-IT" sz="4600" dirty="0"/>
              <a:t> </a:t>
            </a:r>
            <a:r>
              <a:rPr lang="it-IT" sz="4600" dirty="0">
                <a:latin typeface="Times New Roman" panose="02020603050405020304" pitchFamily="18" charset="0"/>
                <a:cs typeface="Times New Roman" panose="02020603050405020304" pitchFamily="18" charset="0"/>
              </a:rPr>
              <a:t>[</a:t>
            </a:r>
            <a:r>
              <a:rPr lang="it-IT" sz="4600" baseline="30000" dirty="0">
                <a:latin typeface="Times New Roman" panose="02020603050405020304" pitchFamily="18" charset="0"/>
                <a:cs typeface="Times New Roman" panose="02020603050405020304" pitchFamily="18" charset="0"/>
              </a:rPr>
              <a:t>1</a:t>
            </a:r>
            <a:r>
              <a:rPr lang="it-IT" sz="4600" dirty="0">
                <a:latin typeface="Times New Roman" panose="02020603050405020304" pitchFamily="18" charset="0"/>
                <a:cs typeface="Times New Roman" panose="02020603050405020304" pitchFamily="18" charset="0"/>
              </a:rPr>
              <a:t>] Il padre del povero </a:t>
            </a:r>
            <a:r>
              <a:rPr lang="it-IT" sz="4600" dirty="0" err="1">
                <a:latin typeface="Times New Roman" panose="02020603050405020304" pitchFamily="18" charset="0"/>
                <a:cs typeface="Times New Roman" panose="02020603050405020304" pitchFamily="18" charset="0"/>
              </a:rPr>
              <a:t>Schwazer</a:t>
            </a:r>
            <a:r>
              <a:rPr lang="it-IT" sz="4600" dirty="0">
                <a:latin typeface="Times New Roman" panose="02020603050405020304" pitchFamily="18" charset="0"/>
                <a:cs typeface="Times New Roman" panose="02020603050405020304" pitchFamily="18" charset="0"/>
              </a:rPr>
              <a:t> non riesce a darsi pace, «stava male e non ho saputo parlargli, non sono stato un buon genitore». Se la cosa può consolarlo, sappia che milioni di padri (e di madri, di fratelli, di sorelle, di figli, di innamorati) non trovano le parole per arginare la marcia trionfale delle dipendenze (dai farmaci, dagli stupefacenti, dagli eccitanti, dal gioco d'azzardo, dal computer, dal cibo, dall'alcol, da tutto) che sono la piaga più devastante della nostra epoca.[</a:t>
            </a:r>
            <a:r>
              <a:rPr lang="it-IT" sz="4600" baseline="30000" dirty="0">
                <a:latin typeface="Times New Roman" panose="02020603050405020304" pitchFamily="18" charset="0"/>
                <a:cs typeface="Times New Roman" panose="02020603050405020304" pitchFamily="18" charset="0"/>
              </a:rPr>
              <a:t>2</a:t>
            </a:r>
            <a:r>
              <a:rPr lang="it-IT" sz="4600" dirty="0">
                <a:latin typeface="Times New Roman" panose="02020603050405020304" pitchFamily="18" charset="0"/>
                <a:cs typeface="Times New Roman" panose="02020603050405020304" pitchFamily="18" charset="0"/>
              </a:rPr>
              <a:t>] Piaga di massa: perché non solamente gli eccellenti, i campioni, i molto sollecitati e molto osservati cedono al doping per reggere lo spasmo del primato, o più banalmente per sopportare meglio le fatiche dello sport e della vita. Dilettanti di ogni risma, anonimi di ogni età si impasticcano o si gonfiano i muscoli o alterano in qualche altro modo i propri connotati fisici e psichici per sentirsi più prestanti, più notati, più ammirati.[</a:t>
            </a:r>
            <a:r>
              <a:rPr lang="it-IT" sz="4600" baseline="30000" dirty="0">
                <a:latin typeface="Times New Roman" panose="02020603050405020304" pitchFamily="18" charset="0"/>
                <a:cs typeface="Times New Roman" panose="02020603050405020304" pitchFamily="18" charset="0"/>
              </a:rPr>
              <a:t>3</a:t>
            </a:r>
            <a:r>
              <a:rPr lang="it-IT" sz="4600" dirty="0">
                <a:latin typeface="Times New Roman" panose="02020603050405020304" pitchFamily="18" charset="0"/>
                <a:cs typeface="Times New Roman" panose="02020603050405020304" pitchFamily="18" charset="0"/>
              </a:rPr>
              <a:t>] Il mito antico della rana che voleva farsi bue trova ai nostri giorni la sua più compiuta realizzazione: gonfiarsi fino a esplodere. E se lo fa l'economia finanziaria, se l'idea stessa del limite viene abrogata pur di dare spazio all'illusione dell'illimitato, se perfino l'economia "pulita", quella della produzione industriale e dei consumi, vive nel mito di una crescita senza fine, quali antidoti culturali possono darsi, i </a:t>
            </a:r>
            <a:r>
              <a:rPr lang="it-IT" sz="4600" dirty="0" err="1">
                <a:latin typeface="Times New Roman" panose="02020603050405020304" pitchFamily="18" charset="0"/>
                <a:cs typeface="Times New Roman" panose="02020603050405020304" pitchFamily="18" charset="0"/>
              </a:rPr>
              <a:t>fantozzi</a:t>
            </a:r>
            <a:r>
              <a:rPr lang="it-IT" sz="4600" dirty="0">
                <a:latin typeface="Times New Roman" panose="02020603050405020304" pitchFamily="18" charset="0"/>
                <a:cs typeface="Times New Roman" panose="02020603050405020304" pitchFamily="18" charset="0"/>
              </a:rPr>
              <a:t> delle palestre, delle tirate in bicicletta, dell'ossessione cronometrica?</a:t>
            </a: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3566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C26FF84-3818-2C49-BA6C-DACA297C38EC}"/>
              </a:ext>
            </a:extLst>
          </p:cNvPr>
          <p:cNvSpPr>
            <a:spLocks noGrp="1"/>
          </p:cNvSpPr>
          <p:nvPr>
            <p:ph type="title"/>
          </p:nvPr>
        </p:nvSpPr>
        <p:spPr>
          <a:xfrm>
            <a:off x="838200" y="681037"/>
            <a:ext cx="10515600" cy="96203"/>
          </a:xfrm>
        </p:spPr>
        <p:txBody>
          <a:bodyPr>
            <a:normAutofit fontScale="90000"/>
          </a:bodyPr>
          <a:lstStyle/>
          <a:p>
            <a:r>
              <a:rPr lang="it-IT" sz="4000" dirty="0">
                <a:latin typeface="Times New Roman" panose="02020603050405020304" pitchFamily="18" charset="0"/>
                <a:cs typeface="Times New Roman" panose="02020603050405020304" pitchFamily="18" charset="0"/>
              </a:rPr>
              <a:t>DECRETO LEGISLATIVO 13 aprile 2017, n. 62 </a:t>
            </a:r>
            <a:br>
              <a:rPr lang="it-IT" dirty="0"/>
            </a:br>
            <a:endParaRPr lang="it-IT" dirty="0">
              <a:latin typeface="Times New Roman" panose="02020603050405020304" pitchFamily="18" charset="0"/>
              <a:cs typeface="Times New Roman" panose="02020603050405020304" pitchFamily="18" charset="0"/>
            </a:endParaRPr>
          </a:p>
        </p:txBody>
      </p:sp>
      <p:sp>
        <p:nvSpPr>
          <p:cNvPr id="3" name="Segnaposto contenuto 2">
            <a:extLst>
              <a:ext uri="{FF2B5EF4-FFF2-40B4-BE49-F238E27FC236}">
                <a16:creationId xmlns:a16="http://schemas.microsoft.com/office/drawing/2014/main" id="{54C64722-0397-5442-825B-8291F5895492}"/>
              </a:ext>
            </a:extLst>
          </p:cNvPr>
          <p:cNvSpPr>
            <a:spLocks noGrp="1"/>
          </p:cNvSpPr>
          <p:nvPr>
            <p:ph idx="1"/>
          </p:nvPr>
        </p:nvSpPr>
        <p:spPr>
          <a:xfrm>
            <a:off x="838200" y="1200150"/>
            <a:ext cx="10515600" cy="4976813"/>
          </a:xfrm>
        </p:spPr>
        <p:txBody>
          <a:bodyPr>
            <a:normAutofit/>
          </a:bodyPr>
          <a:lstStyle/>
          <a:p>
            <a:pPr marL="0" indent="0" algn="just">
              <a:buNone/>
            </a:pPr>
            <a:endParaRPr lang="it-IT" dirty="0">
              <a:latin typeface="Times New Roman" panose="02020603050405020304" pitchFamily="18" charset="0"/>
              <a:cs typeface="Times New Roman" panose="02020603050405020304" pitchFamily="18" charset="0"/>
            </a:endParaRPr>
          </a:p>
          <a:p>
            <a:pPr marL="0" indent="0" algn="just">
              <a:buNone/>
            </a:pPr>
            <a:r>
              <a:rPr lang="it-IT" dirty="0">
                <a:latin typeface="Times New Roman" panose="02020603050405020304" pitchFamily="18" charset="0"/>
                <a:cs typeface="Times New Roman" panose="02020603050405020304" pitchFamily="18" charset="0"/>
              </a:rPr>
              <a:t>«La prima prova, in forma scritta, accerta la </a:t>
            </a:r>
            <a:r>
              <a:rPr lang="it-IT" b="1" dirty="0">
                <a:latin typeface="Times New Roman" panose="02020603050405020304" pitchFamily="18" charset="0"/>
                <a:cs typeface="Times New Roman" panose="02020603050405020304" pitchFamily="18" charset="0"/>
              </a:rPr>
              <a:t>padronanza della lingua italiana</a:t>
            </a:r>
            <a:r>
              <a:rPr lang="it-IT" dirty="0">
                <a:latin typeface="Times New Roman" panose="02020603050405020304" pitchFamily="18" charset="0"/>
                <a:cs typeface="Times New Roman" panose="02020603050405020304" pitchFamily="18" charset="0"/>
              </a:rPr>
              <a:t> o della diversa lingua nella quale si svolge l'insegnamento, nonché le </a:t>
            </a:r>
            <a:r>
              <a:rPr lang="it-IT" b="1" dirty="0">
                <a:latin typeface="Times New Roman" panose="02020603050405020304" pitchFamily="18" charset="0"/>
                <a:cs typeface="Times New Roman" panose="02020603050405020304" pitchFamily="18" charset="0"/>
              </a:rPr>
              <a:t>capacità espressive</a:t>
            </a:r>
            <a:r>
              <a:rPr lang="it-IT" dirty="0">
                <a:latin typeface="Times New Roman" panose="02020603050405020304" pitchFamily="18" charset="0"/>
                <a:cs typeface="Times New Roman" panose="02020603050405020304" pitchFamily="18" charset="0"/>
              </a:rPr>
              <a:t>, </a:t>
            </a:r>
            <a:r>
              <a:rPr lang="it-IT" b="1" dirty="0">
                <a:latin typeface="Times New Roman" panose="02020603050405020304" pitchFamily="18" charset="0"/>
                <a:cs typeface="Times New Roman" panose="02020603050405020304" pitchFamily="18" charset="0"/>
              </a:rPr>
              <a:t>logico-linguistiche</a:t>
            </a:r>
            <a:r>
              <a:rPr lang="it-IT" dirty="0">
                <a:latin typeface="Times New Roman" panose="02020603050405020304" pitchFamily="18" charset="0"/>
                <a:cs typeface="Times New Roman" panose="02020603050405020304" pitchFamily="18" charset="0"/>
              </a:rPr>
              <a:t> e </a:t>
            </a:r>
            <a:r>
              <a:rPr lang="it-IT" b="1" dirty="0">
                <a:latin typeface="Times New Roman" panose="02020603050405020304" pitchFamily="18" charset="0"/>
                <a:cs typeface="Times New Roman" panose="02020603050405020304" pitchFamily="18" charset="0"/>
              </a:rPr>
              <a:t>critiche</a:t>
            </a:r>
            <a:r>
              <a:rPr lang="it-IT" dirty="0">
                <a:latin typeface="Times New Roman" panose="02020603050405020304" pitchFamily="18" charset="0"/>
                <a:cs typeface="Times New Roman" panose="02020603050405020304" pitchFamily="18" charset="0"/>
              </a:rPr>
              <a:t> del candidato. Essa consiste nella redazione di un elaborato con differenti tipologie testuali in ambito artistico, letterario, filosofico, scientifico, storico, sociale, economico e tecnologico. La prova può essere </a:t>
            </a:r>
            <a:r>
              <a:rPr lang="it-IT" b="1" dirty="0">
                <a:latin typeface="Times New Roman" panose="02020603050405020304" pitchFamily="18" charset="0"/>
                <a:cs typeface="Times New Roman" panose="02020603050405020304" pitchFamily="18" charset="0"/>
              </a:rPr>
              <a:t>strutturata </a:t>
            </a:r>
            <a:r>
              <a:rPr lang="it-IT" dirty="0">
                <a:latin typeface="Times New Roman" panose="02020603050405020304" pitchFamily="18" charset="0"/>
                <a:cs typeface="Times New Roman" panose="02020603050405020304" pitchFamily="18" charset="0"/>
              </a:rPr>
              <a:t>in più parti, anche per consentire la verifica di competenze diverse, in particolare della </a:t>
            </a:r>
            <a:r>
              <a:rPr lang="it-IT" b="1" dirty="0">
                <a:latin typeface="Times New Roman" panose="02020603050405020304" pitchFamily="18" charset="0"/>
                <a:cs typeface="Times New Roman" panose="02020603050405020304" pitchFamily="18" charset="0"/>
              </a:rPr>
              <a:t>comprensione</a:t>
            </a:r>
            <a:r>
              <a:rPr lang="it-IT" dirty="0">
                <a:latin typeface="Times New Roman" panose="02020603050405020304" pitchFamily="18" charset="0"/>
                <a:cs typeface="Times New Roman" panose="02020603050405020304" pitchFamily="18" charset="0"/>
              </a:rPr>
              <a:t> degli aspetti linguistici, espressivi e logico-argomentativi, oltre che della riflessione critica da parte del candidato».</a:t>
            </a:r>
          </a:p>
          <a:p>
            <a:pPr marL="0" indent="0">
              <a:buNone/>
            </a:pPr>
            <a:endParaRPr lang="it-IT" dirty="0"/>
          </a:p>
        </p:txBody>
      </p:sp>
    </p:spTree>
    <p:extLst>
      <p:ext uri="{BB962C8B-B14F-4D97-AF65-F5344CB8AC3E}">
        <p14:creationId xmlns:p14="http://schemas.microsoft.com/office/powerpoint/2010/main" val="16479344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FB2555E1-0893-8343-983F-A3AC781E15BE}"/>
              </a:ext>
            </a:extLst>
          </p:cNvPr>
          <p:cNvSpPr>
            <a:spLocks noGrp="1"/>
          </p:cNvSpPr>
          <p:nvPr>
            <p:ph idx="1"/>
          </p:nvPr>
        </p:nvSpPr>
        <p:spPr>
          <a:xfrm>
            <a:off x="838200" y="792480"/>
            <a:ext cx="10515600" cy="5384483"/>
          </a:xfrm>
        </p:spPr>
        <p:txBody>
          <a:bodyPr>
            <a:normAutofit fontScale="77500" lnSpcReduction="20000"/>
          </a:bodyPr>
          <a:lstStyle/>
          <a:p>
            <a:pPr marL="0" indent="0" algn="just">
              <a:lnSpc>
                <a:spcPct val="120000"/>
              </a:lnSpc>
              <a:buNone/>
            </a:pPr>
            <a:r>
              <a:rPr lang="it-IT" baseline="30000" dirty="0">
                <a:latin typeface="Times New Roman" panose="02020603050405020304" pitchFamily="18" charset="0"/>
                <a:cs typeface="Times New Roman" panose="02020603050405020304" pitchFamily="18" charset="0"/>
              </a:rPr>
              <a:t>4</a:t>
            </a:r>
            <a:r>
              <a:rPr lang="it-IT" dirty="0">
                <a:latin typeface="Times New Roman" panose="02020603050405020304" pitchFamily="18" charset="0"/>
                <a:cs typeface="Times New Roman" panose="02020603050405020304" pitchFamily="18" charset="0"/>
              </a:rPr>
              <a:t>] In una fiala, in una pillola, nel docile arrendersi al dominio di una sostanza, è contenuta una resa perfino più grande, e più grave: la resa all'applauso degli altri come sola misura del proprio valore. Il contraltare è il terrore panico che il giudizio degli altri non ti gratifichi, non ti assolva, non ti salvi. [</a:t>
            </a:r>
            <a:r>
              <a:rPr lang="it-IT" baseline="30000" dirty="0">
                <a:latin typeface="Times New Roman" panose="02020603050405020304" pitchFamily="18" charset="0"/>
                <a:cs typeface="Times New Roman" panose="02020603050405020304" pitchFamily="18" charset="0"/>
              </a:rPr>
              <a:t>5</a:t>
            </a:r>
            <a:r>
              <a:rPr lang="it-IT" dirty="0">
                <a:latin typeface="Times New Roman" panose="02020603050405020304" pitchFamily="18" charset="0"/>
                <a:cs typeface="Times New Roman" panose="02020603050405020304" pitchFamily="18" charset="0"/>
              </a:rPr>
              <a:t>] Dipendenza è il contrario di indipendenza. Gli indipendenti cercano, e a volte trovano, una maniera più appartata e più personale per misurarsi, per cercare di capire chi sono. Le legioni dei dopati del sabato sera in discoteca o degli sport amatoriali sono dipendenti allo stato puro. Cercano di risalire la fila, di recuperare posizioni, di rendersi notevoli con qualunque mezzo: e nessuno che scarti di lato, decida di non voler fare più parte di quella fila.[</a:t>
            </a:r>
            <a:r>
              <a:rPr lang="it-IT" baseline="30000" dirty="0">
                <a:latin typeface="Times New Roman" panose="02020603050405020304" pitchFamily="18" charset="0"/>
                <a:cs typeface="Times New Roman" panose="02020603050405020304" pitchFamily="18" charset="0"/>
              </a:rPr>
              <a:t>6</a:t>
            </a:r>
            <a:r>
              <a:rPr lang="it-IT" dirty="0">
                <a:latin typeface="Times New Roman" panose="02020603050405020304" pitchFamily="18" charset="0"/>
                <a:cs typeface="Times New Roman" panose="02020603050405020304" pitchFamily="18" charset="0"/>
              </a:rPr>
              <a:t>]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tra una Olimpiade e l'altra, la tentazione di lasciare la fila l'aveva avuta. Un momento difficile, una crisi salutare a patto di elaborarla fino in fondo e decidere: resto anche se non sono più il numero uno, pazienza se non arrivo primo; oppure: lascio perché non sono più il numero uno. Non ha fatto né l'una né l'altra cosa: ha deciso di rimanere cercando di truccare le carte. Si suole dire, in questi casi, che il campione dovrebbe essere d'esempio, ed è perfettamente vero.</a:t>
            </a:r>
          </a:p>
          <a:p>
            <a:endParaRPr lang="it-IT" dirty="0"/>
          </a:p>
        </p:txBody>
      </p:sp>
    </p:spTree>
    <p:extLst>
      <p:ext uri="{BB962C8B-B14F-4D97-AF65-F5344CB8AC3E}">
        <p14:creationId xmlns:p14="http://schemas.microsoft.com/office/powerpoint/2010/main" val="40640296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230A7645-0DAA-124A-98C1-CD2466EFD3D2}"/>
              </a:ext>
            </a:extLst>
          </p:cNvPr>
          <p:cNvSpPr>
            <a:spLocks noGrp="1"/>
          </p:cNvSpPr>
          <p:nvPr>
            <p:ph idx="1"/>
          </p:nvPr>
        </p:nvSpPr>
        <p:spPr>
          <a:xfrm>
            <a:off x="838200" y="475488"/>
            <a:ext cx="10515600" cy="6181344"/>
          </a:xfrm>
        </p:spPr>
        <p:txBody>
          <a:bodyPr>
            <a:normAutofit fontScale="55000" lnSpcReduction="20000"/>
          </a:bodyPr>
          <a:lstStyle/>
          <a:p>
            <a:pPr marL="0" indent="0" algn="just">
              <a:lnSpc>
                <a:spcPct val="120000"/>
              </a:lnSpc>
              <a:buNone/>
            </a:pPr>
            <a:r>
              <a:rPr lang="it-IT" sz="4000" dirty="0">
                <a:latin typeface="Times New Roman" panose="02020603050405020304" pitchFamily="18" charset="0"/>
                <a:cs typeface="Times New Roman" panose="02020603050405020304" pitchFamily="18" charset="0"/>
              </a:rPr>
              <a:t>[</a:t>
            </a:r>
            <a:r>
              <a:rPr lang="it-IT" sz="4000" baseline="30000" dirty="0">
                <a:latin typeface="Times New Roman" panose="02020603050405020304" pitchFamily="18" charset="0"/>
                <a:cs typeface="Times New Roman" panose="02020603050405020304" pitchFamily="18" charset="0"/>
              </a:rPr>
              <a:t>7</a:t>
            </a:r>
            <a:r>
              <a:rPr lang="it-IT" sz="4000" dirty="0">
                <a:latin typeface="Times New Roman" panose="02020603050405020304" pitchFamily="18" charset="0"/>
                <a:cs typeface="Times New Roman" panose="02020603050405020304" pitchFamily="18" charset="0"/>
              </a:rPr>
              <a:t>] Ma bastava, ieri, sentire le telefonate di molti ascoltatori a una popolare trasmissione radiofonica per capire che il doping di </a:t>
            </a:r>
            <a:r>
              <a:rPr lang="it-IT" sz="4000" dirty="0" err="1">
                <a:latin typeface="Times New Roman" panose="02020603050405020304" pitchFamily="18" charset="0"/>
                <a:cs typeface="Times New Roman" panose="02020603050405020304" pitchFamily="18" charset="0"/>
              </a:rPr>
              <a:t>Schwazer</a:t>
            </a:r>
            <a:r>
              <a:rPr lang="it-IT" sz="4000" dirty="0">
                <a:latin typeface="Times New Roman" panose="02020603050405020304" pitchFamily="18" charset="0"/>
                <a:cs typeface="Times New Roman" panose="02020603050405020304" pitchFamily="18" charset="0"/>
              </a:rPr>
              <a:t> ha milioni di mandanti, e milioni di alibi. Parecchi invitavano alla comprensione, indicavano la durezza della prova sportiva come giustificazione di un errore molto diffuso, e per questo, tutto sommato, non così grave. Accusavano i giornalisti di sciacallaggio, di accanirsi contro uno che, comunque, rischiava del suo. [</a:t>
            </a:r>
            <a:r>
              <a:rPr lang="it-IT" sz="4000" baseline="30000" dirty="0">
                <a:latin typeface="Times New Roman" panose="02020603050405020304" pitchFamily="18" charset="0"/>
                <a:cs typeface="Times New Roman" panose="02020603050405020304" pitchFamily="18" charset="0"/>
              </a:rPr>
              <a:t>8</a:t>
            </a:r>
            <a:r>
              <a:rPr lang="it-IT" sz="4000" dirty="0">
                <a:latin typeface="Times New Roman" panose="02020603050405020304" pitchFamily="18" charset="0"/>
                <a:cs typeface="Times New Roman" panose="02020603050405020304" pitchFamily="18" charset="0"/>
              </a:rPr>
              <a:t>] Rivangavano la tragedia di Pantani parlandone come di una vittima, un valoroso sputtanato dal moralismo della stampa. Quasi a nessuno veniva in mente che il doping, indipendentemente da ogni rischio per la salute, è un imbroglio. Una frode. Nello sport la più grave, la più imperdonabile delle mancanze. [</a:t>
            </a:r>
            <a:r>
              <a:rPr lang="it-IT" sz="4000" baseline="30000" dirty="0">
                <a:latin typeface="Times New Roman" panose="02020603050405020304" pitchFamily="18" charset="0"/>
                <a:cs typeface="Times New Roman" panose="02020603050405020304" pitchFamily="18" charset="0"/>
              </a:rPr>
              <a:t>9</a:t>
            </a:r>
            <a:r>
              <a:rPr lang="it-IT" sz="4000" dirty="0">
                <a:latin typeface="Times New Roman" panose="02020603050405020304" pitchFamily="18" charset="0"/>
                <a:cs typeface="Times New Roman" panose="02020603050405020304" pitchFamily="18" charset="0"/>
              </a:rPr>
              <a:t>] Perché tanta indulgenza? Perché la storia di </a:t>
            </a:r>
            <a:r>
              <a:rPr lang="it-IT" sz="4000" dirty="0" err="1">
                <a:latin typeface="Times New Roman" panose="02020603050405020304" pitchFamily="18" charset="0"/>
                <a:cs typeface="Times New Roman" panose="02020603050405020304" pitchFamily="18" charset="0"/>
              </a:rPr>
              <a:t>Schwazer</a:t>
            </a:r>
            <a:r>
              <a:rPr lang="it-IT" sz="4000" dirty="0">
                <a:latin typeface="Times New Roman" panose="02020603050405020304" pitchFamily="18" charset="0"/>
                <a:cs typeface="Times New Roman" panose="02020603050405020304" pitchFamily="18" charset="0"/>
              </a:rPr>
              <a:t> è, qualunque sia il suo esito, la storia di un bravo ragazzo con la faccia da bravo ragazzo? Anche. Ma io credo che la voglia di assoluzione, di comprensione che spirava tra le parole di quei tifosi, di quegli italiani normali, né cinici né disonesti, derivasse da una complicità di fondo con le ragioni psicologiche del dopato. [</a:t>
            </a:r>
            <a:r>
              <a:rPr lang="it-IT" sz="4000" baseline="30000" dirty="0">
                <a:latin typeface="Times New Roman" panose="02020603050405020304" pitchFamily="18" charset="0"/>
                <a:cs typeface="Times New Roman" panose="02020603050405020304" pitchFamily="18" charset="0"/>
              </a:rPr>
              <a:t>10</a:t>
            </a:r>
            <a:r>
              <a:rPr lang="it-IT" sz="4000" dirty="0">
                <a:latin typeface="Times New Roman" panose="02020603050405020304" pitchFamily="18" charset="0"/>
                <a:cs typeface="Times New Roman" panose="02020603050405020304" pitchFamily="18" charset="0"/>
              </a:rPr>
              <a:t>] La debolezza del campione rispecchia, ai massimi livelli, la debolezza di tutti. La paura di non farcela non riguarda solo gli olimpionici. La paura di non farcela è l'ossessione di massa della società più competitiva mai vista sulla faccia delle Terra; e tanto più competitiva quanto più disposta a reggersi l'anima con i denti, affilatissimi, delle droghe di ogni ordine e grado.  [«la Repubblica», 8.12.2012]</a:t>
            </a:r>
          </a:p>
          <a:p>
            <a:endParaRPr lang="it-IT" dirty="0"/>
          </a:p>
        </p:txBody>
      </p:sp>
    </p:spTree>
    <p:extLst>
      <p:ext uri="{BB962C8B-B14F-4D97-AF65-F5344CB8AC3E}">
        <p14:creationId xmlns:p14="http://schemas.microsoft.com/office/powerpoint/2010/main" val="1710703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20D974EF-356C-F246-A972-DB4C4B70202C}"/>
              </a:ext>
            </a:extLst>
          </p:cNvPr>
          <p:cNvSpPr>
            <a:spLocks noGrp="1"/>
          </p:cNvSpPr>
          <p:nvPr>
            <p:ph idx="1"/>
          </p:nvPr>
        </p:nvSpPr>
        <p:spPr/>
        <p:txBody>
          <a:bodyPr/>
          <a:lstStyle/>
          <a:p>
            <a:pPr marL="0" indent="0" algn="just">
              <a:lnSpc>
                <a:spcPct val="100000"/>
              </a:lnSpc>
              <a:buNone/>
            </a:pPr>
            <a:r>
              <a:rPr lang="it-IT" dirty="0">
                <a:latin typeface="Times New Roman" panose="02020603050405020304" pitchFamily="18" charset="0"/>
                <a:cs typeface="Times New Roman" panose="02020603050405020304" pitchFamily="18" charset="0"/>
              </a:rPr>
              <a:t>Michele Serra, noto giornalista e scrittore (in forza alla «Repubblica» dal 1996), interviene in margine a un episodio appena avvenuto nelle Olimpiadi che si tenevano a Londra: l'italiano Alex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marciatore già pluripremiato, era stato escluso dalla gara perché risultato positivo a un controllo antidoping. Lo stesso atleta aveva ammesso le proprie responsabilità, confessando di avere assunto </a:t>
            </a:r>
            <a:r>
              <a:rPr lang="it-IT" dirty="0" err="1">
                <a:latin typeface="Times New Roman" panose="02020603050405020304" pitchFamily="18" charset="0"/>
                <a:cs typeface="Times New Roman" panose="02020603050405020304" pitchFamily="18" charset="0"/>
              </a:rPr>
              <a:t>ertitropoietina</a:t>
            </a:r>
            <a:r>
              <a:rPr lang="it-IT" dirty="0">
                <a:latin typeface="Times New Roman" panose="02020603050405020304" pitchFamily="18" charset="0"/>
                <a:cs typeface="Times New Roman" panose="02020603050405020304" pitchFamily="18" charset="0"/>
              </a:rPr>
              <a:t> (</a:t>
            </a:r>
            <a:r>
              <a:rPr lang="it-IT" dirty="0" err="1">
                <a:latin typeface="Times New Roman" panose="02020603050405020304" pitchFamily="18" charset="0"/>
                <a:cs typeface="Times New Roman" panose="02020603050405020304" pitchFamily="18" charset="0"/>
              </a:rPr>
              <a:t>Epo</a:t>
            </a:r>
            <a:r>
              <a:rPr lang="it-IT" dirty="0">
                <a:latin typeface="Times New Roman" panose="02020603050405020304" pitchFamily="18" charset="0"/>
                <a:cs typeface="Times New Roman" panose="02020603050405020304" pitchFamily="18" charset="0"/>
              </a:rPr>
              <a:t>), un ormone che stimola la produzione di globuli rossi. </a:t>
            </a:r>
          </a:p>
        </p:txBody>
      </p:sp>
    </p:spTree>
    <p:extLst>
      <p:ext uri="{BB962C8B-B14F-4D97-AF65-F5344CB8AC3E}">
        <p14:creationId xmlns:p14="http://schemas.microsoft.com/office/powerpoint/2010/main" val="24487060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B391E6B-402E-8E43-B786-B99E63B5F4AD}"/>
              </a:ext>
            </a:extLst>
          </p:cNvPr>
          <p:cNvSpPr>
            <a:spLocks noGrp="1"/>
          </p:cNvSpPr>
          <p:nvPr>
            <p:ph idx="1"/>
          </p:nvPr>
        </p:nvSpPr>
        <p:spPr>
          <a:xfrm>
            <a:off x="838200" y="1011936"/>
            <a:ext cx="10515600" cy="5165027"/>
          </a:xfrm>
        </p:spPr>
        <p:txBody>
          <a:bodyPr>
            <a:normAutofit fontScale="77500" lnSpcReduction="20000"/>
          </a:bodyPr>
          <a:lstStyle/>
          <a:p>
            <a:pPr marL="0" indent="0" algn="just">
              <a:lnSpc>
                <a:spcPct val="120000"/>
              </a:lnSpc>
              <a:buNone/>
            </a:pPr>
            <a:r>
              <a:rPr lang="it-IT" sz="3000" dirty="0">
                <a:latin typeface="Times New Roman" panose="02020603050405020304" pitchFamily="18" charset="0"/>
                <a:cs typeface="Times New Roman" panose="02020603050405020304" pitchFamily="18" charset="0"/>
              </a:rPr>
              <a:t> 1. (170-180 parole) Il padre di Alex </a:t>
            </a:r>
            <a:r>
              <a:rPr lang="it-IT" sz="3000" dirty="0" err="1">
                <a:latin typeface="Times New Roman" panose="02020603050405020304" pitchFamily="18" charset="0"/>
                <a:cs typeface="Times New Roman" panose="02020603050405020304" pitchFamily="18" charset="0"/>
              </a:rPr>
              <a:t>Schwazer</a:t>
            </a:r>
            <a:r>
              <a:rPr lang="it-IT" sz="3000" dirty="0">
                <a:latin typeface="Times New Roman" panose="02020603050405020304" pitchFamily="18" charset="0"/>
                <a:cs typeface="Times New Roman" panose="02020603050405020304" pitchFamily="18" charset="0"/>
              </a:rPr>
              <a:t> non riesce a darsi pace, sentendosi responsabile delle colpe del figlio. Ma in realtà, secondo Serra, quella delle dipendenze (non solo dai farmaci: anche dal computer o dal cibo) è «la piaga più devastante della nostra epoca». Non solo i campioni sportivi, ma anche dilettanti e persone qualsiasi cercano ad ogni costo di cambiare il proprio aspetto o di potenziare le proprie prestazioni per farsi notare e ammirare. Il mito dominante è quello di superare i limiti: perfino l'economia fondata sull'industria e i consumi coltiva l'idea di una crescita senza fine. Si ricorre a sostanze chimiche perché l'unica cosa che conta è il riconoscimento da parte degli altri e i tanti che si drogano in discoteca o nello sport amatoriale «sono dipendenti allo stato puro». </a:t>
            </a:r>
            <a:r>
              <a:rPr lang="it-IT" sz="3000" dirty="0" err="1">
                <a:latin typeface="Times New Roman" panose="02020603050405020304" pitchFamily="18" charset="0"/>
                <a:cs typeface="Times New Roman" panose="02020603050405020304" pitchFamily="18" charset="0"/>
              </a:rPr>
              <a:t>Schwazer</a:t>
            </a:r>
            <a:r>
              <a:rPr lang="it-IT" sz="3000" dirty="0">
                <a:latin typeface="Times New Roman" panose="02020603050405020304" pitchFamily="18" charset="0"/>
                <a:cs typeface="Times New Roman" panose="02020603050405020304" pitchFamily="18" charset="0"/>
              </a:rPr>
              <a:t> non ha avuto la forza di rinunciare a essere il numero uno e ha ceduto alla truffa. Ma il suo comportamento suscita molta comprensione nei commenti della gente, per una specie di complicità psicologica: la debolezza di </a:t>
            </a:r>
            <a:r>
              <a:rPr lang="it-IT" sz="3000" dirty="0" err="1">
                <a:latin typeface="Times New Roman" panose="02020603050405020304" pitchFamily="18" charset="0"/>
                <a:cs typeface="Times New Roman" panose="02020603050405020304" pitchFamily="18" charset="0"/>
              </a:rPr>
              <a:t>Schwazer</a:t>
            </a:r>
            <a:r>
              <a:rPr lang="it-IT" sz="3000" dirty="0">
                <a:latin typeface="Times New Roman" panose="02020603050405020304" pitchFamily="18" charset="0"/>
                <a:cs typeface="Times New Roman" panose="02020603050405020304" pitchFamily="18" charset="0"/>
              </a:rPr>
              <a:t> è quella di tutti, ossessionati dalla «paura di non farcela».</a:t>
            </a:r>
          </a:p>
          <a:p>
            <a:pPr marL="0" indent="0" algn="just">
              <a:buNone/>
            </a:pPr>
            <a:endParaRPr lang="it-IT" dirty="0"/>
          </a:p>
          <a:p>
            <a:endParaRPr lang="it-IT" dirty="0"/>
          </a:p>
        </p:txBody>
      </p:sp>
    </p:spTree>
    <p:extLst>
      <p:ext uri="{BB962C8B-B14F-4D97-AF65-F5344CB8AC3E}">
        <p14:creationId xmlns:p14="http://schemas.microsoft.com/office/powerpoint/2010/main" val="187920435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AE2E9E8-699C-0640-B291-9C257D937E0E}"/>
              </a:ext>
            </a:extLst>
          </p:cNvPr>
          <p:cNvSpPr>
            <a:spLocks noGrp="1"/>
          </p:cNvSpPr>
          <p:nvPr>
            <p:ph idx="1"/>
          </p:nvPr>
        </p:nvSpPr>
        <p:spPr/>
        <p:txBody>
          <a:bodyPr>
            <a:normAutofit/>
          </a:bodyPr>
          <a:lstStyle/>
          <a:p>
            <a:pPr marL="0" indent="0" algn="just">
              <a:buNone/>
            </a:pPr>
            <a:r>
              <a:rPr lang="it-IT" dirty="0"/>
              <a:t> </a:t>
            </a:r>
            <a:r>
              <a:rPr lang="it-IT" dirty="0">
                <a:latin typeface="Times New Roman" panose="02020603050405020304" pitchFamily="18" charset="0"/>
                <a:cs typeface="Times New Roman" panose="02020603050405020304" pitchFamily="18" charset="0"/>
              </a:rPr>
              <a:t>Si è mantenuto il movimento iniziale (la reazione del padre), che non è certo essenziale nella logica del racconto, ma che serve a non dissipare del tutto l'effetto della "presa in diretta". Si riportano tre citazioni tra virgolette, la prima delle quali serve anche a restituire a Serra la responsabilità delle sue valutazioni. Delle informazioni marginali si è ripreso il cenno all'economia, tema di una riflessione importante (con la distinzione tra economia "pulita", fondata sull'effettiva produzione e consumo di beni, e quella "sporca" perché alimentata da meccanismi esclusivamente finanziari e non generatrice di benessere diffuso).</a:t>
            </a:r>
          </a:p>
          <a:p>
            <a:pPr marL="0" indent="0">
              <a:buNone/>
            </a:pPr>
            <a:endParaRPr lang="it-IT" dirty="0">
              <a:latin typeface="Times New Roman" panose="02020603050405020304" pitchFamily="18" charset="0"/>
              <a:cs typeface="Times New Roman" panose="02020603050405020304" pitchFamily="18" charset="0"/>
            </a:endParaRPr>
          </a:p>
          <a:p>
            <a:endParaRPr lang="it-IT" dirty="0"/>
          </a:p>
        </p:txBody>
      </p:sp>
    </p:spTree>
    <p:extLst>
      <p:ext uri="{BB962C8B-B14F-4D97-AF65-F5344CB8AC3E}">
        <p14:creationId xmlns:p14="http://schemas.microsoft.com/office/powerpoint/2010/main" val="18735249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4449CFDD-F1E9-F04A-B8D1-0D42A2D3BF70}"/>
              </a:ext>
            </a:extLst>
          </p:cNvPr>
          <p:cNvSpPr>
            <a:spLocks noGrp="1"/>
          </p:cNvSpPr>
          <p:nvPr>
            <p:ph idx="1"/>
          </p:nvPr>
        </p:nvSpPr>
        <p:spPr>
          <a:xfrm>
            <a:off x="838200" y="822960"/>
            <a:ext cx="10515600" cy="5354003"/>
          </a:xfrm>
        </p:spPr>
        <p:txBody>
          <a:bodyPr>
            <a:normAutofit fontScale="62500" lnSpcReduction="20000"/>
          </a:bodyPr>
          <a:lstStyle/>
          <a:p>
            <a:pPr marL="0" indent="0" algn="just">
              <a:lnSpc>
                <a:spcPct val="120000"/>
              </a:lnSpc>
              <a:buNone/>
            </a:pPr>
            <a:r>
              <a:rPr lang="it-IT" sz="4200" dirty="0">
                <a:latin typeface="Times New Roman" panose="02020603050405020304" pitchFamily="18" charset="0"/>
                <a:cs typeface="Times New Roman" panose="02020603050405020304" pitchFamily="18" charset="0"/>
              </a:rPr>
              <a:t>2. (100-110): Il problema delle dipendenze (non solo dai farmaci: anche dal computer o dal cibo) è gravissimo nella società attuale. Molti cercano ad ogni costo di cambiare il proprio aspetto o di potenziare le proprie prestazioni per farsi notare e ammirare. Si ricorre a sostanze chimiche perché l'unica cosa che conta è il riconoscimento da parte degli altri. </a:t>
            </a:r>
            <a:r>
              <a:rPr lang="it-IT" sz="4200" dirty="0" err="1">
                <a:latin typeface="Times New Roman" panose="02020603050405020304" pitchFamily="18" charset="0"/>
                <a:cs typeface="Times New Roman" panose="02020603050405020304" pitchFamily="18" charset="0"/>
              </a:rPr>
              <a:t>Schwazer</a:t>
            </a:r>
            <a:r>
              <a:rPr lang="it-IT" sz="4200" dirty="0">
                <a:latin typeface="Times New Roman" panose="02020603050405020304" pitchFamily="18" charset="0"/>
                <a:cs typeface="Times New Roman" panose="02020603050405020304" pitchFamily="18" charset="0"/>
              </a:rPr>
              <a:t> non ha avuto la forza di rinunciare a essere il numero uno e ha ceduto alla truffa. Ma il suo comportamento suscita molta comprensione nei commenti della gente, per una specie di complicità psicologica: la debolezza di </a:t>
            </a:r>
            <a:r>
              <a:rPr lang="it-IT" sz="4200" dirty="0" err="1">
                <a:latin typeface="Times New Roman" panose="02020603050405020304" pitchFamily="18" charset="0"/>
                <a:cs typeface="Times New Roman" panose="02020603050405020304" pitchFamily="18" charset="0"/>
              </a:rPr>
              <a:t>Schwazer</a:t>
            </a:r>
            <a:r>
              <a:rPr lang="it-IT" sz="4200" dirty="0">
                <a:latin typeface="Times New Roman" panose="02020603050405020304" pitchFamily="18" charset="0"/>
                <a:cs typeface="Times New Roman" panose="02020603050405020304" pitchFamily="18" charset="0"/>
              </a:rPr>
              <a:t> è quella di tutti, ossessionati dalla paura di restare indietro.</a:t>
            </a:r>
          </a:p>
          <a:p>
            <a:pPr marL="0" indent="0" algn="just">
              <a:lnSpc>
                <a:spcPct val="120000"/>
              </a:lnSpc>
              <a:buNone/>
            </a:pPr>
            <a:endParaRPr lang="it-IT" dirty="0">
              <a:highlight>
                <a:srgbClr val="FFFF00"/>
              </a:highlight>
              <a:latin typeface="Times New Roman" panose="02020603050405020304" pitchFamily="18" charset="0"/>
              <a:cs typeface="Times New Roman" panose="02020603050405020304" pitchFamily="18" charset="0"/>
            </a:endParaRPr>
          </a:p>
          <a:p>
            <a:pPr marL="0" indent="0" algn="just">
              <a:lnSpc>
                <a:spcPct val="120000"/>
              </a:lnSpc>
              <a:buNone/>
            </a:pPr>
            <a:r>
              <a:rPr lang="it-IT" sz="3100" dirty="0">
                <a:latin typeface="Times New Roman" panose="02020603050405020304" pitchFamily="18" charset="0"/>
                <a:cs typeface="Times New Roman" panose="02020603050405020304" pitchFamily="18" charset="0"/>
              </a:rPr>
              <a:t>Caduti le citazioni dirette, il riferimento all'economia, l'individuazione del «mito dominante» dei nostri tempi; ma che il problema non si riduca all'uso di droghe si ricava anche dalla parentesi iniziale. </a:t>
            </a:r>
          </a:p>
          <a:p>
            <a:endParaRPr lang="it-IT" dirty="0"/>
          </a:p>
        </p:txBody>
      </p:sp>
    </p:spTree>
    <p:extLst>
      <p:ext uri="{BB962C8B-B14F-4D97-AF65-F5344CB8AC3E}">
        <p14:creationId xmlns:p14="http://schemas.microsoft.com/office/powerpoint/2010/main" val="27810172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B6DFBE2-CDCC-F24F-93BC-17122FEA13E8}"/>
              </a:ext>
            </a:extLst>
          </p:cNvPr>
          <p:cNvSpPr>
            <a:spLocks noGrp="1"/>
          </p:cNvSpPr>
          <p:nvPr>
            <p:ph idx="1"/>
          </p:nvPr>
        </p:nvSpPr>
        <p:spPr>
          <a:xfrm>
            <a:off x="838200" y="1087120"/>
            <a:ext cx="10515600" cy="5089843"/>
          </a:xfrm>
        </p:spPr>
        <p:txBody>
          <a:bodyPr>
            <a:normAutofit/>
          </a:bodyPr>
          <a:lstStyle/>
          <a:p>
            <a:pPr marL="514350" indent="-514350">
              <a:buAutoNum type="arabicPeriod" startAt="3"/>
            </a:pPr>
            <a:r>
              <a:rPr lang="it-IT" dirty="0">
                <a:latin typeface="Times New Roman" panose="02020603050405020304" pitchFamily="18" charset="0"/>
                <a:cs typeface="Times New Roman" panose="02020603050405020304" pitchFamily="18" charset="0"/>
              </a:rPr>
              <a:t>(30-40): Il fenomeno delle dipendenze non riguarda solo i campioni sportivi come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che si è dopato: è generale l'ossessione di superare ogni limite e di conquistare l'ammirazione degli altri, anche a costo di violare l'etica.</a:t>
            </a:r>
          </a:p>
          <a:p>
            <a:pPr marL="0" indent="0">
              <a:buNone/>
            </a:pPr>
            <a:endParaRPr lang="it-IT" dirty="0">
              <a:latin typeface="Times New Roman" panose="02020603050405020304" pitchFamily="18" charset="0"/>
              <a:cs typeface="Times New Roman" panose="02020603050405020304" pitchFamily="18" charset="0"/>
            </a:endParaRPr>
          </a:p>
          <a:p>
            <a:pPr marL="0" indent="0">
              <a:buNone/>
            </a:pPr>
            <a:endParaRPr lang="it-IT" dirty="0">
              <a:latin typeface="Times New Roman" panose="02020603050405020304" pitchFamily="18" charset="0"/>
              <a:cs typeface="Times New Roman" panose="02020603050405020304" pitchFamily="18" charset="0"/>
            </a:endParaRPr>
          </a:p>
          <a:p>
            <a:pPr marL="0" indent="0">
              <a:buNone/>
            </a:pPr>
            <a:r>
              <a:rPr lang="it-IT" dirty="0">
                <a:latin typeface="Times New Roman" panose="02020603050405020304" pitchFamily="18" charset="0"/>
                <a:cs typeface="Times New Roman" panose="02020603050405020304" pitchFamily="18" charset="0"/>
              </a:rPr>
              <a:t>Resta solo l'assunto centrale di Serra: la vicenda di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va letta in termini più generali, come icona di un atteggiamento tipico del nostro tempo.</a:t>
            </a:r>
          </a:p>
          <a:p>
            <a:endParaRPr lang="it-IT" dirty="0"/>
          </a:p>
        </p:txBody>
      </p:sp>
    </p:spTree>
    <p:extLst>
      <p:ext uri="{BB962C8B-B14F-4D97-AF65-F5344CB8AC3E}">
        <p14:creationId xmlns:p14="http://schemas.microsoft.com/office/powerpoint/2010/main" val="24168198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A8B9EB3-B4B8-604E-AB02-4C8108B1B638}"/>
              </a:ext>
            </a:extLst>
          </p:cNvPr>
          <p:cNvSpPr>
            <a:spLocks noGrp="1"/>
          </p:cNvSpPr>
          <p:nvPr>
            <p:ph type="title"/>
          </p:nvPr>
        </p:nvSpPr>
        <p:spPr>
          <a:xfrm>
            <a:off x="838200" y="365125"/>
            <a:ext cx="10515600" cy="744347"/>
          </a:xfrm>
        </p:spPr>
        <p:txBody>
          <a:bodyPr/>
          <a:lstStyle/>
          <a:p>
            <a:r>
              <a:rPr lang="it-IT" dirty="0">
                <a:latin typeface="Times New Roman" panose="02020603050405020304" pitchFamily="18" charset="0"/>
                <a:cs typeface="Times New Roman" panose="02020603050405020304" pitchFamily="18" charset="0"/>
              </a:rPr>
              <a:t>Rassegna nuclei informativi</a:t>
            </a:r>
          </a:p>
        </p:txBody>
      </p:sp>
      <p:sp>
        <p:nvSpPr>
          <p:cNvPr id="3" name="Segnaposto contenuto 2">
            <a:extLst>
              <a:ext uri="{FF2B5EF4-FFF2-40B4-BE49-F238E27FC236}">
                <a16:creationId xmlns:a16="http://schemas.microsoft.com/office/drawing/2014/main" id="{73868A66-67A5-9B47-8D02-0A462A6C4B9C}"/>
              </a:ext>
            </a:extLst>
          </p:cNvPr>
          <p:cNvSpPr>
            <a:spLocks noGrp="1"/>
          </p:cNvSpPr>
          <p:nvPr>
            <p:ph idx="1"/>
          </p:nvPr>
        </p:nvSpPr>
        <p:spPr>
          <a:xfrm>
            <a:off x="838200" y="1109472"/>
            <a:ext cx="10515600" cy="5571743"/>
          </a:xfrm>
        </p:spPr>
        <p:txBody>
          <a:bodyPr>
            <a:normAutofit fontScale="77500" lnSpcReduction="20000"/>
          </a:bodyPr>
          <a:lstStyle/>
          <a:p>
            <a:pPr marL="514350" indent="-514350">
              <a:buAutoNum type="arabicPeriod"/>
            </a:pPr>
            <a:r>
              <a:rPr lang="it-IT" dirty="0">
                <a:latin typeface="Times New Roman" panose="02020603050405020304" pitchFamily="18" charset="0"/>
                <a:cs typeface="Times New Roman" panose="02020603050405020304" pitchFamily="18" charset="0"/>
              </a:rPr>
              <a:t>Il padre di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si considera responsabile del comportamento del figlio [1];</a:t>
            </a:r>
          </a:p>
          <a:p>
            <a:pPr marL="514350" indent="-514350">
              <a:buAutoNum type="arabicPeriod"/>
            </a:pPr>
            <a:r>
              <a:rPr lang="it-IT" dirty="0">
                <a:latin typeface="Times New Roman" panose="02020603050405020304" pitchFamily="18" charset="0"/>
                <a:cs typeface="Times New Roman" panose="02020603050405020304" pitchFamily="18" charset="0"/>
              </a:rPr>
              <a:t>Le dipendenze possono avere molte cause e interessano molte persone [1]; </a:t>
            </a:r>
          </a:p>
          <a:p>
            <a:pPr marL="514350" indent="-514350">
              <a:buAutoNum type="arabicPeriod"/>
            </a:pPr>
            <a:r>
              <a:rPr lang="it-IT" dirty="0">
                <a:latin typeface="Times New Roman" panose="02020603050405020304" pitchFamily="18" charset="0"/>
                <a:cs typeface="Times New Roman" panose="02020603050405020304" pitchFamily="18" charset="0"/>
              </a:rPr>
              <a:t>È attuale il mito antico della rana e del bue [3]; </a:t>
            </a:r>
          </a:p>
          <a:p>
            <a:pPr marL="514350" indent="-514350">
              <a:buAutoNum type="arabicPeriod"/>
            </a:pPr>
            <a:r>
              <a:rPr lang="it-IT" dirty="0">
                <a:latin typeface="Times New Roman" panose="02020603050405020304" pitchFamily="18" charset="0"/>
                <a:cs typeface="Times New Roman" panose="02020603050405020304" pitchFamily="18" charset="0"/>
              </a:rPr>
              <a:t>Si diventa dipendenti perché si è ossessionati dal giudizio degli altri [4]; </a:t>
            </a:r>
          </a:p>
          <a:p>
            <a:pPr marL="514350" indent="-514350">
              <a:buAutoNum type="arabicPeriod"/>
            </a:pPr>
            <a:r>
              <a:rPr lang="it-IT" dirty="0">
                <a:latin typeface="Times New Roman" panose="02020603050405020304" pitchFamily="18" charset="0"/>
                <a:cs typeface="Times New Roman" panose="02020603050405020304" pitchFamily="18" charset="0"/>
              </a:rPr>
              <a:t>Chi è indipendente sa trovare in sé stesso la forza per superare le crisi [5];</a:t>
            </a:r>
          </a:p>
          <a:p>
            <a:pPr marL="514350" indent="-514350">
              <a:buAutoNum type="arabicPeriod"/>
            </a:pP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è venuto meno all'obbligo morale, per un campione, di essere anche un esempio [6];</a:t>
            </a:r>
          </a:p>
          <a:p>
            <a:pPr marL="514350" indent="-514350">
              <a:buAutoNum type="arabicPeriod"/>
            </a:pPr>
            <a:r>
              <a:rPr lang="it-IT" dirty="0">
                <a:latin typeface="Times New Roman" panose="02020603050405020304" pitchFamily="18" charset="0"/>
                <a:cs typeface="Times New Roman" panose="02020603050405020304" pitchFamily="18" charset="0"/>
              </a:rPr>
              <a:t>Alcuni tendono a scusare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in quanto vittima della durezza della prova sportiva [7];</a:t>
            </a:r>
          </a:p>
          <a:p>
            <a:pPr marL="514350" indent="-514350">
              <a:buAutoNum type="arabicPeriod"/>
            </a:pPr>
            <a:r>
              <a:rPr lang="it-IT" dirty="0">
                <a:latin typeface="Times New Roman" panose="02020603050405020304" pitchFamily="18" charset="0"/>
                <a:cs typeface="Times New Roman" panose="02020603050405020304" pitchFamily="18" charset="0"/>
              </a:rPr>
              <a:t>Per alcuni Pantani è stato vittima del moralismo dei giornali [8];</a:t>
            </a:r>
          </a:p>
          <a:p>
            <a:pPr marL="514350" indent="-514350">
              <a:buAutoNum type="arabicPeriod"/>
            </a:pPr>
            <a:r>
              <a:rPr lang="it-IT" dirty="0">
                <a:latin typeface="Times New Roman" panose="02020603050405020304" pitchFamily="18" charset="0"/>
                <a:cs typeface="Times New Roman" panose="02020603050405020304" pitchFamily="18" charset="0"/>
              </a:rPr>
              <a:t>La diffusa indulgenza verso </a:t>
            </a:r>
            <a:r>
              <a:rPr lang="it-IT" dirty="0" err="1">
                <a:latin typeface="Times New Roman" panose="02020603050405020304" pitchFamily="18" charset="0"/>
                <a:cs typeface="Times New Roman" panose="02020603050405020304" pitchFamily="18" charset="0"/>
              </a:rPr>
              <a:t>Schwazer</a:t>
            </a:r>
            <a:r>
              <a:rPr lang="it-IT" dirty="0">
                <a:latin typeface="Times New Roman" panose="02020603050405020304" pitchFamily="18" charset="0"/>
                <a:cs typeface="Times New Roman" panose="02020603050405020304" pitchFamily="18" charset="0"/>
              </a:rPr>
              <a:t> non può essere spiegata solo con la sua faccia da bravo ragazzo [9]; </a:t>
            </a:r>
          </a:p>
          <a:p>
            <a:pPr marL="514350" indent="-514350">
              <a:buAutoNum type="arabicPeriod"/>
            </a:pPr>
            <a:r>
              <a:rPr lang="it-IT" dirty="0">
                <a:latin typeface="Times New Roman" panose="02020603050405020304" pitchFamily="18" charset="0"/>
                <a:cs typeface="Times New Roman" panose="02020603050405020304" pitchFamily="18" charset="0"/>
              </a:rPr>
              <a:t>La ragione vera è la complicità con le sue ragioni psicologiche e l'ossessione di superare ogni limite [10]. </a:t>
            </a:r>
          </a:p>
          <a:p>
            <a:pPr marL="514350" indent="-514350">
              <a:buAutoNum type="arabicPeriod"/>
            </a:pPr>
            <a:endParaRPr lang="it-IT" dirty="0">
              <a:latin typeface="Times New Roman" panose="02020603050405020304" pitchFamily="18" charset="0"/>
              <a:cs typeface="Times New Roman" panose="02020603050405020304" pitchFamily="18" charset="0"/>
            </a:endParaRPr>
          </a:p>
          <a:p>
            <a:pPr marL="0" indent="0">
              <a:buNone/>
            </a:pPr>
            <a:r>
              <a:rPr lang="it-IT" dirty="0">
                <a:latin typeface="Times New Roman" panose="02020603050405020304" pitchFamily="18" charset="0"/>
                <a:cs typeface="Times New Roman" panose="02020603050405020304" pitchFamily="18" charset="0"/>
              </a:rPr>
              <a:t>Come si può notare, nella versione più stringata (3) restano i nuclei 2., 4., 10.: quelli che danno senso al commento di Serra e che condensano il suo personale giudizio sulla vicenda.</a:t>
            </a:r>
          </a:p>
          <a:p>
            <a:endParaRPr lang="it-IT" dirty="0"/>
          </a:p>
        </p:txBody>
      </p:sp>
    </p:spTree>
    <p:extLst>
      <p:ext uri="{BB962C8B-B14F-4D97-AF65-F5344CB8AC3E}">
        <p14:creationId xmlns:p14="http://schemas.microsoft.com/office/powerpoint/2010/main" val="17665854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CD8AD08-F094-47C9-A3BF-B531C695AB9C}"/>
              </a:ext>
            </a:extLst>
          </p:cNvPr>
          <p:cNvSpPr>
            <a:spLocks noGrp="1"/>
          </p:cNvSpPr>
          <p:nvPr>
            <p:ph type="ctrTitle"/>
          </p:nvPr>
        </p:nvSpPr>
        <p:spPr>
          <a:xfrm>
            <a:off x="1722783" y="287476"/>
            <a:ext cx="8799444" cy="772698"/>
          </a:xfrm>
        </p:spPr>
        <p:txBody>
          <a:bodyPr>
            <a:normAutofit/>
          </a:bodyPr>
          <a:lstStyle/>
          <a:p>
            <a:r>
              <a:rPr lang="it-IT" sz="4400" dirty="0">
                <a:latin typeface="Times New Roman" panose="02020603050405020304" pitchFamily="18" charset="0"/>
                <a:cs typeface="Times New Roman" panose="02020603050405020304" pitchFamily="18" charset="0"/>
              </a:rPr>
              <a:t>La parafrasi</a:t>
            </a:r>
          </a:p>
        </p:txBody>
      </p:sp>
      <p:sp>
        <p:nvSpPr>
          <p:cNvPr id="3" name="Sottotitolo 2">
            <a:extLst>
              <a:ext uri="{FF2B5EF4-FFF2-40B4-BE49-F238E27FC236}">
                <a16:creationId xmlns:a16="http://schemas.microsoft.com/office/drawing/2014/main" id="{7342115D-171E-4C56-97D9-57DFCA902957}"/>
              </a:ext>
            </a:extLst>
          </p:cNvPr>
          <p:cNvSpPr>
            <a:spLocks noGrp="1"/>
          </p:cNvSpPr>
          <p:nvPr>
            <p:ph type="subTitle" idx="1"/>
          </p:nvPr>
        </p:nvSpPr>
        <p:spPr>
          <a:xfrm>
            <a:off x="569843" y="1258957"/>
            <a:ext cx="11264348" cy="5311566"/>
          </a:xfrm>
        </p:spPr>
        <p:txBody>
          <a:bodyPr/>
          <a:lstStyle/>
          <a:p>
            <a:pPr algn="just"/>
            <a:r>
              <a:rPr lang="it-IT" dirty="0">
                <a:latin typeface="Times New Roman" panose="02020603050405020304" pitchFamily="18" charset="0"/>
                <a:cs typeface="Times New Roman" panose="02020603050405020304" pitchFamily="18" charset="0"/>
              </a:rPr>
              <a:t>La parafrasi rappresenta la riscrittura di un testo ed è finalizzata ad appianarne le difficoltà.</a:t>
            </a:r>
          </a:p>
          <a:p>
            <a:pPr algn="just">
              <a:lnSpc>
                <a:spcPct val="100000"/>
              </a:lnSpc>
              <a:spcBef>
                <a:spcPts val="0"/>
              </a:spcBef>
            </a:pPr>
            <a:endParaRPr lang="it-IT"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dirty="0">
                <a:latin typeface="Times New Roman" panose="02020603050405020304" pitchFamily="18" charset="0"/>
                <a:cs typeface="Times New Roman" panose="02020603050405020304" pitchFamily="18" charset="0"/>
              </a:rPr>
              <a:t>Se il riassunto mira alla condensazione di un testo, la parafrasi ha un intento più umile e si propone di affiancare a un testo di partenza giudicato complesso, una versione in prosa corrente che ne azzeri il grado di difficoltà.</a:t>
            </a:r>
          </a:p>
          <a:p>
            <a:pPr algn="just">
              <a:lnSpc>
                <a:spcPct val="100000"/>
              </a:lnSpc>
              <a:spcBef>
                <a:spcPts val="0"/>
              </a:spcBef>
            </a:pPr>
            <a:endParaRPr lang="it-IT"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dirty="0">
                <a:latin typeface="Times New Roman" panose="02020603050405020304" pitchFamily="18" charset="0"/>
                <a:cs typeface="Times New Roman" panose="02020603050405020304" pitchFamily="18" charset="0"/>
              </a:rPr>
              <a:t>Una parafrasi ben costruita deve seguire i seguenti punti:</a:t>
            </a:r>
          </a:p>
          <a:p>
            <a:pPr algn="just">
              <a:lnSpc>
                <a:spcPct val="100000"/>
              </a:lnSpc>
              <a:spcBef>
                <a:spcPts val="0"/>
              </a:spcBef>
            </a:pPr>
            <a:endParaRPr lang="it-IT" dirty="0">
              <a:latin typeface="Times New Roman" panose="02020603050405020304" pitchFamily="18" charset="0"/>
              <a:cs typeface="Times New Roman" panose="02020603050405020304" pitchFamily="18" charset="0"/>
            </a:endParaRPr>
          </a:p>
          <a:p>
            <a:pPr algn="just">
              <a:lnSpc>
                <a:spcPct val="100000"/>
              </a:lnSpc>
              <a:spcBef>
                <a:spcPts val="0"/>
              </a:spcBef>
            </a:pPr>
            <a:r>
              <a:rPr lang="it-IT" dirty="0">
                <a:latin typeface="Times New Roman" panose="02020603050405020304" pitchFamily="18" charset="0"/>
                <a:cs typeface="Times New Roman" panose="02020603050405020304" pitchFamily="18" charset="0"/>
              </a:rPr>
              <a:t>- </a:t>
            </a:r>
            <a:r>
              <a:rPr lang="it-IT" b="1" dirty="0">
                <a:latin typeface="Times New Roman" panose="02020603050405020304" pitchFamily="18" charset="0"/>
                <a:cs typeface="Times New Roman" panose="02020603050405020304" pitchFamily="18" charset="0"/>
              </a:rPr>
              <a:t>Sostituire</a:t>
            </a:r>
            <a:r>
              <a:rPr lang="it-IT" dirty="0">
                <a:latin typeface="Times New Roman" panose="02020603050405020304" pitchFamily="18" charset="0"/>
                <a:cs typeface="Times New Roman" panose="02020603050405020304" pitchFamily="18" charset="0"/>
              </a:rPr>
              <a:t> o </a:t>
            </a:r>
            <a:r>
              <a:rPr lang="it-IT" b="1" dirty="0">
                <a:latin typeface="Times New Roman" panose="02020603050405020304" pitchFamily="18" charset="0"/>
                <a:cs typeface="Times New Roman" panose="02020603050405020304" pitchFamily="18" charset="0"/>
              </a:rPr>
              <a:t>illustrare</a:t>
            </a:r>
            <a:r>
              <a:rPr lang="it-IT" dirty="0">
                <a:latin typeface="Times New Roman" panose="02020603050405020304" pitchFamily="18" charset="0"/>
                <a:cs typeface="Times New Roman" panose="02020603050405020304" pitchFamily="18" charset="0"/>
              </a:rPr>
              <a:t> </a:t>
            </a:r>
            <a:r>
              <a:rPr lang="it-IT" b="1" dirty="0">
                <a:latin typeface="Times New Roman" panose="02020603050405020304" pitchFamily="18" charset="0"/>
                <a:cs typeface="Times New Roman" panose="02020603050405020304" pitchFamily="18" charset="0"/>
              </a:rPr>
              <a:t>parole complesse</a:t>
            </a:r>
            <a:r>
              <a:rPr lang="it-IT" dirty="0">
                <a:latin typeface="Times New Roman" panose="02020603050405020304" pitchFamily="18" charset="0"/>
                <a:cs typeface="Times New Roman" panose="02020603050405020304" pitchFamily="18" charset="0"/>
              </a:rPr>
              <a:t>, agendo quindi sul piano lessicale e semantico;</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 Trasformare le </a:t>
            </a:r>
            <a:r>
              <a:rPr lang="it-IT" b="1" dirty="0">
                <a:latin typeface="Times New Roman" panose="02020603050405020304" pitchFamily="18" charset="0"/>
                <a:cs typeface="Times New Roman" panose="02020603050405020304" pitchFamily="18" charset="0"/>
              </a:rPr>
              <a:t>costruzioni sintattiche complesse </a:t>
            </a:r>
            <a:r>
              <a:rPr lang="it-IT" dirty="0">
                <a:latin typeface="Times New Roman" panose="02020603050405020304" pitchFamily="18" charset="0"/>
                <a:cs typeface="Times New Roman" panose="02020603050405020304" pitchFamily="18" charset="0"/>
              </a:rPr>
              <a:t>in </a:t>
            </a:r>
            <a:r>
              <a:rPr lang="it-IT" b="1" dirty="0">
                <a:latin typeface="Times New Roman" panose="02020603050405020304" pitchFamily="18" charset="0"/>
                <a:cs typeface="Times New Roman" panose="02020603050405020304" pitchFamily="18" charset="0"/>
              </a:rPr>
              <a:t>frasi lineari</a:t>
            </a:r>
            <a:r>
              <a:rPr lang="it-IT" dirty="0">
                <a:latin typeface="Times New Roman" panose="02020603050405020304" pitchFamily="18" charset="0"/>
                <a:cs typeface="Times New Roman" panose="02020603050405020304" pitchFamily="18" charset="0"/>
              </a:rPr>
              <a:t>;</a:t>
            </a:r>
          </a:p>
          <a:p>
            <a:pPr algn="just">
              <a:lnSpc>
                <a:spcPct val="100000"/>
              </a:lnSpc>
              <a:spcBef>
                <a:spcPts val="0"/>
              </a:spcBef>
            </a:pPr>
            <a:r>
              <a:rPr lang="it-IT" dirty="0">
                <a:latin typeface="Times New Roman" panose="02020603050405020304" pitchFamily="18" charset="0"/>
                <a:cs typeface="Times New Roman" panose="02020603050405020304" pitchFamily="18" charset="0"/>
              </a:rPr>
              <a:t>- </a:t>
            </a:r>
            <a:r>
              <a:rPr lang="it-IT" b="1" dirty="0">
                <a:latin typeface="Times New Roman" panose="02020603050405020304" pitchFamily="18" charset="0"/>
                <a:cs typeface="Times New Roman" panose="02020603050405020304" pitchFamily="18" charset="0"/>
              </a:rPr>
              <a:t>Spiegare un nome o un dato poco noto</a:t>
            </a:r>
            <a:r>
              <a:rPr lang="it-IT" dirty="0">
                <a:latin typeface="Times New Roman" panose="02020603050405020304" pitchFamily="18" charset="0"/>
                <a:cs typeface="Times New Roman" panose="02020603050405020304" pitchFamily="18" charset="0"/>
              </a:rPr>
              <a:t>, appianando così le difficoltà contenutistiche.</a:t>
            </a:r>
          </a:p>
          <a:p>
            <a:pPr algn="just">
              <a:lnSpc>
                <a:spcPct val="100000"/>
              </a:lnSpc>
              <a:spcBef>
                <a:spcPts val="0"/>
              </a:spcBef>
            </a:pP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64056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FE90017-F280-4383-8653-438BCF6B2924}"/>
              </a:ext>
            </a:extLst>
          </p:cNvPr>
          <p:cNvSpPr>
            <a:spLocks noGrp="1"/>
          </p:cNvSpPr>
          <p:nvPr>
            <p:ph type="ctrTitle"/>
          </p:nvPr>
        </p:nvSpPr>
        <p:spPr>
          <a:xfrm>
            <a:off x="3037668" y="347448"/>
            <a:ext cx="10352868" cy="706437"/>
          </a:xfrm>
        </p:spPr>
        <p:txBody>
          <a:bodyPr>
            <a:normAutofit/>
          </a:bodyPr>
          <a:lstStyle/>
          <a:p>
            <a:pPr algn="just"/>
            <a:r>
              <a:rPr lang="it-IT" sz="4000" dirty="0">
                <a:latin typeface="Times New Roman" panose="02020603050405020304" pitchFamily="18" charset="0"/>
                <a:cs typeface="Times New Roman" panose="02020603050405020304" pitchFamily="18" charset="0"/>
              </a:rPr>
              <a:t>   Esempi di parafrasi</a:t>
            </a:r>
          </a:p>
        </p:txBody>
      </p:sp>
      <p:pic>
        <p:nvPicPr>
          <p:cNvPr id="5" name="Immagine 4">
            <a:extLst>
              <a:ext uri="{FF2B5EF4-FFF2-40B4-BE49-F238E27FC236}">
                <a16:creationId xmlns:a16="http://schemas.microsoft.com/office/drawing/2014/main" id="{6D9DE903-82E7-4015-A7E7-D92567CA4BBA}"/>
              </a:ext>
            </a:extLst>
          </p:cNvPr>
          <p:cNvPicPr>
            <a:picLocks noChangeAspect="1"/>
          </p:cNvPicPr>
          <p:nvPr/>
        </p:nvPicPr>
        <p:blipFill rotWithShape="1">
          <a:blip r:embed="rId2">
            <a:extLst>
              <a:ext uri="{28A0092B-C50C-407E-A947-70E740481C1C}">
                <a14:useLocalDpi xmlns:a14="http://schemas.microsoft.com/office/drawing/2010/main" val="0"/>
              </a:ext>
            </a:extLst>
          </a:blip>
          <a:srcRect l="14569" t="5466" r="7920" b="35163"/>
          <a:stretch/>
        </p:blipFill>
        <p:spPr>
          <a:xfrm>
            <a:off x="848139" y="1192696"/>
            <a:ext cx="9846365" cy="5317856"/>
          </a:xfrm>
          <a:prstGeom prst="rect">
            <a:avLst/>
          </a:prstGeom>
        </p:spPr>
      </p:pic>
    </p:spTree>
    <p:extLst>
      <p:ext uri="{BB962C8B-B14F-4D97-AF65-F5344CB8AC3E}">
        <p14:creationId xmlns:p14="http://schemas.microsoft.com/office/powerpoint/2010/main" val="3705562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6BF96A5-2646-C442-A17E-28EFA89A6D3E}"/>
              </a:ext>
            </a:extLst>
          </p:cNvPr>
          <p:cNvSpPr>
            <a:spLocks noGrp="1"/>
          </p:cNvSpPr>
          <p:nvPr>
            <p:ph type="title"/>
          </p:nvPr>
        </p:nvSpPr>
        <p:spPr>
          <a:xfrm>
            <a:off x="838200" y="365125"/>
            <a:ext cx="10515600" cy="572135"/>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D69050AF-E66D-6240-A0BB-6BF02ABFAE16}"/>
              </a:ext>
            </a:extLst>
          </p:cNvPr>
          <p:cNvSpPr>
            <a:spLocks noGrp="1"/>
          </p:cNvSpPr>
          <p:nvPr>
            <p:ph idx="1"/>
          </p:nvPr>
        </p:nvSpPr>
        <p:spPr>
          <a:xfrm>
            <a:off x="838200" y="1117600"/>
            <a:ext cx="10515600" cy="5059363"/>
          </a:xfrm>
        </p:spPr>
        <p:txBody>
          <a:bodyPr>
            <a:normAutofit/>
          </a:bodyPr>
          <a:lstStyle/>
          <a:p>
            <a:pPr marL="0" indent="0" algn="just">
              <a:buNone/>
            </a:pPr>
            <a:endParaRPr lang="it-IT" dirty="0">
              <a:latin typeface="Times New Roman" panose="02020603050405020304" pitchFamily="18" charset="0"/>
              <a:cs typeface="Times New Roman" panose="02020603050405020304" pitchFamily="18" charset="0"/>
            </a:endParaRPr>
          </a:p>
          <a:p>
            <a:pPr algn="just">
              <a:lnSpc>
                <a:spcPct val="100000"/>
              </a:lnSpc>
            </a:pPr>
            <a:r>
              <a:rPr lang="it-IT" dirty="0">
                <a:latin typeface="Times New Roman" panose="02020603050405020304" pitchFamily="18" charset="0"/>
                <a:cs typeface="Times New Roman" panose="02020603050405020304" pitchFamily="18" charset="0"/>
              </a:rPr>
              <a:t>Idea della lingua come strumento per l’espressione e l’organizzazione del pensiero; </a:t>
            </a:r>
          </a:p>
          <a:p>
            <a:pPr algn="just">
              <a:lnSpc>
                <a:spcPct val="100000"/>
              </a:lnSpc>
            </a:pPr>
            <a:r>
              <a:rPr lang="it-IT" dirty="0">
                <a:latin typeface="Times New Roman" panose="02020603050405020304" pitchFamily="18" charset="0"/>
                <a:cs typeface="Times New Roman" panose="02020603050405020304" pitchFamily="18" charset="0"/>
              </a:rPr>
              <a:t>prospettiva interdisciplinare (tipologie testuali in ambito artistico, letterario, filosofico, scientifico, storico, sociale, economico e tecnologico);  </a:t>
            </a:r>
          </a:p>
          <a:p>
            <a:pPr algn="just">
              <a:lnSpc>
                <a:spcPct val="100000"/>
              </a:lnSpc>
            </a:pPr>
            <a:r>
              <a:rPr lang="it-IT" dirty="0">
                <a:latin typeface="Times New Roman" panose="02020603050405020304" pitchFamily="18" charset="0"/>
                <a:cs typeface="Times New Roman" panose="02020603050405020304" pitchFamily="18" charset="0"/>
              </a:rPr>
              <a:t>competenze di comprensione e l’attitudine alla riflessione critica (richiamata ben due volte);  </a:t>
            </a:r>
            <a:endParaRPr lang="it-IT" dirty="0"/>
          </a:p>
        </p:txBody>
      </p:sp>
    </p:spTree>
    <p:extLst>
      <p:ext uri="{BB962C8B-B14F-4D97-AF65-F5344CB8AC3E}">
        <p14:creationId xmlns:p14="http://schemas.microsoft.com/office/powerpoint/2010/main" val="9638023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4E18D27-40C1-4661-94CC-5B46DCB667B4}"/>
              </a:ext>
            </a:extLst>
          </p:cNvPr>
          <p:cNvSpPr>
            <a:spLocks noGrp="1"/>
          </p:cNvSpPr>
          <p:nvPr>
            <p:ph type="ctrTitle"/>
          </p:nvPr>
        </p:nvSpPr>
        <p:spPr>
          <a:xfrm>
            <a:off x="1508501" y="1146875"/>
            <a:ext cx="9174997" cy="4346872"/>
          </a:xfrm>
        </p:spPr>
        <p:txBody>
          <a:bodyPr>
            <a:normAutofit fontScale="90000"/>
          </a:bodyPr>
          <a:lstStyle/>
          <a:p>
            <a:pPr fontAlgn="base"/>
            <a:r>
              <a:rPr lang="it-IT" sz="3600" dirty="0">
                <a:latin typeface="Times New Roman" panose="02020603050405020304" pitchFamily="18" charset="0"/>
                <a:cs typeface="Times New Roman" panose="02020603050405020304" pitchFamily="18" charset="0"/>
              </a:rPr>
              <a:t>«Pensare che lo studio riflesso di una regola grammaticale ne agevoli il rispetto effettivo è, più o meno, come pensare che chi meglio conosce l’anatomia delle gambe corre più svelto, chi sa meglio l’ottica vede più lontano, ecc.;»</a:t>
            </a:r>
            <a:br>
              <a:rPr lang="it-IT" sz="3600" dirty="0">
                <a:latin typeface="Times New Roman" panose="02020603050405020304" pitchFamily="18" charset="0"/>
                <a:cs typeface="Times New Roman" panose="02020603050405020304" pitchFamily="18" charset="0"/>
              </a:rPr>
            </a:br>
            <a:br>
              <a:rPr lang="it-IT" sz="3600" dirty="0">
                <a:latin typeface="Times New Roman" panose="02020603050405020304" pitchFamily="18" charset="0"/>
                <a:cs typeface="Times New Roman" panose="02020603050405020304" pitchFamily="18" charset="0"/>
              </a:rPr>
            </a:br>
            <a:r>
              <a:rPr lang="it-IT" sz="3600" dirty="0">
                <a:latin typeface="Times New Roman" panose="02020603050405020304" pitchFamily="18" charset="0"/>
                <a:cs typeface="Times New Roman" panose="02020603050405020304" pitchFamily="18" charset="0"/>
              </a:rPr>
              <a:t>(Tullio De Mauro)</a:t>
            </a:r>
            <a:br>
              <a:rPr lang="it-IT" sz="3600" dirty="0">
                <a:latin typeface="Times New Roman" panose="02020603050405020304" pitchFamily="18" charset="0"/>
                <a:cs typeface="Times New Roman" panose="02020603050405020304" pitchFamily="18" charset="0"/>
              </a:rPr>
            </a:br>
            <a:br>
              <a:rPr lang="it-IT" sz="3600" dirty="0"/>
            </a:br>
            <a:endParaRPr lang="it-IT" sz="3600" dirty="0"/>
          </a:p>
        </p:txBody>
      </p:sp>
    </p:spTree>
    <p:extLst>
      <p:ext uri="{BB962C8B-B14F-4D97-AF65-F5344CB8AC3E}">
        <p14:creationId xmlns:p14="http://schemas.microsoft.com/office/powerpoint/2010/main" val="26477917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E3D60EB8-EA30-41A1-9511-182AF40167DD}"/>
              </a:ext>
            </a:extLst>
          </p:cNvPr>
          <p:cNvSpPr/>
          <p:nvPr/>
        </p:nvSpPr>
        <p:spPr>
          <a:xfrm>
            <a:off x="526941" y="1997838"/>
            <a:ext cx="11096787" cy="3539430"/>
          </a:xfrm>
          <a:prstGeom prst="rect">
            <a:avLst/>
          </a:prstGeom>
        </p:spPr>
        <p:txBody>
          <a:bodyPr wrap="square">
            <a:spAutoFit/>
          </a:bodyPr>
          <a:lstStyle/>
          <a:p>
            <a:pPr algn="just"/>
            <a:r>
              <a:rPr lang="it-IT" sz="2800" dirty="0">
                <a:latin typeface="Times New Roman" panose="02020603050405020304" pitchFamily="18" charset="0"/>
                <a:cs typeface="Times New Roman" panose="02020603050405020304" pitchFamily="18" charset="0"/>
              </a:rPr>
              <a:t>Si deve alla presenza di una convenzione anche il problema delle forme con o senza accento.</a:t>
            </a:r>
          </a:p>
          <a:p>
            <a:pPr algn="just"/>
            <a:r>
              <a:rPr lang="it-IT" sz="2800" dirty="0">
                <a:latin typeface="Times New Roman" panose="02020603050405020304" pitchFamily="18" charset="0"/>
                <a:cs typeface="Times New Roman" panose="02020603050405020304" pitchFamily="18" charset="0"/>
              </a:rPr>
              <a:t>Fino a epoca recente troviamo nei testi fortissima oscillazione (</a:t>
            </a:r>
            <a:r>
              <a:rPr lang="it-IT" sz="2800" i="1" dirty="0" err="1">
                <a:latin typeface="Times New Roman" panose="02020603050405020304" pitchFamily="18" charset="0"/>
                <a:cs typeface="Times New Roman" panose="02020603050405020304" pitchFamily="18" charset="0"/>
              </a:rPr>
              <a:t>quì</a:t>
            </a:r>
            <a:r>
              <a:rPr lang="it-IT" sz="2800" i="1" dirty="0">
                <a:latin typeface="Times New Roman" panose="02020603050405020304" pitchFamily="18" charset="0"/>
                <a:cs typeface="Times New Roman" panose="02020603050405020304" pitchFamily="18" charset="0"/>
              </a:rPr>
              <a:t>, </a:t>
            </a:r>
            <a:r>
              <a:rPr lang="it-IT" sz="2800" i="1" dirty="0" err="1">
                <a:latin typeface="Times New Roman" panose="02020603050405020304" pitchFamily="18" charset="0"/>
                <a:cs typeface="Times New Roman" panose="02020603050405020304" pitchFamily="18" charset="0"/>
              </a:rPr>
              <a:t>sò</a:t>
            </a:r>
            <a:r>
              <a:rPr lang="it-IT" sz="2800" i="1" dirty="0">
                <a:latin typeface="Times New Roman" panose="02020603050405020304" pitchFamily="18" charset="0"/>
                <a:cs typeface="Times New Roman" panose="02020603050405020304" pitchFamily="18" charset="0"/>
              </a:rPr>
              <a:t> </a:t>
            </a:r>
            <a:r>
              <a:rPr lang="it-IT" sz="2800" dirty="0">
                <a:latin typeface="Times New Roman" panose="02020603050405020304" pitchFamily="18" charset="0"/>
                <a:cs typeface="Times New Roman" panose="02020603050405020304" pitchFamily="18" charset="0"/>
              </a:rPr>
              <a:t>oppure </a:t>
            </a:r>
            <a:r>
              <a:rPr lang="it-IT" sz="2800" i="1" dirty="0">
                <a:latin typeface="Times New Roman" panose="02020603050405020304" pitchFamily="18" charset="0"/>
                <a:cs typeface="Times New Roman" panose="02020603050405020304" pitchFamily="18" charset="0"/>
              </a:rPr>
              <a:t>da</a:t>
            </a:r>
            <a:r>
              <a:rPr lang="it-IT" sz="2800" dirty="0">
                <a:latin typeface="Times New Roman" panose="02020603050405020304" pitchFamily="18" charset="0"/>
                <a:cs typeface="Times New Roman" panose="02020603050405020304" pitchFamily="18" charset="0"/>
              </a:rPr>
              <a:t> verbo), tanto che spesso gli editori normalizzano.</a:t>
            </a:r>
            <a:endParaRPr lang="it-IT" sz="2800" i="1" dirty="0">
              <a:latin typeface="Times New Roman" panose="02020603050405020304" pitchFamily="18" charset="0"/>
              <a:cs typeface="Times New Roman" panose="02020603050405020304" pitchFamily="18" charset="0"/>
            </a:endParaRPr>
          </a:p>
          <a:p>
            <a:pPr algn="just"/>
            <a:endParaRPr lang="it-IT"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Nella grafia odierna si è stabilizzato l’accento su alcuni monosillabi che possono confondersi con altri. Il principio di fondo è quello di evitare le ambiguità, mettendo l’accento sulla forma meno frequente.</a:t>
            </a:r>
          </a:p>
        </p:txBody>
      </p:sp>
      <p:sp>
        <p:nvSpPr>
          <p:cNvPr id="4" name="CasellaDiTesto 3">
            <a:extLst>
              <a:ext uri="{FF2B5EF4-FFF2-40B4-BE49-F238E27FC236}">
                <a16:creationId xmlns:a16="http://schemas.microsoft.com/office/drawing/2014/main" id="{C7B7FF7B-EA38-45C4-84DB-9E8D6E54EA4D}"/>
              </a:ext>
            </a:extLst>
          </p:cNvPr>
          <p:cNvSpPr txBox="1"/>
          <p:nvPr/>
        </p:nvSpPr>
        <p:spPr>
          <a:xfrm>
            <a:off x="2200758" y="805911"/>
            <a:ext cx="9422970" cy="769441"/>
          </a:xfrm>
          <a:prstGeom prst="rect">
            <a:avLst/>
          </a:prstGeom>
          <a:noFill/>
        </p:spPr>
        <p:txBody>
          <a:bodyPr wrap="square" rtlCol="0">
            <a:spAutoFit/>
          </a:bodyPr>
          <a:lstStyle/>
          <a:p>
            <a:r>
              <a:rPr lang="it-IT" sz="4400" dirty="0">
                <a:latin typeface="Times New Roman" panose="02020603050405020304" pitchFamily="18" charset="0"/>
                <a:cs typeface="Times New Roman" panose="02020603050405020304" pitchFamily="18" charset="0"/>
              </a:rPr>
              <a:t>Dominio dell’ortografia: l’accento</a:t>
            </a:r>
          </a:p>
        </p:txBody>
      </p:sp>
    </p:spTree>
    <p:extLst>
      <p:ext uri="{BB962C8B-B14F-4D97-AF65-F5344CB8AC3E}">
        <p14:creationId xmlns:p14="http://schemas.microsoft.com/office/powerpoint/2010/main" val="36986938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a:extLst>
              <a:ext uri="{FF2B5EF4-FFF2-40B4-BE49-F238E27FC236}">
                <a16:creationId xmlns:a16="http://schemas.microsoft.com/office/drawing/2014/main" id="{9112195B-6A57-45D0-AA9C-91789CE0ADAA}"/>
              </a:ext>
            </a:extLst>
          </p:cNvPr>
          <p:cNvGraphicFramePr>
            <a:graphicFrameLocks noGrp="1"/>
          </p:cNvGraphicFramePr>
          <p:nvPr>
            <p:extLst/>
          </p:nvPr>
        </p:nvGraphicFramePr>
        <p:xfrm>
          <a:off x="822702" y="763097"/>
          <a:ext cx="9979617" cy="5800435"/>
        </p:xfrm>
        <a:graphic>
          <a:graphicData uri="http://schemas.openxmlformats.org/drawingml/2006/table">
            <a:tbl>
              <a:tblPr firstRow="1" firstCol="1" bandRow="1" bandCol="1">
                <a:tableStyleId>{5C22544A-7EE6-4342-B048-85BDC9FD1C3A}</a:tableStyleId>
              </a:tblPr>
              <a:tblGrid>
                <a:gridCol w="9979617">
                  <a:extLst>
                    <a:ext uri="{9D8B030D-6E8A-4147-A177-3AD203B41FA5}">
                      <a16:colId xmlns:a16="http://schemas.microsoft.com/office/drawing/2014/main" val="3442504023"/>
                    </a:ext>
                  </a:extLst>
                </a:gridCol>
              </a:tblGrid>
              <a:tr h="675564">
                <a:tc>
                  <a:txBody>
                    <a:bodyPr/>
                    <a:lstStyle/>
                    <a:p>
                      <a:pPr algn="just">
                        <a:lnSpc>
                          <a:spcPct val="115000"/>
                        </a:lnSpc>
                        <a:spcAft>
                          <a:spcPts val="0"/>
                        </a:spcAft>
                      </a:pPr>
                      <a:r>
                        <a:rPr lang="it-IT" sz="2400" dirty="0">
                          <a:effectLst/>
                        </a:rPr>
                        <a:t>dà (verbo)</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22538763"/>
                  </a:ext>
                </a:extLst>
              </a:tr>
              <a:tr h="675564">
                <a:tc>
                  <a:txBody>
                    <a:bodyPr/>
                    <a:lstStyle/>
                    <a:p>
                      <a:pPr algn="just">
                        <a:lnSpc>
                          <a:spcPct val="115000"/>
                        </a:lnSpc>
                        <a:spcAft>
                          <a:spcPts val="0"/>
                        </a:spcAft>
                      </a:pPr>
                      <a:r>
                        <a:rPr lang="it-IT" sz="2400" dirty="0">
                          <a:effectLst/>
                        </a:rPr>
                        <a:t>dì (‘giorno’)</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30573901"/>
                  </a:ext>
                </a:extLst>
              </a:tr>
              <a:tr h="675564">
                <a:tc>
                  <a:txBody>
                    <a:bodyPr/>
                    <a:lstStyle/>
                    <a:p>
                      <a:pPr algn="just">
                        <a:lnSpc>
                          <a:spcPct val="115000"/>
                        </a:lnSpc>
                        <a:spcAft>
                          <a:spcPts val="0"/>
                        </a:spcAft>
                      </a:pPr>
                      <a:r>
                        <a:rPr lang="it-IT" sz="2400" dirty="0">
                          <a:effectLst/>
                        </a:rPr>
                        <a:t>è (verbo)</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112375757"/>
                  </a:ext>
                </a:extLst>
              </a:tr>
              <a:tr h="675564">
                <a:tc>
                  <a:txBody>
                    <a:bodyPr/>
                    <a:lstStyle/>
                    <a:p>
                      <a:pPr algn="just">
                        <a:lnSpc>
                          <a:spcPct val="115000"/>
                        </a:lnSpc>
                        <a:spcAft>
                          <a:spcPts val="0"/>
                        </a:spcAft>
                      </a:pPr>
                      <a:r>
                        <a:rPr lang="it-IT" sz="2400" dirty="0">
                          <a:effectLst/>
                        </a:rPr>
                        <a:t>là (avverbio di luogo)</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80304456"/>
                  </a:ext>
                </a:extLst>
              </a:tr>
              <a:tr h="675564">
                <a:tc>
                  <a:txBody>
                    <a:bodyPr/>
                    <a:lstStyle/>
                    <a:p>
                      <a:pPr algn="just">
                        <a:lnSpc>
                          <a:spcPct val="115000"/>
                        </a:lnSpc>
                        <a:spcAft>
                          <a:spcPts val="0"/>
                        </a:spcAft>
                      </a:pPr>
                      <a:r>
                        <a:rPr lang="it-IT" sz="2400">
                          <a:effectLst/>
                        </a:rPr>
                        <a:t>lì (avverbio di luogo)</a:t>
                      </a:r>
                      <a:endParaRPr lang="it-IT"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83908971"/>
                  </a:ext>
                </a:extLst>
              </a:tr>
              <a:tr h="0">
                <a:tc>
                  <a:txBody>
                    <a:bodyPr/>
                    <a:lstStyle/>
                    <a:p>
                      <a:pPr algn="just">
                        <a:lnSpc>
                          <a:spcPct val="115000"/>
                        </a:lnSpc>
                        <a:spcAft>
                          <a:spcPts val="0"/>
                        </a:spcAft>
                      </a:pPr>
                      <a:r>
                        <a:rPr lang="it-IT" sz="2400" dirty="0">
                          <a:effectLst/>
                        </a:rPr>
                        <a:t>né (congiunzione)</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6676773"/>
                  </a:ext>
                </a:extLst>
              </a:tr>
              <a:tr h="675564">
                <a:tc>
                  <a:txBody>
                    <a:bodyPr/>
                    <a:lstStyle/>
                    <a:p>
                      <a:pPr algn="just">
                        <a:lnSpc>
                          <a:spcPct val="115000"/>
                        </a:lnSpc>
                        <a:spcAft>
                          <a:spcPts val="0"/>
                        </a:spcAft>
                      </a:pPr>
                      <a:r>
                        <a:rPr lang="it-IT" sz="2400" dirty="0">
                          <a:effectLst/>
                        </a:rPr>
                        <a:t>sé (pronome)</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08623457"/>
                  </a:ext>
                </a:extLst>
              </a:tr>
              <a:tr h="675564">
                <a:tc>
                  <a:txBody>
                    <a:bodyPr/>
                    <a:lstStyle/>
                    <a:p>
                      <a:pPr algn="just">
                        <a:lnSpc>
                          <a:spcPct val="115000"/>
                        </a:lnSpc>
                        <a:spcAft>
                          <a:spcPts val="0"/>
                        </a:spcAft>
                      </a:pPr>
                      <a:r>
                        <a:rPr lang="it-IT" sz="2400">
                          <a:effectLst/>
                        </a:rPr>
                        <a:t>sì (avverbio)</a:t>
                      </a:r>
                      <a:endParaRPr lang="it-IT" sz="2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14725062"/>
                  </a:ext>
                </a:extLst>
              </a:tr>
              <a:tr h="675564">
                <a:tc>
                  <a:txBody>
                    <a:bodyPr/>
                    <a:lstStyle/>
                    <a:p>
                      <a:pPr algn="just">
                        <a:lnSpc>
                          <a:spcPct val="115000"/>
                        </a:lnSpc>
                        <a:spcAft>
                          <a:spcPts val="0"/>
                        </a:spcAft>
                      </a:pPr>
                      <a:r>
                        <a:rPr lang="it-IT" sz="2400" dirty="0">
                          <a:effectLst/>
                        </a:rPr>
                        <a:t>tè (‘bevanda’)</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98207256"/>
                  </a:ext>
                </a:extLst>
              </a:tr>
            </a:tbl>
          </a:graphicData>
        </a:graphic>
      </p:graphicFrame>
    </p:spTree>
    <p:extLst>
      <p:ext uri="{BB962C8B-B14F-4D97-AF65-F5344CB8AC3E}">
        <p14:creationId xmlns:p14="http://schemas.microsoft.com/office/powerpoint/2010/main" val="32013919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B4776123-98F4-4D98-A014-F4615A68655E}"/>
              </a:ext>
            </a:extLst>
          </p:cNvPr>
          <p:cNvSpPr/>
          <p:nvPr/>
        </p:nvSpPr>
        <p:spPr>
          <a:xfrm>
            <a:off x="1162374" y="3638689"/>
            <a:ext cx="10337368" cy="2677656"/>
          </a:xfrm>
          <a:prstGeom prst="rect">
            <a:avLst/>
          </a:prstGeom>
        </p:spPr>
        <p:txBody>
          <a:bodyPr wrap="square">
            <a:spAutoFit/>
          </a:bodyPr>
          <a:lstStyle/>
          <a:p>
            <a:pPr algn="just"/>
            <a:r>
              <a:rPr lang="it-IT" sz="2400" b="1" dirty="0">
                <a:latin typeface="Times New Roman" panose="02020603050405020304" pitchFamily="18" charset="0"/>
                <a:ea typeface="Calibri" panose="020F0502020204030204" pitchFamily="34" charset="0"/>
                <a:cs typeface="Times New Roman" panose="02020603050405020304" pitchFamily="18" charset="0"/>
              </a:rPr>
              <a:t>Non bisogna accentare </a:t>
            </a:r>
            <a:r>
              <a:rPr lang="it-IT" sz="2400" dirty="0">
                <a:latin typeface="Times New Roman" panose="02020603050405020304" pitchFamily="18" charset="0"/>
                <a:ea typeface="Calibri" panose="020F0502020204030204" pitchFamily="34" charset="0"/>
                <a:cs typeface="Times New Roman" panose="02020603050405020304" pitchFamily="18" charset="0"/>
              </a:rPr>
              <a:t>le voci verbali </a:t>
            </a:r>
            <a:r>
              <a:rPr lang="it-IT" sz="2400" i="1" dirty="0">
                <a:latin typeface="Times New Roman" panose="02020603050405020304" pitchFamily="18" charset="0"/>
                <a:ea typeface="Calibri" panose="020F0502020204030204" pitchFamily="34" charset="0"/>
                <a:cs typeface="Times New Roman" panose="02020603050405020304" pitchFamily="18" charset="0"/>
              </a:rPr>
              <a:t>fa, fu, sto, va </a:t>
            </a:r>
            <a:r>
              <a:rPr lang="it-IT" sz="2400" dirty="0">
                <a:latin typeface="Times New Roman" panose="02020603050405020304" pitchFamily="18" charset="0"/>
                <a:ea typeface="Calibri" panose="020F0502020204030204" pitchFamily="34" charset="0"/>
                <a:cs typeface="Times New Roman" panose="02020603050405020304" pitchFamily="18" charset="0"/>
              </a:rPr>
              <a:t>e gli avverbi </a:t>
            </a:r>
            <a:r>
              <a:rPr lang="it-IT" sz="2400" i="1" dirty="0">
                <a:latin typeface="Times New Roman" panose="02020603050405020304" pitchFamily="18" charset="0"/>
                <a:ea typeface="Calibri" panose="020F0502020204030204" pitchFamily="34" charset="0"/>
                <a:cs typeface="Times New Roman" panose="02020603050405020304" pitchFamily="18" charset="0"/>
              </a:rPr>
              <a:t>qua, qui, su, no</a:t>
            </a:r>
            <a:r>
              <a:rPr lang="it-IT" sz="2400" dirty="0">
                <a:latin typeface="Times New Roman" panose="02020603050405020304" pitchFamily="18" charset="0"/>
                <a:ea typeface="Calibri" panose="020F0502020204030204" pitchFamily="34" charset="0"/>
                <a:cs typeface="Times New Roman" panose="02020603050405020304" pitchFamily="18" charset="0"/>
              </a:rPr>
              <a:t>: in questi casi, infatti, non c’è rischio di ambiguità (soltanto </a:t>
            </a:r>
            <a:r>
              <a:rPr lang="it-IT" sz="2400" i="1" dirty="0">
                <a:latin typeface="Times New Roman" panose="02020603050405020304" pitchFamily="18" charset="0"/>
                <a:ea typeface="Calibri" panose="020F0502020204030204" pitchFamily="34" charset="0"/>
                <a:cs typeface="Times New Roman" panose="02020603050405020304" pitchFamily="18" charset="0"/>
              </a:rPr>
              <a:t>fa </a:t>
            </a:r>
            <a:r>
              <a:rPr lang="it-IT" sz="2400" dirty="0">
                <a:latin typeface="Times New Roman" panose="02020603050405020304" pitchFamily="18" charset="0"/>
                <a:ea typeface="Calibri" panose="020F0502020204030204" pitchFamily="34" charset="0"/>
                <a:cs typeface="Times New Roman" panose="02020603050405020304" pitchFamily="18" charset="0"/>
              </a:rPr>
              <a:t>potrebbe essere scambiato con la nota </a:t>
            </a:r>
            <a:r>
              <a:rPr lang="it-IT" sz="2400" i="1" dirty="0">
                <a:latin typeface="Times New Roman" panose="02020603050405020304" pitchFamily="18" charset="0"/>
                <a:ea typeface="Calibri" panose="020F0502020204030204" pitchFamily="34" charset="0"/>
                <a:cs typeface="Times New Roman" panose="02020603050405020304" pitchFamily="18" charset="0"/>
              </a:rPr>
              <a:t>fa</a:t>
            </a:r>
            <a:r>
              <a:rPr lang="it-IT" sz="2400" dirty="0">
                <a:latin typeface="Times New Roman" panose="02020603050405020304" pitchFamily="18" charset="0"/>
                <a:ea typeface="Calibri" panose="020F0502020204030204" pitchFamily="34" charset="0"/>
                <a:cs typeface="Times New Roman" panose="02020603050405020304" pitchFamily="18" charset="0"/>
              </a:rPr>
              <a:t>, ma non capita spesso di dire che </a:t>
            </a:r>
            <a:r>
              <a:rPr lang="it-IT" sz="2400" i="1" dirty="0">
                <a:latin typeface="Times New Roman" panose="02020603050405020304" pitchFamily="18" charset="0"/>
                <a:ea typeface="Calibri" panose="020F0502020204030204" pitchFamily="34" charset="0"/>
                <a:cs typeface="Times New Roman" panose="02020603050405020304" pitchFamily="18" charset="0"/>
              </a:rPr>
              <a:t>qualcuno fa un fa</a:t>
            </a:r>
            <a:r>
              <a:rPr lang="it-IT" sz="2400" dirty="0">
                <a:latin typeface="Times New Roman" panose="02020603050405020304" pitchFamily="18" charset="0"/>
                <a:ea typeface="Calibri" panose="020F0502020204030204" pitchFamily="34" charset="0"/>
                <a:cs typeface="Times New Roman" panose="02020603050405020304" pitchFamily="18" charset="0"/>
              </a:rPr>
              <a:t>!). </a:t>
            </a:r>
            <a:r>
              <a:rPr lang="it-IT" sz="2400" i="1" dirty="0">
                <a:latin typeface="Times New Roman" panose="02020603050405020304" pitchFamily="18" charset="0"/>
                <a:ea typeface="Calibri" panose="020F0502020204030204" pitchFamily="34" charset="0"/>
                <a:cs typeface="Times New Roman" panose="02020603050405020304" pitchFamily="18" charset="0"/>
              </a:rPr>
              <a:t>Do </a:t>
            </a:r>
            <a:r>
              <a:rPr lang="it-IT" sz="2400" dirty="0">
                <a:latin typeface="Times New Roman" panose="02020603050405020304" pitchFamily="18" charset="0"/>
                <a:ea typeface="Calibri" panose="020F0502020204030204" pitchFamily="34" charset="0"/>
                <a:cs typeface="Times New Roman" panose="02020603050405020304" pitchFamily="18" charset="0"/>
              </a:rPr>
              <a:t>voce del verbo </a:t>
            </a:r>
            <a:r>
              <a:rPr lang="it-IT" sz="2400" i="1" dirty="0">
                <a:latin typeface="Times New Roman" panose="02020603050405020304" pitchFamily="18" charset="0"/>
                <a:ea typeface="Calibri" panose="020F0502020204030204" pitchFamily="34" charset="0"/>
                <a:cs typeface="Times New Roman" panose="02020603050405020304" pitchFamily="18" charset="0"/>
              </a:rPr>
              <a:t>dare </a:t>
            </a:r>
            <a:r>
              <a:rPr lang="it-IT" sz="2400" dirty="0">
                <a:latin typeface="Times New Roman" panose="02020603050405020304" pitchFamily="18" charset="0"/>
                <a:ea typeface="Calibri" panose="020F0502020204030204" pitchFamily="34" charset="0"/>
                <a:cs typeface="Times New Roman" panose="02020603050405020304" pitchFamily="18" charset="0"/>
              </a:rPr>
              <a:t>si trova a volte, in autori letterari del Novecento Vittorini Moravia, scritto con l’accento (</a:t>
            </a:r>
            <a:r>
              <a:rPr lang="it-IT" sz="2400" i="1" dirty="0">
                <a:latin typeface="Times New Roman" panose="02020603050405020304" pitchFamily="18" charset="0"/>
                <a:ea typeface="Calibri" panose="020F0502020204030204" pitchFamily="34" charset="0"/>
                <a:cs typeface="Times New Roman" panose="02020603050405020304" pitchFamily="18" charset="0"/>
              </a:rPr>
              <a:t>dò</a:t>
            </a:r>
            <a:r>
              <a:rPr lang="it-IT" sz="2400" dirty="0">
                <a:latin typeface="Times New Roman" panose="02020603050405020304" pitchFamily="18" charset="0"/>
                <a:ea typeface="Calibri" panose="020F0502020204030204" pitchFamily="34" charset="0"/>
                <a:cs typeface="Times New Roman" panose="02020603050405020304" pitchFamily="18" charset="0"/>
              </a:rPr>
              <a:t>): tra i più recenti Andrea De Carlo e Melania Mazzucco [su questa forma forse è opportuna maggiore tolleranza, considerato l’uso]</a:t>
            </a:r>
            <a:endParaRPr lang="it-IT" sz="2400" dirty="0">
              <a:latin typeface="Times New Roman" panose="02020603050405020304" pitchFamily="18" charset="0"/>
              <a:cs typeface="Times New Roman" panose="02020603050405020304" pitchFamily="18" charset="0"/>
            </a:endParaRPr>
          </a:p>
        </p:txBody>
      </p:sp>
      <p:sp>
        <p:nvSpPr>
          <p:cNvPr id="3" name="Rettangolo 2">
            <a:extLst>
              <a:ext uri="{FF2B5EF4-FFF2-40B4-BE49-F238E27FC236}">
                <a16:creationId xmlns:a16="http://schemas.microsoft.com/office/drawing/2014/main" id="{DD371360-5249-4A79-BDE8-CD4F48378D63}"/>
              </a:ext>
            </a:extLst>
          </p:cNvPr>
          <p:cNvSpPr/>
          <p:nvPr/>
        </p:nvSpPr>
        <p:spPr>
          <a:xfrm>
            <a:off x="1162374" y="766841"/>
            <a:ext cx="10213383" cy="2308324"/>
          </a:xfrm>
          <a:prstGeom prst="rect">
            <a:avLst/>
          </a:prstGeom>
        </p:spPr>
        <p:txBody>
          <a:bodyPr wrap="square">
            <a:spAutoFit/>
          </a:bodyPr>
          <a:lstStyle/>
          <a:p>
            <a:pPr algn="just"/>
            <a:r>
              <a:rPr lang="it-IT" sz="2400" dirty="0">
                <a:latin typeface="Times New Roman" panose="02020603050405020304" pitchFamily="18" charset="0"/>
                <a:cs typeface="Times New Roman" panose="02020603050405020304" pitchFamily="18" charset="0"/>
              </a:rPr>
              <a:t>Per molti anni diversi grammatici hanno consigliato di non accentare il pronome </a:t>
            </a:r>
            <a:r>
              <a:rPr lang="it-IT" sz="2400" b="1" i="1" dirty="0">
                <a:latin typeface="Times New Roman" panose="02020603050405020304" pitchFamily="18" charset="0"/>
                <a:cs typeface="Times New Roman" panose="02020603050405020304" pitchFamily="18" charset="0"/>
              </a:rPr>
              <a:t>sé</a:t>
            </a:r>
            <a:r>
              <a:rPr lang="it-IT" sz="2400" dirty="0">
                <a:latin typeface="Times New Roman" panose="02020603050405020304" pitchFamily="18" charset="0"/>
                <a:cs typeface="Times New Roman" panose="02020603050405020304" pitchFamily="18" charset="0"/>
              </a:rPr>
              <a:t> quando era seguito da </a:t>
            </a:r>
            <a:r>
              <a:rPr lang="it-IT" sz="2400" i="1" dirty="0">
                <a:latin typeface="Times New Roman" panose="02020603050405020304" pitchFamily="18" charset="0"/>
                <a:cs typeface="Times New Roman" panose="02020603050405020304" pitchFamily="18" charset="0"/>
              </a:rPr>
              <a:t>stesso</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se stesso</a:t>
            </a:r>
            <a:r>
              <a:rPr lang="it-IT" sz="2400" dirty="0">
                <a:latin typeface="Times New Roman" panose="02020603050405020304" pitchFamily="18" charset="0"/>
                <a:cs typeface="Times New Roman" panose="02020603050405020304" pitchFamily="18" charset="0"/>
              </a:rPr>
              <a:t>), perché in questo caso non sarebbe possibile scambiarlo con la congiunzione. Ma </a:t>
            </a:r>
          </a:p>
          <a:p>
            <a:r>
              <a:rPr lang="it-IT" sz="2400" dirty="0">
                <a:latin typeface="Times New Roman" panose="02020603050405020304" pitchFamily="18" charset="0"/>
                <a:cs typeface="Times New Roman" panose="02020603050405020304" pitchFamily="18" charset="0"/>
              </a:rPr>
              <a:t>1) È preferibile che una forma non cambi col contesto (e inoltre può esserci la frase </a:t>
            </a:r>
            <a:r>
              <a:rPr lang="it-IT" sz="2400" i="1" dirty="0">
                <a:latin typeface="Times New Roman" panose="02020603050405020304" pitchFamily="18" charset="0"/>
                <a:cs typeface="Times New Roman" panose="02020603050405020304" pitchFamily="18" charset="0"/>
              </a:rPr>
              <a:t>se stessi male</a:t>
            </a:r>
            <a:r>
              <a:rPr lang="it-IT" sz="2400" dirty="0">
                <a:latin typeface="Times New Roman" panose="02020603050405020304" pitchFamily="18" charset="0"/>
                <a:cs typeface="Times New Roman" panose="02020603050405020304" pitchFamily="18" charset="0"/>
              </a:rPr>
              <a:t>)</a:t>
            </a:r>
          </a:p>
          <a:p>
            <a:r>
              <a:rPr lang="it-IT" sz="2400" dirty="0">
                <a:latin typeface="Times New Roman" panose="02020603050405020304" pitchFamily="18" charset="0"/>
                <a:cs typeface="Times New Roman" panose="02020603050405020304" pitchFamily="18" charset="0"/>
              </a:rPr>
              <a:t>2) Esistono casi analoghi in cui si conserva l’accento, come </a:t>
            </a:r>
            <a:r>
              <a:rPr lang="it-IT" sz="2400" i="1" dirty="0">
                <a:latin typeface="Times New Roman" panose="02020603050405020304" pitchFamily="18" charset="0"/>
                <a:cs typeface="Times New Roman" panose="02020603050405020304" pitchFamily="18" charset="0"/>
              </a:rPr>
              <a:t>a sé stante. </a:t>
            </a:r>
            <a:endParaRPr lang="it-IT"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514428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B0834845-1183-4166-B2C3-C4FDF491510C}"/>
              </a:ext>
            </a:extLst>
          </p:cNvPr>
          <p:cNvSpPr/>
          <p:nvPr/>
        </p:nvSpPr>
        <p:spPr>
          <a:xfrm>
            <a:off x="712923" y="1315914"/>
            <a:ext cx="10492352" cy="1938992"/>
          </a:xfrm>
          <a:prstGeom prst="rect">
            <a:avLst/>
          </a:prstGeom>
        </p:spPr>
        <p:txBody>
          <a:bodyPr wrap="square">
            <a:spAutoFit/>
          </a:bodyPr>
          <a:lstStyle/>
          <a:p>
            <a:pPr lvl="0" algn="just"/>
            <a:r>
              <a:rPr lang="it-IT" sz="2400" dirty="0">
                <a:latin typeface="Times New Roman" panose="02020603050405020304" pitchFamily="18" charset="0"/>
                <a:cs typeface="Times New Roman" panose="02020603050405020304" pitchFamily="18" charset="0"/>
              </a:rPr>
              <a:t>Il problema del tipo di accento si presenta solo per </a:t>
            </a:r>
            <a:r>
              <a:rPr lang="it-IT" sz="2400" i="1" dirty="0">
                <a:latin typeface="Times New Roman" panose="02020603050405020304" pitchFamily="18" charset="0"/>
                <a:cs typeface="Times New Roman" panose="02020603050405020304" pitchFamily="18" charset="0"/>
              </a:rPr>
              <a:t>e </a:t>
            </a:r>
            <a:r>
              <a:rPr lang="it-IT" sz="2400" dirty="0">
                <a:latin typeface="Times New Roman" panose="02020603050405020304" pitchFamily="18" charset="0"/>
                <a:cs typeface="Times New Roman" panose="02020603050405020304" pitchFamily="18" charset="0"/>
              </a:rPr>
              <a:t>(grave: </a:t>
            </a:r>
            <a:r>
              <a:rPr lang="it-IT" sz="2400" i="1" dirty="0">
                <a:latin typeface="Times New Roman" panose="02020603050405020304" pitchFamily="18" charset="0"/>
                <a:cs typeface="Times New Roman" panose="02020603050405020304" pitchFamily="18" charset="0"/>
              </a:rPr>
              <a:t>è</a:t>
            </a:r>
            <a:r>
              <a:rPr lang="it-IT" sz="2400" dirty="0">
                <a:latin typeface="Times New Roman" panose="02020603050405020304" pitchFamily="18" charset="0"/>
                <a:cs typeface="Times New Roman" panose="02020603050405020304" pitchFamily="18" charset="0"/>
              </a:rPr>
              <a:t>; acuto: </a:t>
            </a:r>
            <a:r>
              <a:rPr lang="it-IT" sz="2400" i="1" dirty="0">
                <a:latin typeface="Times New Roman" panose="02020603050405020304" pitchFamily="18" charset="0"/>
                <a:cs typeface="Times New Roman" panose="02020603050405020304" pitchFamily="18" charset="0"/>
              </a:rPr>
              <a:t>perché</a:t>
            </a:r>
            <a:r>
              <a:rPr lang="it-IT" sz="2400" dirty="0">
                <a:latin typeface="Times New Roman" panose="02020603050405020304" pitchFamily="18" charset="0"/>
                <a:cs typeface="Times New Roman" panose="02020603050405020304" pitchFamily="18" charset="0"/>
              </a:rPr>
              <a:t>).</a:t>
            </a:r>
          </a:p>
          <a:p>
            <a:pPr lvl="0" algn="just"/>
            <a:r>
              <a:rPr lang="it-IT" sz="2400" dirty="0">
                <a:latin typeface="Times New Roman" panose="02020603050405020304" pitchFamily="18" charset="0"/>
                <a:cs typeface="Times New Roman" panose="02020603050405020304" pitchFamily="18" charset="0"/>
              </a:rPr>
              <a:t>Nella scrittura a mano spesso gli studenti lo realizzano in modo indistinto, mentre è necessario specificare chiaramente il tipo di accento. </a:t>
            </a:r>
          </a:p>
          <a:p>
            <a:pPr algn="just"/>
            <a:r>
              <a:rPr lang="it-IT" sz="2400" dirty="0">
                <a:latin typeface="Times New Roman" panose="02020603050405020304" pitchFamily="18" charset="0"/>
                <a:cs typeface="Times New Roman" panose="02020603050405020304" pitchFamily="18" charset="0"/>
              </a:rPr>
              <a:t>Se non vogliamo sbagliare il verso dell’accento, dobbiamo fare attenzione al suono della vocale finale.</a:t>
            </a:r>
          </a:p>
        </p:txBody>
      </p:sp>
      <p:sp>
        <p:nvSpPr>
          <p:cNvPr id="3" name="Rettangolo 2">
            <a:extLst>
              <a:ext uri="{FF2B5EF4-FFF2-40B4-BE49-F238E27FC236}">
                <a16:creationId xmlns:a16="http://schemas.microsoft.com/office/drawing/2014/main" id="{FC77EDA2-7505-408E-800E-D05636887A2E}"/>
              </a:ext>
            </a:extLst>
          </p:cNvPr>
          <p:cNvSpPr/>
          <p:nvPr/>
        </p:nvSpPr>
        <p:spPr>
          <a:xfrm>
            <a:off x="712923" y="4022206"/>
            <a:ext cx="10786819" cy="1569660"/>
          </a:xfrm>
          <a:prstGeom prst="rect">
            <a:avLst/>
          </a:prstGeom>
        </p:spPr>
        <p:txBody>
          <a:bodyPr wrap="square">
            <a:spAutoFit/>
          </a:bodyPr>
          <a:lstStyle/>
          <a:p>
            <a:pPr algn="just"/>
            <a:r>
              <a:rPr lang="it-IT" sz="2400" dirty="0">
                <a:latin typeface="Times New Roman" panose="02020603050405020304" pitchFamily="18" charset="0"/>
                <a:cs typeface="Times New Roman" panose="02020603050405020304" pitchFamily="18" charset="0"/>
              </a:rPr>
              <a:t>Quando il suono finale è diverso da </a:t>
            </a:r>
            <a:r>
              <a:rPr lang="it-IT" sz="2400" i="1" dirty="0">
                <a:latin typeface="Times New Roman" panose="02020603050405020304" pitchFamily="18" charset="0"/>
                <a:cs typeface="Times New Roman" panose="02020603050405020304" pitchFamily="18" charset="0"/>
              </a:rPr>
              <a:t>e</a:t>
            </a:r>
            <a:r>
              <a:rPr lang="it-IT" sz="2400" dirty="0">
                <a:latin typeface="Times New Roman" panose="02020603050405020304" pitchFamily="18" charset="0"/>
                <a:cs typeface="Times New Roman" panose="02020603050405020304" pitchFamily="18" charset="0"/>
              </a:rPr>
              <a:t> altri casi si usa sempre quello grave (à ì ò ù). Particolare il caso della casa Einaudi, che decise un criterio fonetico l'accento acuto per tutte le vocali considerate chiuse (</a:t>
            </a:r>
            <a:r>
              <a:rPr lang="it-IT" sz="2400" i="1" dirty="0" err="1">
                <a:latin typeface="Times New Roman" panose="02020603050405020304" pitchFamily="18" charset="0"/>
                <a:cs typeface="Times New Roman" panose="02020603050405020304" pitchFamily="18" charset="0"/>
              </a:rPr>
              <a:t>é</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í</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ó</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ú</a:t>
            </a:r>
            <a:r>
              <a:rPr lang="it-IT" sz="2400" dirty="0">
                <a:latin typeface="Times New Roman" panose="02020603050405020304" pitchFamily="18" charset="0"/>
                <a:cs typeface="Times New Roman" panose="02020603050405020304" pitchFamily="18" charset="0"/>
              </a:rPr>
              <a:t>) e l'accento grave per tutte le vocali aperte (</a:t>
            </a:r>
            <a:r>
              <a:rPr lang="it-IT" sz="2400" i="1" dirty="0">
                <a:latin typeface="Times New Roman" panose="02020603050405020304" pitchFamily="18" charset="0"/>
                <a:cs typeface="Times New Roman" panose="02020603050405020304" pitchFamily="18" charset="0"/>
              </a:rPr>
              <a:t>à</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è</a:t>
            </a:r>
            <a:r>
              <a:rPr lang="it-IT" sz="2400" dirty="0">
                <a:latin typeface="Times New Roman" panose="02020603050405020304" pitchFamily="18" charset="0"/>
                <a:cs typeface="Times New Roman" panose="02020603050405020304" pitchFamily="18" charset="0"/>
              </a:rPr>
              <a:t>, </a:t>
            </a:r>
            <a:r>
              <a:rPr lang="it-IT" sz="2400" i="1" dirty="0">
                <a:latin typeface="Times New Roman" panose="02020603050405020304" pitchFamily="18" charset="0"/>
                <a:cs typeface="Times New Roman" panose="02020603050405020304" pitchFamily="18" charset="0"/>
              </a:rPr>
              <a:t>ò</a:t>
            </a:r>
            <a:r>
              <a:rPr lang="it-IT" sz="2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66609523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24A23111-2ECC-44DA-9C54-9EE87B277C28}"/>
              </a:ext>
            </a:extLst>
          </p:cNvPr>
          <p:cNvSpPr/>
          <p:nvPr/>
        </p:nvSpPr>
        <p:spPr>
          <a:xfrm>
            <a:off x="984141" y="799399"/>
            <a:ext cx="10686082" cy="2308324"/>
          </a:xfrm>
          <a:prstGeom prst="rect">
            <a:avLst/>
          </a:prstGeom>
        </p:spPr>
        <p:txBody>
          <a:bodyPr wrap="square">
            <a:spAutoFit/>
          </a:bodyPr>
          <a:lstStyle/>
          <a:p>
            <a:pPr lvl="0" eaLnBrk="0" fontAlgn="base" hangingPunct="0">
              <a:spcBef>
                <a:spcPct val="0"/>
              </a:spcBef>
              <a:spcAft>
                <a:spcPct val="0"/>
              </a:spcAft>
            </a:pPr>
            <a:r>
              <a:rPr lang="it-IT" altLang="it-IT" sz="2400" dirty="0">
                <a:latin typeface="Times New Roman" panose="02020603050405020304" pitchFamily="18" charset="0"/>
                <a:cs typeface="Times New Roman" panose="02020603050405020304" pitchFamily="18" charset="0"/>
              </a:rPr>
              <a:t>Nel caso in cui la vocale finale sia </a:t>
            </a:r>
            <a:r>
              <a:rPr lang="it-IT" altLang="it-IT" sz="2400" i="1" dirty="0">
                <a:latin typeface="Times New Roman" panose="02020603050405020304" pitchFamily="18" charset="0"/>
                <a:cs typeface="Times New Roman" panose="02020603050405020304" pitchFamily="18" charset="0"/>
              </a:rPr>
              <a:t>e</a:t>
            </a:r>
            <a:r>
              <a:rPr lang="it-IT" altLang="it-IT" sz="2400" dirty="0">
                <a:latin typeface="Times New Roman" panose="02020603050405020304" pitchFamily="18" charset="0"/>
                <a:cs typeface="Times New Roman" panose="02020603050405020304" pitchFamily="18" charset="0"/>
              </a:rPr>
              <a:t> si possono trovare entrambi gli accenti:</a:t>
            </a:r>
          </a:p>
          <a:p>
            <a:pPr lvl="0" eaLnBrk="0" fontAlgn="base" hangingPunct="0">
              <a:spcBef>
                <a:spcPct val="0"/>
              </a:spcBef>
              <a:spcAft>
                <a:spcPct val="0"/>
              </a:spcAft>
            </a:pPr>
            <a:r>
              <a:rPr lang="it-IT" altLang="it-IT" sz="2400" dirty="0">
                <a:latin typeface="Times New Roman" panose="02020603050405020304" pitchFamily="18" charset="0"/>
                <a:cs typeface="Times New Roman" panose="02020603050405020304" pitchFamily="18" charset="0"/>
              </a:rPr>
              <a:t>- si deve usare l’accento </a:t>
            </a:r>
            <a:r>
              <a:rPr lang="it-IT" altLang="it-IT" sz="2400" i="1" dirty="0">
                <a:latin typeface="Times New Roman" panose="02020603050405020304" pitchFamily="18" charset="0"/>
                <a:cs typeface="Times New Roman" panose="02020603050405020304" pitchFamily="18" charset="0"/>
              </a:rPr>
              <a:t>acuto</a:t>
            </a:r>
            <a:r>
              <a:rPr lang="it-IT" altLang="it-IT" sz="2400" dirty="0">
                <a:latin typeface="Times New Roman" panose="02020603050405020304" pitchFamily="18" charset="0"/>
                <a:cs typeface="Times New Roman" panose="02020603050405020304" pitchFamily="18" charset="0"/>
              </a:rPr>
              <a:t> quando la vocale si pronuncia </a:t>
            </a:r>
            <a:r>
              <a:rPr lang="it-IT" altLang="it-IT" sz="2400" i="1" dirty="0">
                <a:latin typeface="Times New Roman" panose="02020603050405020304" pitchFamily="18" charset="0"/>
                <a:cs typeface="Times New Roman" panose="02020603050405020304" pitchFamily="18" charset="0"/>
              </a:rPr>
              <a:t>chiusa</a:t>
            </a:r>
            <a:r>
              <a:rPr lang="it-IT" altLang="it-IT" sz="2400" dirty="0">
                <a:latin typeface="Times New Roman" panose="02020603050405020304" pitchFamily="18" charset="0"/>
                <a:cs typeface="Times New Roman" panose="02020603050405020304" pitchFamily="18" charset="0"/>
              </a:rPr>
              <a:t>, come in </a:t>
            </a:r>
            <a:r>
              <a:rPr lang="it-IT" altLang="it-IT" sz="2400" i="1" dirty="0">
                <a:latin typeface="Times New Roman" panose="02020603050405020304" pitchFamily="18" charset="0"/>
                <a:cs typeface="Times New Roman" panose="02020603050405020304" pitchFamily="18" charset="0"/>
              </a:rPr>
              <a:t>né</a:t>
            </a:r>
            <a:r>
              <a:rPr lang="it-IT" altLang="it-IT" sz="2400" dirty="0">
                <a:latin typeface="Times New Roman" panose="02020603050405020304" pitchFamily="18" charset="0"/>
                <a:cs typeface="Times New Roman" panose="02020603050405020304" pitchFamily="18" charset="0"/>
              </a:rPr>
              <a:t>, </a:t>
            </a:r>
            <a:r>
              <a:rPr lang="it-IT" altLang="it-IT" sz="2400" i="1" dirty="0">
                <a:latin typeface="Times New Roman" panose="02020603050405020304" pitchFamily="18" charset="0"/>
                <a:cs typeface="Times New Roman" panose="02020603050405020304" pitchFamily="18" charset="0"/>
              </a:rPr>
              <a:t>sé</a:t>
            </a:r>
            <a:r>
              <a:rPr lang="it-IT" altLang="it-IT" sz="2400" dirty="0">
                <a:latin typeface="Times New Roman" panose="02020603050405020304" pitchFamily="18" charset="0"/>
                <a:cs typeface="Times New Roman" panose="02020603050405020304" pitchFamily="18" charset="0"/>
              </a:rPr>
              <a:t> e nei composti di </a:t>
            </a:r>
            <a:r>
              <a:rPr lang="it-IT" altLang="it-IT" sz="2400" i="1" dirty="0">
                <a:latin typeface="Times New Roman" panose="02020603050405020304" pitchFamily="18" charset="0"/>
                <a:cs typeface="Times New Roman" panose="02020603050405020304" pitchFamily="18" charset="0"/>
              </a:rPr>
              <a:t>che</a:t>
            </a:r>
            <a:endParaRPr lang="it-IT" altLang="it-IT" sz="2400" dirty="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it-IT" altLang="it-IT" sz="2400" dirty="0">
                <a:latin typeface="Times New Roman" panose="02020603050405020304" pitchFamily="18" charset="0"/>
                <a:cs typeface="Times New Roman" panose="02020603050405020304" pitchFamily="18" charset="0"/>
              </a:rPr>
              <a:t>perché, affinché, benché</a:t>
            </a:r>
          </a:p>
          <a:p>
            <a:pPr lvl="0" eaLnBrk="0" fontAlgn="base" hangingPunct="0">
              <a:spcBef>
                <a:spcPct val="0"/>
              </a:spcBef>
              <a:spcAft>
                <a:spcPct val="0"/>
              </a:spcAft>
            </a:pPr>
            <a:r>
              <a:rPr lang="it-IT" altLang="it-IT" sz="2400" dirty="0">
                <a:latin typeface="Times New Roman" panose="02020603050405020304" pitchFamily="18" charset="0"/>
                <a:cs typeface="Times New Roman" panose="02020603050405020304" pitchFamily="18" charset="0"/>
              </a:rPr>
              <a:t>- nei composti di </a:t>
            </a:r>
            <a:r>
              <a:rPr lang="it-IT" altLang="it-IT" sz="2400" i="1" dirty="0">
                <a:latin typeface="Times New Roman" panose="02020603050405020304" pitchFamily="18" charset="0"/>
                <a:cs typeface="Times New Roman" panose="02020603050405020304" pitchFamily="18" charset="0"/>
              </a:rPr>
              <a:t>tre</a:t>
            </a:r>
            <a:endParaRPr lang="it-IT" altLang="it-IT" sz="2400" dirty="0">
              <a:latin typeface="Times New Roman" panose="02020603050405020304" pitchFamily="18" charset="0"/>
              <a:cs typeface="Times New Roman" panose="02020603050405020304" pitchFamily="18" charset="0"/>
            </a:endParaRPr>
          </a:p>
          <a:p>
            <a:pPr lvl="0" eaLnBrk="0" fontAlgn="base" hangingPunct="0">
              <a:spcBef>
                <a:spcPct val="0"/>
              </a:spcBef>
              <a:spcAft>
                <a:spcPct val="0"/>
              </a:spcAft>
            </a:pPr>
            <a:r>
              <a:rPr lang="it-IT" altLang="it-IT" sz="2400" dirty="0">
                <a:latin typeface="Times New Roman" panose="02020603050405020304" pitchFamily="18" charset="0"/>
                <a:cs typeface="Times New Roman" panose="02020603050405020304" pitchFamily="18" charset="0"/>
              </a:rPr>
              <a:t>ventitré, trentatré</a:t>
            </a:r>
            <a:endParaRPr lang="it-IT" sz="2400" dirty="0">
              <a:latin typeface="Times New Roman" panose="02020603050405020304" pitchFamily="18" charset="0"/>
              <a:cs typeface="Times New Roman" panose="02020603050405020304" pitchFamily="18" charset="0"/>
            </a:endParaRPr>
          </a:p>
        </p:txBody>
      </p:sp>
      <p:sp>
        <p:nvSpPr>
          <p:cNvPr id="3" name="Rettangolo 2">
            <a:extLst>
              <a:ext uri="{FF2B5EF4-FFF2-40B4-BE49-F238E27FC236}">
                <a16:creationId xmlns:a16="http://schemas.microsoft.com/office/drawing/2014/main" id="{D09F7520-13BC-4696-AA8C-DD88073BC4A3}"/>
              </a:ext>
            </a:extLst>
          </p:cNvPr>
          <p:cNvSpPr/>
          <p:nvPr/>
        </p:nvSpPr>
        <p:spPr>
          <a:xfrm>
            <a:off x="984141" y="3269220"/>
            <a:ext cx="10833315" cy="4154984"/>
          </a:xfrm>
          <a:prstGeom prst="rect">
            <a:avLst/>
          </a:prstGeom>
        </p:spPr>
        <p:txBody>
          <a:bodyPr wrap="square">
            <a:spAutoFit/>
          </a:bodyPr>
          <a:lstStyle/>
          <a:p>
            <a:r>
              <a:rPr lang="it-IT" sz="2400" dirty="0">
                <a:solidFill>
                  <a:srgbClr val="3E3F3E"/>
                </a:solidFill>
                <a:latin typeface="Times New Roman" panose="02020603050405020304" pitchFamily="18" charset="0"/>
                <a:cs typeface="Times New Roman" panose="02020603050405020304" pitchFamily="18" charset="0"/>
              </a:rPr>
              <a:t>- </a:t>
            </a:r>
            <a:r>
              <a:rPr lang="it-IT" sz="2400" dirty="0">
                <a:latin typeface="Times New Roman" panose="02020603050405020304" pitchFamily="18" charset="0"/>
                <a:cs typeface="Times New Roman" panose="02020603050405020304" pitchFamily="18" charset="0"/>
              </a:rPr>
              <a:t>nella 3</a:t>
            </a:r>
            <a:r>
              <a:rPr lang="it-IT" sz="2400" baseline="30000" dirty="0">
                <a:latin typeface="Times New Roman" panose="02020603050405020304" pitchFamily="18" charset="0"/>
                <a:cs typeface="Times New Roman" panose="02020603050405020304" pitchFamily="18" charset="0"/>
              </a:rPr>
              <a:t>a</a:t>
            </a:r>
            <a:r>
              <a:rPr lang="it-IT" sz="2400" dirty="0">
                <a:latin typeface="Times New Roman" panose="02020603050405020304" pitchFamily="18" charset="0"/>
                <a:cs typeface="Times New Roman" panose="02020603050405020304" pitchFamily="18" charset="0"/>
              </a:rPr>
              <a:t> persona del passato remoto di alcuni verbi in </a:t>
            </a:r>
            <a:r>
              <a:rPr lang="it-IT" sz="2400" i="1" dirty="0">
                <a:latin typeface="Times New Roman" panose="02020603050405020304" pitchFamily="18" charset="0"/>
                <a:cs typeface="Times New Roman" panose="02020603050405020304" pitchFamily="18" charset="0"/>
              </a:rPr>
              <a:t>-ere</a:t>
            </a:r>
            <a:endParaRPr lang="it-IT"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poté, ripeté</a:t>
            </a:r>
          </a:p>
          <a:p>
            <a:endParaRPr lang="it-IT"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e in qualche altro caso</a:t>
            </a:r>
          </a:p>
          <a:p>
            <a:r>
              <a:rPr lang="it-IT" sz="2400" dirty="0">
                <a:latin typeface="Times New Roman" panose="02020603050405020304" pitchFamily="18" charset="0"/>
                <a:cs typeface="Times New Roman" panose="02020603050405020304" pitchFamily="18" charset="0"/>
              </a:rPr>
              <a:t>viceré, nontiscordardimé, De André, scimpanzé etc.</a:t>
            </a:r>
          </a:p>
          <a:p>
            <a:endParaRPr lang="it-IT" sz="2400" dirty="0">
              <a:latin typeface="Times New Roman" panose="02020603050405020304" pitchFamily="18" charset="0"/>
              <a:cs typeface="Times New Roman" panose="02020603050405020304" pitchFamily="18" charset="0"/>
            </a:endParaRPr>
          </a:p>
          <a:p>
            <a:endParaRPr lang="it-IT"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Si deve usare l’accento </a:t>
            </a:r>
            <a:r>
              <a:rPr lang="it-IT" sz="2400" i="1" dirty="0">
                <a:latin typeface="Times New Roman" panose="02020603050405020304" pitchFamily="18" charset="0"/>
                <a:cs typeface="Times New Roman" panose="02020603050405020304" pitchFamily="18" charset="0"/>
              </a:rPr>
              <a:t>grave</a:t>
            </a:r>
            <a:r>
              <a:rPr lang="it-IT" sz="2400" dirty="0">
                <a:latin typeface="Times New Roman" panose="02020603050405020304" pitchFamily="18" charset="0"/>
                <a:cs typeface="Times New Roman" panose="02020603050405020304" pitchFamily="18" charset="0"/>
              </a:rPr>
              <a:t> in tutti gli altri casi,  in cui la vocale si pronuncia </a:t>
            </a:r>
            <a:r>
              <a:rPr lang="it-IT" sz="2400" i="1" dirty="0">
                <a:latin typeface="Times New Roman" panose="02020603050405020304" pitchFamily="18" charset="0"/>
                <a:cs typeface="Times New Roman" panose="02020603050405020304" pitchFamily="18" charset="0"/>
              </a:rPr>
              <a:t>aperta</a:t>
            </a:r>
            <a:endParaRPr lang="it-IT" sz="2400" dirty="0">
              <a:latin typeface="Times New Roman" panose="02020603050405020304" pitchFamily="18" charset="0"/>
              <a:cs typeface="Times New Roman" panose="02020603050405020304" pitchFamily="18" charset="0"/>
            </a:endParaRPr>
          </a:p>
          <a:p>
            <a:r>
              <a:rPr lang="it-IT" sz="2400" dirty="0">
                <a:latin typeface="Times New Roman" panose="02020603050405020304" pitchFamily="18" charset="0"/>
                <a:cs typeface="Times New Roman" panose="02020603050405020304" pitchFamily="18" charset="0"/>
              </a:rPr>
              <a:t>è, cioè, tè, caffè, bebè, Noè, karatè etc.</a:t>
            </a:r>
          </a:p>
          <a:p>
            <a:br>
              <a:rPr lang="it-IT" sz="2400" dirty="0">
                <a:latin typeface="Times New Roman" panose="02020603050405020304" pitchFamily="18" charset="0"/>
                <a:cs typeface="Times New Roman" panose="02020603050405020304" pitchFamily="18" charset="0"/>
              </a:rPr>
            </a:br>
            <a:endParaRPr lang="it-IT"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6044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F1854867-4211-422D-BA49-E2CF747C9CBB}"/>
              </a:ext>
            </a:extLst>
          </p:cNvPr>
          <p:cNvSpPr/>
          <p:nvPr/>
        </p:nvSpPr>
        <p:spPr>
          <a:xfrm>
            <a:off x="702589" y="1089406"/>
            <a:ext cx="10786821" cy="4154984"/>
          </a:xfrm>
          <a:prstGeom prst="rect">
            <a:avLst/>
          </a:prstGeom>
        </p:spPr>
        <p:txBody>
          <a:bodyPr wrap="square">
            <a:spAutoFit/>
          </a:bodyPr>
          <a:lstStyle/>
          <a:p>
            <a:pPr algn="just"/>
            <a:r>
              <a:rPr lang="it-IT" sz="2400" b="1" dirty="0">
                <a:latin typeface="Times New Roman" panose="02020603050405020304" pitchFamily="18" charset="0"/>
                <a:cs typeface="Times New Roman" panose="02020603050405020304" pitchFamily="18" charset="0"/>
              </a:rPr>
              <a:t>Il gerundio</a:t>
            </a:r>
            <a:r>
              <a:rPr lang="it-IT" sz="2400" dirty="0">
                <a:latin typeface="Times New Roman" panose="02020603050405020304" pitchFamily="18" charset="0"/>
                <a:cs typeface="Times New Roman" panose="02020603050405020304" pitchFamily="18" charset="0"/>
              </a:rPr>
              <a:t> è modo verbale molto duttile, perché può fare le veci di diverse subordinate all’indicativo e al congiuntivo (temporale, causale, modale, ipotetica). </a:t>
            </a:r>
          </a:p>
          <a:p>
            <a:pPr algn="just"/>
            <a:r>
              <a:rPr lang="it-IT" sz="2400" dirty="0">
                <a:latin typeface="Times New Roman" panose="02020603050405020304" pitchFamily="18" charset="0"/>
                <a:cs typeface="Times New Roman" panose="02020603050405020304" pitchFamily="18" charset="0"/>
              </a:rPr>
              <a:t>Quello che gli studenti spesso ignorano è l’esistenza di un vincolo: il gerundio deve avere </a:t>
            </a:r>
            <a:r>
              <a:rPr lang="it-IT" sz="2400" b="1" dirty="0">
                <a:latin typeface="Times New Roman" panose="02020603050405020304" pitchFamily="18" charset="0"/>
                <a:cs typeface="Times New Roman" panose="02020603050405020304" pitchFamily="18" charset="0"/>
              </a:rPr>
              <a:t>lo stesso soggetto </a:t>
            </a:r>
            <a:r>
              <a:rPr lang="it-IT" sz="2400" dirty="0">
                <a:latin typeface="Times New Roman" panose="02020603050405020304" pitchFamily="18" charset="0"/>
                <a:cs typeface="Times New Roman" panose="02020603050405020304" pitchFamily="18" charset="0"/>
              </a:rPr>
              <a:t>del verbo di modo finito a esso collegato. </a:t>
            </a:r>
          </a:p>
          <a:p>
            <a:pPr algn="just"/>
            <a:endParaRPr lang="it-IT" sz="2400" i="1" dirty="0">
              <a:latin typeface="Times New Roman" panose="02020603050405020304" pitchFamily="18" charset="0"/>
              <a:cs typeface="Times New Roman" panose="02020603050405020304" pitchFamily="18" charset="0"/>
            </a:endParaRPr>
          </a:p>
          <a:p>
            <a:pPr algn="just"/>
            <a:r>
              <a:rPr lang="it-IT" sz="2400" i="1" dirty="0">
                <a:latin typeface="Times New Roman" panose="02020603050405020304" pitchFamily="18" charset="0"/>
                <a:cs typeface="Times New Roman" panose="02020603050405020304" pitchFamily="18" charset="0"/>
              </a:rPr>
              <a:t>Sentendomi stanco, sono rimasto a casa  </a:t>
            </a:r>
            <a:r>
              <a:rPr lang="it-IT" sz="2400" dirty="0">
                <a:latin typeface="Times New Roman" panose="02020603050405020304" pitchFamily="18" charset="0"/>
                <a:cs typeface="Times New Roman" panose="02020603050405020304" pitchFamily="18" charset="0"/>
              </a:rPr>
              <a:t>[soggetto 1: io; soggetto 2: io]</a:t>
            </a:r>
          </a:p>
          <a:p>
            <a:pPr algn="just"/>
            <a:r>
              <a:rPr lang="it-IT" sz="2400" i="1" dirty="0">
                <a:latin typeface="Times New Roman" panose="02020603050405020304" pitchFamily="18" charset="0"/>
                <a:cs typeface="Times New Roman" panose="02020603050405020304" pitchFamily="18" charset="0"/>
              </a:rPr>
              <a:t>*Non avendo fatto i compiti, la maestra la rimproverò </a:t>
            </a:r>
            <a:r>
              <a:rPr lang="it-IT" sz="2400" dirty="0">
                <a:latin typeface="Times New Roman" panose="02020603050405020304" pitchFamily="18" charset="0"/>
                <a:cs typeface="Times New Roman" panose="02020603050405020304" pitchFamily="18" charset="0"/>
              </a:rPr>
              <a:t>[soggetto 1: la bambina; soggetto 2: la maestra]</a:t>
            </a:r>
          </a:p>
          <a:p>
            <a:pPr algn="just"/>
            <a:endParaRPr lang="it-IT" sz="2400" i="1" dirty="0">
              <a:latin typeface="Times New Roman" panose="02020603050405020304" pitchFamily="18" charset="0"/>
              <a:cs typeface="Times New Roman" panose="02020603050405020304" pitchFamily="18" charset="0"/>
            </a:endParaRPr>
          </a:p>
          <a:p>
            <a:pPr algn="just"/>
            <a:r>
              <a:rPr lang="it-IT" sz="2400" i="1" dirty="0">
                <a:latin typeface="Times New Roman" panose="02020603050405020304" pitchFamily="18" charset="0"/>
                <a:cs typeface="Times New Roman" panose="02020603050405020304" pitchFamily="18" charset="0"/>
              </a:rPr>
              <a:t>*Facendo il compito, la maestra passava.</a:t>
            </a:r>
          </a:p>
          <a:p>
            <a:pPr algn="just"/>
            <a:endParaRPr lang="it-IT" sz="2400" i="1" dirty="0">
              <a:latin typeface="Times New Roman" panose="02020603050405020304" pitchFamily="18" charset="0"/>
              <a:cs typeface="Times New Roman" panose="02020603050405020304" pitchFamily="18" charset="0"/>
            </a:endParaRPr>
          </a:p>
        </p:txBody>
      </p:sp>
      <p:sp>
        <p:nvSpPr>
          <p:cNvPr id="3" name="Rettangolo 2">
            <a:extLst>
              <a:ext uri="{FF2B5EF4-FFF2-40B4-BE49-F238E27FC236}">
                <a16:creationId xmlns:a16="http://schemas.microsoft.com/office/drawing/2014/main" id="{840641E8-15DA-4D27-B80B-1EC5D27EE49B}"/>
              </a:ext>
            </a:extLst>
          </p:cNvPr>
          <p:cNvSpPr/>
          <p:nvPr/>
        </p:nvSpPr>
        <p:spPr>
          <a:xfrm>
            <a:off x="453277" y="5412926"/>
            <a:ext cx="10786821" cy="1200329"/>
          </a:xfrm>
          <a:prstGeom prst="rect">
            <a:avLst/>
          </a:prstGeom>
        </p:spPr>
        <p:txBody>
          <a:bodyPr wrap="square">
            <a:spAutoFit/>
          </a:bodyPr>
          <a:lstStyle/>
          <a:p>
            <a:pPr algn="just"/>
            <a:r>
              <a:rPr lang="it-IT" sz="2400" dirty="0">
                <a:latin typeface="Times New Roman" panose="02020603050405020304" pitchFamily="18" charset="0"/>
                <a:cs typeface="Times New Roman" panose="02020603050405020304" pitchFamily="18" charset="0"/>
              </a:rPr>
              <a:t>Si sottraggono a questo vincolo</a:t>
            </a:r>
          </a:p>
          <a:p>
            <a:pPr algn="just"/>
            <a:r>
              <a:rPr lang="it-IT" sz="2400" dirty="0">
                <a:latin typeface="Times New Roman" panose="02020603050405020304" pitchFamily="18" charset="0"/>
                <a:cs typeface="Times New Roman" panose="02020603050405020304" pitchFamily="18" charset="0"/>
              </a:rPr>
              <a:t>- il </a:t>
            </a:r>
            <a:r>
              <a:rPr lang="it-IT" sz="2400" i="1" dirty="0">
                <a:latin typeface="Times New Roman" panose="02020603050405020304" pitchFamily="18" charset="0"/>
                <a:cs typeface="Times New Roman" panose="02020603050405020304" pitchFamily="18" charset="0"/>
              </a:rPr>
              <a:t>gerundio assoluto</a:t>
            </a:r>
            <a:r>
              <a:rPr lang="it-IT" sz="2400" dirty="0">
                <a:latin typeface="Times New Roman" panose="02020603050405020304" pitchFamily="18" charset="0"/>
                <a:cs typeface="Times New Roman" panose="02020603050405020304" pitchFamily="18" charset="0"/>
              </a:rPr>
              <a:t>: «arrivando notizie allarmanti, tutti si spaventarono». </a:t>
            </a:r>
          </a:p>
          <a:p>
            <a:pPr algn="just"/>
            <a:r>
              <a:rPr lang="it-IT" sz="2400" dirty="0">
                <a:latin typeface="Times New Roman" panose="02020603050405020304" pitchFamily="18" charset="0"/>
                <a:cs typeface="Times New Roman" panose="02020603050405020304" pitchFamily="18" charset="0"/>
              </a:rPr>
              <a:t>- Frasi in cui il gerundio abbia soggetto generico: «sbagliando si impara». </a:t>
            </a:r>
          </a:p>
        </p:txBody>
      </p:sp>
      <p:sp>
        <p:nvSpPr>
          <p:cNvPr id="4" name="Rettangolo 3">
            <a:extLst>
              <a:ext uri="{FF2B5EF4-FFF2-40B4-BE49-F238E27FC236}">
                <a16:creationId xmlns:a16="http://schemas.microsoft.com/office/drawing/2014/main" id="{F4C3E156-1F87-425E-99D9-96E025C79550}"/>
              </a:ext>
            </a:extLst>
          </p:cNvPr>
          <p:cNvSpPr/>
          <p:nvPr/>
        </p:nvSpPr>
        <p:spPr>
          <a:xfrm>
            <a:off x="2918848" y="151430"/>
            <a:ext cx="4819973" cy="769441"/>
          </a:xfrm>
          <a:prstGeom prst="rect">
            <a:avLst/>
          </a:prstGeom>
        </p:spPr>
        <p:txBody>
          <a:bodyPr wrap="square">
            <a:spAutoFit/>
          </a:bodyPr>
          <a:lstStyle/>
          <a:p>
            <a:pPr algn="ctr"/>
            <a:r>
              <a:rPr lang="it-IT" sz="4000" b="1" dirty="0">
                <a:latin typeface="Times New Roman" panose="02020603050405020304" pitchFamily="18" charset="0"/>
                <a:cs typeface="Times New Roman" panose="02020603050405020304" pitchFamily="18" charset="0"/>
              </a:rPr>
              <a:t>    </a:t>
            </a:r>
            <a:r>
              <a:rPr lang="it-IT" sz="4400" dirty="0">
                <a:latin typeface="Times New Roman" panose="02020603050405020304" pitchFamily="18" charset="0"/>
                <a:cs typeface="Times New Roman" panose="02020603050405020304" pitchFamily="18" charset="0"/>
              </a:rPr>
              <a:t>Il gerundio</a:t>
            </a:r>
          </a:p>
        </p:txBody>
      </p:sp>
    </p:spTree>
    <p:extLst>
      <p:ext uri="{BB962C8B-B14F-4D97-AF65-F5344CB8AC3E}">
        <p14:creationId xmlns:p14="http://schemas.microsoft.com/office/powerpoint/2010/main" val="96998909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0D8C393E-7373-4013-A51C-DF03AE0283D2}"/>
              </a:ext>
            </a:extLst>
          </p:cNvPr>
          <p:cNvSpPr/>
          <p:nvPr/>
        </p:nvSpPr>
        <p:spPr>
          <a:xfrm>
            <a:off x="754925" y="859065"/>
            <a:ext cx="10682150" cy="5139869"/>
          </a:xfrm>
          <a:prstGeom prst="rect">
            <a:avLst/>
          </a:prstGeom>
        </p:spPr>
        <p:txBody>
          <a:bodyPr wrap="square">
            <a:spAutoFit/>
          </a:bodyPr>
          <a:lstStyle/>
          <a:p>
            <a:pPr algn="just"/>
            <a:r>
              <a:rPr lang="it-IT" sz="2400" dirty="0">
                <a:latin typeface="Times New Roman" panose="02020603050405020304" pitchFamily="18" charset="0"/>
                <a:cs typeface="Times New Roman" panose="02020603050405020304" pitchFamily="18" charset="0"/>
              </a:rPr>
              <a:t>Altro uso da correggere è la presenza, in un periodo, di due gerundi in subordinate di diverso grado; i gerundi in sequenza devono condividere il rango logico-sintattico: </a:t>
            </a:r>
          </a:p>
          <a:p>
            <a:endParaRPr lang="it-IT" sz="2400" dirty="0">
              <a:latin typeface="Times New Roman" panose="02020603050405020304" pitchFamily="18" charset="0"/>
              <a:cs typeface="Times New Roman" panose="02020603050405020304" pitchFamily="18" charset="0"/>
            </a:endParaRPr>
          </a:p>
          <a:p>
            <a:pPr algn="just"/>
            <a:r>
              <a:rPr lang="it-IT" sz="2200" i="1" dirty="0">
                <a:latin typeface="Times New Roman" panose="02020603050405020304" pitchFamily="18" charset="0"/>
                <a:cs typeface="Times New Roman" panose="02020603050405020304" pitchFamily="18" charset="0"/>
              </a:rPr>
              <a:t>frate Alberto si reca a casa di lei </a:t>
            </a:r>
            <a:r>
              <a:rPr lang="it-IT" sz="2200" b="1" i="1" dirty="0">
                <a:latin typeface="Times New Roman" panose="02020603050405020304" pitchFamily="18" charset="0"/>
                <a:cs typeface="Times New Roman" panose="02020603050405020304" pitchFamily="18" charset="0"/>
              </a:rPr>
              <a:t>giustificando</a:t>
            </a:r>
            <a:r>
              <a:rPr lang="it-IT" sz="2200" i="1" dirty="0">
                <a:latin typeface="Times New Roman" panose="02020603050405020304" pitchFamily="18" charset="0"/>
                <a:cs typeface="Times New Roman" panose="02020603050405020304" pitchFamily="18" charset="0"/>
              </a:rPr>
              <a:t> il suo ripensamento, </a:t>
            </a:r>
            <a:r>
              <a:rPr lang="it-IT" sz="2200" b="1" i="1" dirty="0">
                <a:latin typeface="Times New Roman" panose="02020603050405020304" pitchFamily="18" charset="0"/>
                <a:cs typeface="Times New Roman" panose="02020603050405020304" pitchFamily="18" charset="0"/>
              </a:rPr>
              <a:t>dichiarando</a:t>
            </a:r>
            <a:r>
              <a:rPr lang="it-IT" sz="2200" i="1" dirty="0">
                <a:latin typeface="Times New Roman" panose="02020603050405020304" pitchFamily="18" charset="0"/>
                <a:cs typeface="Times New Roman" panose="02020603050405020304" pitchFamily="18" charset="0"/>
              </a:rPr>
              <a:t> che l’angelo Gabriele lo aveva ripetutamente bastonato.</a:t>
            </a:r>
          </a:p>
          <a:p>
            <a:pPr algn="just"/>
            <a:endParaRPr lang="it-IT" sz="2400" dirty="0">
              <a:latin typeface="Times New Roman" panose="02020603050405020304" pitchFamily="18" charset="0"/>
              <a:cs typeface="Times New Roman" panose="02020603050405020304" pitchFamily="18" charset="0"/>
            </a:endParaRPr>
          </a:p>
          <a:p>
            <a:pPr algn="just"/>
            <a:r>
              <a:rPr lang="it-IT" sz="2400" i="1" dirty="0">
                <a:latin typeface="Times New Roman" panose="02020603050405020304" pitchFamily="18" charset="0"/>
                <a:cs typeface="Times New Roman" panose="02020603050405020304" pitchFamily="18" charset="0"/>
              </a:rPr>
              <a:t>giustificando</a:t>
            </a:r>
            <a:r>
              <a:rPr lang="it-IT" sz="2400" dirty="0">
                <a:latin typeface="Times New Roman" panose="02020603050405020304" pitchFamily="18" charset="0"/>
                <a:cs typeface="Times New Roman" panose="02020603050405020304" pitchFamily="18" charset="0"/>
              </a:rPr>
              <a:t> è una in una subordinata di primo grado con valore finale (‘per giustificare’), </a:t>
            </a:r>
            <a:r>
              <a:rPr lang="it-IT" sz="2400" i="1" dirty="0">
                <a:latin typeface="Times New Roman" panose="02020603050405020304" pitchFamily="18" charset="0"/>
                <a:cs typeface="Times New Roman" panose="02020603050405020304" pitchFamily="18" charset="0"/>
              </a:rPr>
              <a:t>dichiarando </a:t>
            </a:r>
            <a:r>
              <a:rPr lang="it-IT" sz="2400" dirty="0">
                <a:latin typeface="Times New Roman" panose="02020603050405020304" pitchFamily="18" charset="0"/>
                <a:cs typeface="Times New Roman" panose="02020603050405020304" pitchFamily="18" charset="0"/>
              </a:rPr>
              <a:t>è una in una subordinata modale di secondo grado che precisa il senso del primo gerundio. Dobbiamo riformulare [&gt; «e giustifica il suo ripensamento dichiarando»].</a:t>
            </a:r>
          </a:p>
          <a:p>
            <a:pPr algn="just"/>
            <a:endParaRPr lang="it-IT" sz="2400" dirty="0">
              <a:latin typeface="Times New Roman" panose="02020603050405020304" pitchFamily="18" charset="0"/>
              <a:cs typeface="Times New Roman" panose="02020603050405020304" pitchFamily="18" charset="0"/>
            </a:endParaRPr>
          </a:p>
          <a:p>
            <a:pPr algn="just"/>
            <a:r>
              <a:rPr lang="it-IT" sz="2400" dirty="0">
                <a:latin typeface="Times New Roman" panose="02020603050405020304" pitchFamily="18" charset="0"/>
                <a:cs typeface="Times New Roman" panose="02020603050405020304" pitchFamily="18" charset="0"/>
              </a:rPr>
              <a:t>Sono invece ammissibili due gerundi allo stesso rango logico-sintattico:</a:t>
            </a:r>
          </a:p>
          <a:p>
            <a:pPr algn="just"/>
            <a:r>
              <a:rPr lang="it-IT" sz="2200" i="1" dirty="0">
                <a:latin typeface="Times New Roman" panose="02020603050405020304" pitchFamily="18" charset="0"/>
                <a:cs typeface="Times New Roman" panose="02020603050405020304" pitchFamily="18" charset="0"/>
              </a:rPr>
              <a:t>Il tirocinante ha ottenuto ottimi risultati, </a:t>
            </a:r>
            <a:r>
              <a:rPr lang="it-IT" sz="2200" b="1" i="1" dirty="0">
                <a:latin typeface="Times New Roman" panose="02020603050405020304" pitchFamily="18" charset="0"/>
                <a:cs typeface="Times New Roman" panose="02020603050405020304" pitchFamily="18" charset="0"/>
              </a:rPr>
              <a:t>imparando</a:t>
            </a:r>
            <a:r>
              <a:rPr lang="it-IT" sz="2200" i="1" dirty="0">
                <a:latin typeface="Times New Roman" panose="02020603050405020304" pitchFamily="18" charset="0"/>
                <a:cs typeface="Times New Roman" panose="02020603050405020304" pitchFamily="18" charset="0"/>
              </a:rPr>
              <a:t> a gestire i contatti con i fornitori e </a:t>
            </a:r>
            <a:r>
              <a:rPr lang="it-IT" sz="2200" b="1" i="1" dirty="0">
                <a:latin typeface="Times New Roman" panose="02020603050405020304" pitchFamily="18" charset="0"/>
                <a:cs typeface="Times New Roman" panose="02020603050405020304" pitchFamily="18" charset="0"/>
              </a:rPr>
              <a:t>mostrando</a:t>
            </a:r>
            <a:r>
              <a:rPr lang="it-IT" sz="2200" i="1" dirty="0">
                <a:latin typeface="Times New Roman" panose="02020603050405020304" pitchFamily="18" charset="0"/>
                <a:cs typeface="Times New Roman" panose="02020603050405020304" pitchFamily="18" charset="0"/>
              </a:rPr>
              <a:t> notevoli capacità nel rapporto con i clienti.</a:t>
            </a:r>
            <a:endParaRPr lang="it-IT" sz="2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9423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E9ABEA5-D224-4E6F-A84A-C9306CA84850}"/>
              </a:ext>
            </a:extLst>
          </p:cNvPr>
          <p:cNvSpPr>
            <a:spLocks noGrp="1"/>
          </p:cNvSpPr>
          <p:nvPr>
            <p:ph type="ctrTitle"/>
          </p:nvPr>
        </p:nvSpPr>
        <p:spPr>
          <a:xfrm>
            <a:off x="1524000" y="0"/>
            <a:ext cx="9562454" cy="743919"/>
          </a:xfrm>
        </p:spPr>
        <p:txBody>
          <a:bodyPr>
            <a:normAutofit/>
          </a:bodyPr>
          <a:lstStyle/>
          <a:p>
            <a:r>
              <a:rPr lang="it-IT" sz="4000" dirty="0">
                <a:latin typeface="Times New Roman" panose="02020603050405020304" pitchFamily="18" charset="0"/>
                <a:cs typeface="Times New Roman" panose="02020603050405020304" pitchFamily="18" charset="0"/>
              </a:rPr>
              <a:t>La punteggiatura nella costruzione del testo</a:t>
            </a:r>
            <a:endParaRPr lang="it-IT" sz="4000" dirty="0"/>
          </a:p>
        </p:txBody>
      </p:sp>
      <p:sp>
        <p:nvSpPr>
          <p:cNvPr id="3" name="Sottotitolo 2">
            <a:extLst>
              <a:ext uri="{FF2B5EF4-FFF2-40B4-BE49-F238E27FC236}">
                <a16:creationId xmlns:a16="http://schemas.microsoft.com/office/drawing/2014/main" id="{DE3B5932-4AC4-4406-887B-DEBA88EDB3A6}"/>
              </a:ext>
            </a:extLst>
          </p:cNvPr>
          <p:cNvSpPr>
            <a:spLocks noGrp="1"/>
          </p:cNvSpPr>
          <p:nvPr>
            <p:ph type="subTitle" idx="1"/>
          </p:nvPr>
        </p:nvSpPr>
        <p:spPr>
          <a:xfrm>
            <a:off x="493363" y="1813302"/>
            <a:ext cx="11205274" cy="5579389"/>
          </a:xfrm>
        </p:spPr>
        <p:txBody>
          <a:bodyPr/>
          <a:lstStyle/>
          <a:p>
            <a:pPr algn="just">
              <a:lnSpc>
                <a:spcPct val="100000"/>
              </a:lnSpc>
            </a:pPr>
            <a:r>
              <a:rPr lang="it-IT" sz="1600" dirty="0">
                <a:latin typeface="Times New Roman" panose="02020603050405020304" pitchFamily="18" charset="0"/>
                <a:cs typeface="Times New Roman" panose="02020603050405020304" pitchFamily="18" charset="0"/>
              </a:rPr>
              <a:t> </a:t>
            </a:r>
            <a:r>
              <a:rPr lang="it-IT" sz="2800" dirty="0">
                <a:latin typeface="Times New Roman" panose="02020603050405020304" pitchFamily="18" charset="0"/>
                <a:cs typeface="Times New Roman" panose="02020603050405020304" pitchFamily="18" charset="0"/>
              </a:rPr>
              <a:t>«Una </a:t>
            </a:r>
            <a:r>
              <a:rPr lang="it-IT" sz="2800" b="1" dirty="0">
                <a:latin typeface="Times New Roman" panose="02020603050405020304" pitchFamily="18" charset="0"/>
                <a:cs typeface="Times New Roman" panose="02020603050405020304" pitchFamily="18" charset="0"/>
              </a:rPr>
              <a:t>strutturazione difettosa </a:t>
            </a:r>
            <a:r>
              <a:rPr lang="it-IT" sz="2800" dirty="0">
                <a:latin typeface="Times New Roman" panose="02020603050405020304" pitchFamily="18" charset="0"/>
                <a:cs typeface="Times New Roman" panose="02020603050405020304" pitchFamily="18" charset="0"/>
              </a:rPr>
              <a:t>di ciò che si intende scrivere sarà manifestata da un </a:t>
            </a:r>
            <a:r>
              <a:rPr lang="it-IT" sz="2800" b="1" dirty="0">
                <a:latin typeface="Times New Roman" panose="02020603050405020304" pitchFamily="18" charset="0"/>
                <a:cs typeface="Times New Roman" panose="02020603050405020304" pitchFamily="18" charset="0"/>
              </a:rPr>
              <a:t>disagio interpuntivo</a:t>
            </a:r>
            <a:r>
              <a:rPr lang="it-IT" sz="2800" dirty="0">
                <a:latin typeface="Times New Roman" panose="02020603050405020304" pitchFamily="18" charset="0"/>
                <a:cs typeface="Times New Roman" panose="02020603050405020304" pitchFamily="18" charset="0"/>
              </a:rPr>
              <a:t>. In questo caso un uso insufficiente o improprio dei segni di punteggiatura sarà un sintomo di quel male oscuro che è l’incapacità di costruire un testo.»</a:t>
            </a:r>
          </a:p>
          <a:p>
            <a:pPr algn="just">
              <a:lnSpc>
                <a:spcPct val="100000"/>
              </a:lnSpc>
            </a:pPr>
            <a:endParaRPr lang="it-IT" sz="2800" dirty="0">
              <a:latin typeface="Times New Roman" panose="02020603050405020304" pitchFamily="18" charset="0"/>
              <a:cs typeface="Times New Roman" panose="02020603050405020304" pitchFamily="18" charset="0"/>
            </a:endParaRPr>
          </a:p>
          <a:p>
            <a:pPr algn="r">
              <a:lnSpc>
                <a:spcPct val="100000"/>
              </a:lnSpc>
            </a:pPr>
            <a:r>
              <a:rPr lang="it-IT" dirty="0">
                <a:latin typeface="Times New Roman" panose="02020603050405020304" pitchFamily="18" charset="0"/>
                <a:cs typeface="Times New Roman" panose="02020603050405020304" pitchFamily="18" charset="0"/>
              </a:rPr>
              <a:t>Bice Mortara </a:t>
            </a:r>
            <a:r>
              <a:rPr lang="it-IT" dirty="0" err="1">
                <a:latin typeface="Times New Roman" panose="02020603050405020304" pitchFamily="18" charset="0"/>
                <a:cs typeface="Times New Roman" panose="02020603050405020304" pitchFamily="18" charset="0"/>
              </a:rPr>
              <a:t>Garavelli</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Prontuario di punteggiatura,</a:t>
            </a:r>
            <a:r>
              <a:rPr lang="it-IT" dirty="0">
                <a:latin typeface="Times New Roman" panose="02020603050405020304" pitchFamily="18" charset="0"/>
                <a:cs typeface="Times New Roman" panose="02020603050405020304" pitchFamily="18" charset="0"/>
              </a:rPr>
              <a:t> Laterza, Bari,  2003</a:t>
            </a:r>
          </a:p>
          <a:p>
            <a:endParaRPr lang="it-IT" dirty="0"/>
          </a:p>
        </p:txBody>
      </p:sp>
    </p:spTree>
    <p:extLst>
      <p:ext uri="{BB962C8B-B14F-4D97-AF65-F5344CB8AC3E}">
        <p14:creationId xmlns:p14="http://schemas.microsoft.com/office/powerpoint/2010/main" val="288004886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0D4BBCA-1781-4AD1-9A0A-547EE09B5C2E}"/>
              </a:ext>
            </a:extLst>
          </p:cNvPr>
          <p:cNvSpPr>
            <a:spLocks noGrp="1"/>
          </p:cNvSpPr>
          <p:nvPr>
            <p:ph type="title"/>
          </p:nvPr>
        </p:nvSpPr>
        <p:spPr>
          <a:xfrm>
            <a:off x="1311965" y="60671"/>
            <a:ext cx="10346634" cy="1038819"/>
          </a:xfrm>
        </p:spPr>
        <p:txBody>
          <a:bodyPr>
            <a:normAutofit/>
          </a:bodyPr>
          <a:lstStyle/>
          <a:p>
            <a:r>
              <a:rPr lang="it-IT" dirty="0">
                <a:latin typeface="Times New Roman" panose="02020603050405020304" pitchFamily="18" charset="0"/>
                <a:cs typeface="Times New Roman" panose="02020603050405020304" pitchFamily="18" charset="0"/>
              </a:rPr>
              <a:t>          Dominio della punteggiatura</a:t>
            </a:r>
          </a:p>
        </p:txBody>
      </p:sp>
      <p:sp>
        <p:nvSpPr>
          <p:cNvPr id="3" name="Segnaposto contenuto 2">
            <a:extLst>
              <a:ext uri="{FF2B5EF4-FFF2-40B4-BE49-F238E27FC236}">
                <a16:creationId xmlns:a16="http://schemas.microsoft.com/office/drawing/2014/main" id="{9012EA25-C48F-4C63-9605-FF2BBEEC31FF}"/>
              </a:ext>
            </a:extLst>
          </p:cNvPr>
          <p:cNvSpPr>
            <a:spLocks noGrp="1"/>
          </p:cNvSpPr>
          <p:nvPr>
            <p:ph idx="1"/>
          </p:nvPr>
        </p:nvSpPr>
        <p:spPr>
          <a:xfrm>
            <a:off x="675861" y="1218760"/>
            <a:ext cx="10571922" cy="5314562"/>
          </a:xfrm>
        </p:spPr>
        <p:txBody>
          <a:bodyPr>
            <a:noAutofit/>
          </a:bodyPr>
          <a:lstStyle/>
          <a:p>
            <a:pPr marL="0" indent="0">
              <a:lnSpc>
                <a:spcPct val="120000"/>
              </a:lnSpc>
              <a:spcBef>
                <a:spcPts val="0"/>
              </a:spcBef>
              <a:buNone/>
            </a:pPr>
            <a:r>
              <a:rPr lang="it-IT" sz="2400" dirty="0">
                <a:latin typeface="Times New Roman" panose="02020603050405020304" pitchFamily="18" charset="0"/>
                <a:cs typeface="Times New Roman" panose="02020603050405020304" pitchFamily="18" charset="0"/>
              </a:rPr>
              <a:t>Si tratta di uno degli aspetti più trascurati dall’insegnamento scolastico.</a:t>
            </a:r>
          </a:p>
          <a:p>
            <a:pPr marL="0" indent="0">
              <a:lnSpc>
                <a:spcPct val="120000"/>
              </a:lnSpc>
              <a:spcBef>
                <a:spcPts val="0"/>
              </a:spcBef>
              <a:buNone/>
            </a:pPr>
            <a:r>
              <a:rPr lang="it-IT" sz="2400" dirty="0">
                <a:latin typeface="Times New Roman" panose="02020603050405020304" pitchFamily="18" charset="0"/>
                <a:cs typeface="Times New Roman" panose="02020603050405020304" pitchFamily="18" charset="0"/>
              </a:rPr>
              <a:t>Spesso, ancora oggi, a scuola si tramanda un errore di fondo, quando si dice che la punteggiatura rispecchia le pause del parlato. Occorre insegnare che la punteggiatura ha una </a:t>
            </a:r>
            <a:r>
              <a:rPr lang="it-IT" sz="2400" b="1" dirty="0">
                <a:latin typeface="Times New Roman" panose="02020603050405020304" pitchFamily="18" charset="0"/>
                <a:cs typeface="Times New Roman" panose="02020603050405020304" pitchFamily="18" charset="0"/>
              </a:rPr>
              <a:t>funzione sintattica</a:t>
            </a:r>
            <a:r>
              <a:rPr lang="it-IT" sz="2400" dirty="0">
                <a:latin typeface="Times New Roman" panose="02020603050405020304" pitchFamily="18" charset="0"/>
                <a:cs typeface="Times New Roman" panose="02020603050405020304" pitchFamily="18" charset="0"/>
              </a:rPr>
              <a:t>, sottolinea i rapporti logici.</a:t>
            </a:r>
          </a:p>
          <a:p>
            <a:pPr marL="0" indent="0">
              <a:lnSpc>
                <a:spcPct val="120000"/>
              </a:lnSpc>
              <a:spcBef>
                <a:spcPts val="0"/>
              </a:spcBef>
              <a:buNone/>
            </a:pPr>
            <a:endParaRPr lang="it-IT" sz="24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it-IT" sz="2400" dirty="0">
                <a:latin typeface="Times New Roman" panose="02020603050405020304" pitchFamily="18" charset="0"/>
                <a:cs typeface="Times New Roman" panose="02020603050405020304" pitchFamily="18" charset="0"/>
              </a:rPr>
              <a:t>A complicare la situazione c’è il fatto che, rispetto ad altre parti della grammatica, spesso la punteggiatura consente a chi scrive </a:t>
            </a:r>
            <a:r>
              <a:rPr lang="it-IT" sz="2400" b="1" dirty="0">
                <a:latin typeface="Times New Roman" panose="02020603050405020304" pitchFamily="18" charset="0"/>
                <a:cs typeface="Times New Roman" panose="02020603050405020304" pitchFamily="18" charset="0"/>
              </a:rPr>
              <a:t>diverse possibilità di scelta</a:t>
            </a:r>
            <a:r>
              <a:rPr lang="it-IT" sz="2400" dirty="0">
                <a:latin typeface="Times New Roman" panose="02020603050405020304" pitchFamily="18" charset="0"/>
                <a:cs typeface="Times New Roman" panose="02020603050405020304" pitchFamily="18" charset="0"/>
              </a:rPr>
              <a:t>. Questo non significa che la punteggiatura sia del tutto libera. </a:t>
            </a:r>
          </a:p>
          <a:p>
            <a:pPr marL="0" indent="0">
              <a:lnSpc>
                <a:spcPct val="120000"/>
              </a:lnSpc>
              <a:spcBef>
                <a:spcPts val="0"/>
              </a:spcBef>
              <a:buNone/>
            </a:pPr>
            <a:endParaRPr lang="it-IT" sz="2400" dirty="0">
              <a:latin typeface="Times New Roman" panose="02020603050405020304" pitchFamily="18" charset="0"/>
              <a:cs typeface="Times New Roman" panose="02020603050405020304" pitchFamily="18" charset="0"/>
            </a:endParaRPr>
          </a:p>
          <a:p>
            <a:pPr marL="0" indent="0">
              <a:lnSpc>
                <a:spcPct val="120000"/>
              </a:lnSpc>
              <a:spcBef>
                <a:spcPts val="0"/>
              </a:spcBef>
              <a:buNone/>
            </a:pPr>
            <a:r>
              <a:rPr lang="it-IT" sz="2400" dirty="0">
                <a:latin typeface="Times New Roman" panose="02020603050405020304" pitchFamily="18" charset="0"/>
                <a:cs typeface="Times New Roman" panose="02020603050405020304" pitchFamily="18" charset="0"/>
              </a:rPr>
              <a:t>In questo contesto ci si soffermerà, a titolo di esempio, soltanto su alcuni usi impropri della virgola, rimandando, per gli altri segni di punteggiatura, alle grammatiche scolastiche e al </a:t>
            </a:r>
            <a:r>
              <a:rPr lang="it-IT" sz="2400" i="1" dirty="0">
                <a:latin typeface="Times New Roman" panose="02020603050405020304" pitchFamily="18" charset="0"/>
                <a:cs typeface="Times New Roman" panose="02020603050405020304" pitchFamily="18" charset="0"/>
              </a:rPr>
              <a:t>Prontuario di punteggiatura </a:t>
            </a:r>
            <a:r>
              <a:rPr lang="it-IT" sz="2400" dirty="0">
                <a:latin typeface="Times New Roman" panose="02020603050405020304" pitchFamily="18" charset="0"/>
                <a:cs typeface="Times New Roman" panose="02020603050405020304" pitchFamily="18" charset="0"/>
              </a:rPr>
              <a:t>di Bice Mortara </a:t>
            </a:r>
            <a:r>
              <a:rPr lang="it-IT" sz="2400" dirty="0" err="1">
                <a:latin typeface="Times New Roman" panose="02020603050405020304" pitchFamily="18" charset="0"/>
                <a:cs typeface="Times New Roman" panose="02020603050405020304" pitchFamily="18" charset="0"/>
              </a:rPr>
              <a:t>Garavelli</a:t>
            </a:r>
            <a:r>
              <a:rPr lang="it-IT"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8793577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9BAA038-E440-6F46-8C43-9EB4FEC00156}"/>
              </a:ext>
            </a:extLst>
          </p:cNvPr>
          <p:cNvSpPr>
            <a:spLocks noGrp="1"/>
          </p:cNvSpPr>
          <p:nvPr>
            <p:ph type="title"/>
          </p:nvPr>
        </p:nvSpPr>
        <p:spPr>
          <a:xfrm>
            <a:off x="838200" y="365125"/>
            <a:ext cx="10515600" cy="457835"/>
          </a:xfrm>
        </p:spPr>
        <p:txBody>
          <a:bodyPr>
            <a:noAutofit/>
          </a:bodyPr>
          <a:lstStyle/>
          <a:p>
            <a:r>
              <a:rPr lang="it-IT" sz="2800" dirty="0" err="1">
                <a:latin typeface="Times New Roman" panose="02020603050405020304" pitchFamily="18" charset="0"/>
                <a:cs typeface="Times New Roman" panose="02020603050405020304" pitchFamily="18" charset="0"/>
              </a:rPr>
              <a:t>Serianni</a:t>
            </a:r>
            <a:r>
              <a:rPr lang="it-IT" sz="2800" dirty="0">
                <a:latin typeface="Times New Roman" panose="02020603050405020304" pitchFamily="18" charset="0"/>
                <a:cs typeface="Times New Roman" panose="02020603050405020304" pitchFamily="18" charset="0"/>
              </a:rPr>
              <a:t>, intervista su La Repubblica del 4/10/2010</a:t>
            </a:r>
          </a:p>
        </p:txBody>
      </p:sp>
      <p:sp>
        <p:nvSpPr>
          <p:cNvPr id="3" name="Segnaposto contenuto 2">
            <a:extLst>
              <a:ext uri="{FF2B5EF4-FFF2-40B4-BE49-F238E27FC236}">
                <a16:creationId xmlns:a16="http://schemas.microsoft.com/office/drawing/2014/main" id="{B6E8D21D-3423-A840-AF9C-766D801EB73B}"/>
              </a:ext>
            </a:extLst>
          </p:cNvPr>
          <p:cNvSpPr>
            <a:spLocks noGrp="1"/>
          </p:cNvSpPr>
          <p:nvPr>
            <p:ph idx="1"/>
          </p:nvPr>
        </p:nvSpPr>
        <p:spPr>
          <a:xfrm>
            <a:off x="838200" y="925830"/>
            <a:ext cx="10515600" cy="5567045"/>
          </a:xfrm>
        </p:spPr>
        <p:txBody>
          <a:bodyPr>
            <a:normAutofit/>
          </a:bodyPr>
          <a:lstStyle/>
          <a:p>
            <a:pPr marL="0" indent="0" algn="just">
              <a:lnSpc>
                <a:spcPct val="100000"/>
              </a:lnSpc>
              <a:buNone/>
            </a:pPr>
            <a:r>
              <a:rPr lang="it-IT" dirty="0">
                <a:latin typeface="Times New Roman" panose="02020603050405020304" pitchFamily="18" charset="0"/>
                <a:cs typeface="Times New Roman" panose="02020603050405020304" pitchFamily="18" charset="0"/>
              </a:rPr>
              <a:t>«Il deficit principale non è l’ortografia, come si ritiene comunemente al di fuori dalla scuola. </a:t>
            </a:r>
            <a:r>
              <a:rPr lang="it-IT" b="1" dirty="0">
                <a:latin typeface="Times New Roman" panose="02020603050405020304" pitchFamily="18" charset="0"/>
                <a:cs typeface="Times New Roman" panose="02020603050405020304" pitchFamily="18" charset="0"/>
              </a:rPr>
              <a:t>Il problema nei ragazzi è la violazione della coerenza testuale, l’incapacità di argomentare e di capire cosa si legge. </a:t>
            </a:r>
            <a:r>
              <a:rPr lang="it-IT" dirty="0">
                <a:latin typeface="Times New Roman" panose="02020603050405020304" pitchFamily="18" charset="0"/>
                <a:cs typeface="Times New Roman" panose="02020603050405020304" pitchFamily="18" charset="0"/>
              </a:rPr>
              <a:t>[…]</a:t>
            </a:r>
            <a:r>
              <a:rPr lang="it-IT" b="1" dirty="0">
                <a:latin typeface="Times New Roman" panose="02020603050405020304" pitchFamily="18" charset="0"/>
                <a:cs typeface="Times New Roman" panose="02020603050405020304" pitchFamily="18" charset="0"/>
              </a:rPr>
              <a:t> </a:t>
            </a:r>
            <a:r>
              <a:rPr lang="it-IT" dirty="0">
                <a:latin typeface="Times New Roman" panose="02020603050405020304" pitchFamily="18" charset="0"/>
                <a:cs typeface="Times New Roman" panose="02020603050405020304" pitchFamily="18" charset="0"/>
              </a:rPr>
              <a:t>L’idea di fondo è insistere su una prova che valorizzi la capacità di istituire un ragionamento, di dedurre conseguenze da premesse. E soprattutto di </a:t>
            </a:r>
            <a:r>
              <a:rPr lang="it-IT" b="1" dirty="0">
                <a:latin typeface="Times New Roman" panose="02020603050405020304" pitchFamily="18" charset="0"/>
                <a:cs typeface="Times New Roman" panose="02020603050405020304" pitchFamily="18" charset="0"/>
              </a:rPr>
              <a:t>aumentare la competenza nella comprensione di un testo, dunque della realtà</a:t>
            </a:r>
            <a:r>
              <a:rPr lang="it-IT" dirty="0">
                <a:latin typeface="Times New Roman" panose="02020603050405020304" pitchFamily="18" charset="0"/>
                <a:cs typeface="Times New Roman" panose="02020603050405020304" pitchFamily="18" charset="0"/>
              </a:rPr>
              <a:t>»</a:t>
            </a:r>
          </a:p>
          <a:p>
            <a:pPr marL="0" indent="0" algn="just">
              <a:lnSpc>
                <a:spcPct val="110000"/>
              </a:lnSpc>
              <a:buNone/>
            </a:pPr>
            <a:r>
              <a:rPr lang="it-IT" dirty="0">
                <a:latin typeface="Times New Roman" panose="02020603050405020304" pitchFamily="18" charset="0"/>
                <a:cs typeface="Times New Roman" panose="02020603050405020304" pitchFamily="18" charset="0"/>
              </a:rPr>
              <a:t>«La necessità di capire e di analizzare criticamente quello che leggiamo fa crescere </a:t>
            </a:r>
            <a:r>
              <a:rPr lang="it-IT" b="1" dirty="0">
                <a:latin typeface="Times New Roman" panose="02020603050405020304" pitchFamily="18" charset="0"/>
                <a:cs typeface="Times New Roman" panose="02020603050405020304" pitchFamily="18" charset="0"/>
              </a:rPr>
              <a:t>cittadini consapevoli</a:t>
            </a:r>
            <a:r>
              <a:rPr lang="it-IT" dirty="0">
                <a:latin typeface="Times New Roman" panose="02020603050405020304" pitchFamily="18" charset="0"/>
                <a:cs typeface="Times New Roman" panose="02020603050405020304" pitchFamily="18" charset="0"/>
              </a:rPr>
              <a:t>, in grado di difendersi dalle </a:t>
            </a:r>
            <a:r>
              <a:rPr lang="it-IT" dirty="0" err="1">
                <a:latin typeface="Times New Roman" panose="02020603050405020304" pitchFamily="18" charset="0"/>
                <a:cs typeface="Times New Roman" panose="02020603050405020304" pitchFamily="18" charset="0"/>
              </a:rPr>
              <a:t>fake</a:t>
            </a:r>
            <a:r>
              <a:rPr lang="it-IT" dirty="0">
                <a:latin typeface="Times New Roman" panose="02020603050405020304" pitchFamily="18" charset="0"/>
                <a:cs typeface="Times New Roman" panose="02020603050405020304" pitchFamily="18" charset="0"/>
              </a:rPr>
              <a:t> news, di non essere banderuole in balìa di qualunque cosa si legga in Rete. Le conseguenze riguardano la cittadinanza dei più giovani: non è un semplice ritocco di una prova»</a:t>
            </a:r>
          </a:p>
        </p:txBody>
      </p:sp>
    </p:spTree>
    <p:extLst>
      <p:ext uri="{BB962C8B-B14F-4D97-AF65-F5344CB8AC3E}">
        <p14:creationId xmlns:p14="http://schemas.microsoft.com/office/powerpoint/2010/main" val="19811547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63C2AE8C-B6B4-4559-A087-CF86E910F5BA}"/>
              </a:ext>
            </a:extLst>
          </p:cNvPr>
          <p:cNvSpPr>
            <a:spLocks noGrp="1"/>
          </p:cNvSpPr>
          <p:nvPr>
            <p:ph type="subTitle" idx="1"/>
          </p:nvPr>
        </p:nvSpPr>
        <p:spPr>
          <a:xfrm>
            <a:off x="495945" y="672857"/>
            <a:ext cx="11251769" cy="5960417"/>
          </a:xfrm>
        </p:spPr>
        <p:txBody>
          <a:bodyPr>
            <a:normAutofit lnSpcReduction="10000"/>
          </a:bodyPr>
          <a:lstStyle/>
          <a:p>
            <a:pPr algn="just"/>
            <a:endParaRPr lang="it-IT" sz="2800" dirty="0">
              <a:latin typeface="Times New Roman" panose="02020603050405020304" pitchFamily="18" charset="0"/>
              <a:cs typeface="Times New Roman" panose="02020603050405020304" pitchFamily="18" charset="0"/>
            </a:endParaRPr>
          </a:p>
          <a:p>
            <a:pPr algn="just"/>
            <a:endParaRPr lang="it-IT"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Le interpunzioni sono «istruzioni» per la lettura (interpretativa) degli scritti in cui compaiono, «spiragli sulle gerarchie concettuali del discorso»;</a:t>
            </a:r>
          </a:p>
          <a:p>
            <a:pPr algn="just"/>
            <a:r>
              <a:rPr lang="it-IT" sz="2800" dirty="0">
                <a:latin typeface="Times New Roman" panose="02020603050405020304" pitchFamily="18" charset="0"/>
                <a:cs typeface="Times New Roman" panose="02020603050405020304" pitchFamily="18" charset="0"/>
              </a:rPr>
              <a:t>Tali istruzioni riguardano: </a:t>
            </a:r>
          </a:p>
          <a:p>
            <a:pPr algn="just">
              <a:buFontTx/>
              <a:buChar char="-"/>
            </a:pPr>
            <a:r>
              <a:rPr lang="it-IT" sz="2800" dirty="0">
                <a:latin typeface="Times New Roman" panose="02020603050405020304" pitchFamily="18" charset="0"/>
                <a:cs typeface="Times New Roman" panose="02020603050405020304" pitchFamily="18" charset="0"/>
              </a:rPr>
              <a:t>la </a:t>
            </a:r>
            <a:r>
              <a:rPr lang="it-IT" sz="2800" b="1" dirty="0">
                <a:latin typeface="Times New Roman" panose="02020603050405020304" pitchFamily="18" charset="0"/>
                <a:cs typeface="Times New Roman" panose="02020603050405020304" pitchFamily="18" charset="0"/>
              </a:rPr>
              <a:t>struttura </a:t>
            </a:r>
            <a:r>
              <a:rPr lang="it-IT" sz="2800" dirty="0">
                <a:latin typeface="Times New Roman" panose="02020603050405020304" pitchFamily="18" charset="0"/>
                <a:cs typeface="Times New Roman" panose="02020603050405020304" pitchFamily="18" charset="0"/>
              </a:rPr>
              <a:t>e il </a:t>
            </a:r>
            <a:r>
              <a:rPr lang="it-IT" sz="2800" b="1" dirty="0">
                <a:latin typeface="Times New Roman" panose="02020603050405020304" pitchFamily="18" charset="0"/>
                <a:cs typeface="Times New Roman" panose="02020603050405020304" pitchFamily="18" charset="0"/>
              </a:rPr>
              <a:t>senso</a:t>
            </a:r>
            <a:r>
              <a:rPr lang="it-IT" sz="2800" dirty="0">
                <a:latin typeface="Times New Roman" panose="02020603050405020304" pitchFamily="18" charset="0"/>
                <a:cs typeface="Times New Roman" panose="02020603050405020304" pitchFamily="18" charset="0"/>
              </a:rPr>
              <a:t> degli enunciati in rapporto alla distribuzione dell’informazione e alla forza illocutiva delle enunciazioni; </a:t>
            </a:r>
          </a:p>
          <a:p>
            <a:pPr algn="just">
              <a:buFontTx/>
              <a:buChar char="-"/>
            </a:pPr>
            <a:r>
              <a:rPr lang="it-IT" sz="2800" dirty="0">
                <a:latin typeface="Times New Roman" panose="02020603050405020304" pitchFamily="18" charset="0"/>
                <a:cs typeface="Times New Roman" panose="02020603050405020304" pitchFamily="18" charset="0"/>
              </a:rPr>
              <a:t>i </a:t>
            </a:r>
            <a:r>
              <a:rPr lang="it-IT" sz="2800" b="1" dirty="0">
                <a:latin typeface="Times New Roman" panose="02020603050405020304" pitchFamily="18" charset="0"/>
                <a:cs typeface="Times New Roman" panose="02020603050405020304" pitchFamily="18" charset="0"/>
              </a:rPr>
              <a:t>legami intra- e interfrasali</a:t>
            </a:r>
            <a:r>
              <a:rPr lang="it-IT" sz="2800" dirty="0">
                <a:latin typeface="Times New Roman" panose="02020603050405020304" pitchFamily="18" charset="0"/>
                <a:cs typeface="Times New Roman" panose="02020603050405020304" pitchFamily="18" charset="0"/>
              </a:rPr>
              <a:t>, le </a:t>
            </a:r>
            <a:r>
              <a:rPr lang="it-IT" sz="2800" b="1" dirty="0">
                <a:latin typeface="Times New Roman" panose="02020603050405020304" pitchFamily="18" charset="0"/>
                <a:cs typeface="Times New Roman" panose="02020603050405020304" pitchFamily="18" charset="0"/>
              </a:rPr>
              <a:t>connessioni</a:t>
            </a:r>
            <a:r>
              <a:rPr lang="it-IT" sz="2800" dirty="0">
                <a:latin typeface="Times New Roman" panose="02020603050405020304" pitchFamily="18" charset="0"/>
                <a:cs typeface="Times New Roman" panose="02020603050405020304" pitchFamily="18" charset="0"/>
              </a:rPr>
              <a:t> testuali e i rapporti fra </a:t>
            </a:r>
            <a:r>
              <a:rPr lang="it-IT" sz="2800" b="1" dirty="0">
                <a:latin typeface="Times New Roman" panose="02020603050405020304" pitchFamily="18" charset="0"/>
                <a:cs typeface="Times New Roman" panose="02020603050405020304" pitchFamily="18" charset="0"/>
              </a:rPr>
              <a:t>piani di enunciazione </a:t>
            </a:r>
            <a:r>
              <a:rPr lang="it-IT" sz="2800" dirty="0">
                <a:latin typeface="Times New Roman" panose="02020603050405020304" pitchFamily="18" charset="0"/>
                <a:cs typeface="Times New Roman" panose="02020603050405020304" pitchFamily="18" charset="0"/>
              </a:rPr>
              <a:t>diversi; </a:t>
            </a:r>
          </a:p>
          <a:p>
            <a:pPr algn="just"/>
            <a:r>
              <a:rPr lang="it-IT" sz="2800" dirty="0">
                <a:latin typeface="Times New Roman" panose="02020603050405020304" pitchFamily="18" charset="0"/>
                <a:cs typeface="Times New Roman" panose="02020603050405020304" pitchFamily="18" charset="0"/>
              </a:rPr>
              <a:t>-il sistema interpuntivo dello scritto è un </a:t>
            </a:r>
            <a:r>
              <a:rPr lang="it-IT" sz="2800" b="1" dirty="0">
                <a:latin typeface="Times New Roman" panose="02020603050405020304" pitchFamily="18" charset="0"/>
                <a:cs typeface="Times New Roman" panose="02020603050405020304" pitchFamily="18" charset="0"/>
              </a:rPr>
              <a:t>«rivelatore di struttura»</a:t>
            </a:r>
            <a:r>
              <a:rPr lang="it-IT" sz="2800" dirty="0">
                <a:latin typeface="Times New Roman" panose="02020603050405020304" pitchFamily="18" charset="0"/>
                <a:cs typeface="Times New Roman" panose="02020603050405020304" pitchFamily="18" charset="0"/>
              </a:rPr>
              <a:t>: in quanto serve a distinguere i piani dell’enunciazione dentro la linearità degli enunciati la punteggiatura ha la prerogativa pratica di dare al lettore indicazioni riguardo all’architettura del testo, mettendone in evidenza gli elementi costruttivi e le giunture. </a:t>
            </a:r>
          </a:p>
          <a:p>
            <a:pPr algn="just">
              <a:buFontTx/>
              <a:buChar char="-"/>
            </a:pPr>
            <a:endParaRPr lang="it-IT" sz="2800" dirty="0">
              <a:latin typeface="Times New Roman" panose="02020603050405020304" pitchFamily="18" charset="0"/>
              <a:cs typeface="Times New Roman" panose="02020603050405020304" pitchFamily="18" charset="0"/>
            </a:endParaRPr>
          </a:p>
          <a:p>
            <a:endParaRPr lang="it-IT" dirty="0"/>
          </a:p>
        </p:txBody>
      </p:sp>
    </p:spTree>
    <p:extLst>
      <p:ext uri="{BB962C8B-B14F-4D97-AF65-F5344CB8AC3E}">
        <p14:creationId xmlns:p14="http://schemas.microsoft.com/office/powerpoint/2010/main" val="13788513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F48857AA-2903-411E-B04B-36068D781D11}"/>
              </a:ext>
            </a:extLst>
          </p:cNvPr>
          <p:cNvSpPr>
            <a:spLocks noGrp="1"/>
          </p:cNvSpPr>
          <p:nvPr>
            <p:ph type="subTitle" idx="1"/>
          </p:nvPr>
        </p:nvSpPr>
        <p:spPr>
          <a:xfrm>
            <a:off x="573437" y="294467"/>
            <a:ext cx="11143282" cy="5827363"/>
          </a:xfrm>
        </p:spPr>
        <p:txBody>
          <a:bodyPr>
            <a:normAutofit lnSpcReduction="10000"/>
          </a:bodyPr>
          <a:lstStyle/>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-La costruzione del testo non segue le stesse procedure nel parlato e nello scritto (</a:t>
            </a:r>
            <a:r>
              <a:rPr lang="it-IT" sz="2800" b="1" dirty="0" err="1">
                <a:latin typeface="Times New Roman" panose="02020603050405020304" pitchFamily="18" charset="0"/>
                <a:cs typeface="Times New Roman" panose="02020603050405020304" pitchFamily="18" charset="0"/>
              </a:rPr>
              <a:t>pausazione</a:t>
            </a:r>
            <a:r>
              <a:rPr lang="it-IT" sz="2800" b="1" dirty="0">
                <a:latin typeface="Times New Roman" panose="02020603050405020304" pitchFamily="18" charset="0"/>
                <a:cs typeface="Times New Roman" panose="02020603050405020304" pitchFamily="18" charset="0"/>
              </a:rPr>
              <a:t> parlato</a:t>
            </a:r>
            <a:r>
              <a:rPr lang="it-IT" sz="2800" dirty="0"/>
              <a:t> ≠</a:t>
            </a:r>
            <a:r>
              <a:rPr lang="it-IT" sz="2800" b="1" dirty="0">
                <a:latin typeface="Times New Roman" panose="02020603050405020304" pitchFamily="18" charset="0"/>
                <a:cs typeface="Times New Roman" panose="02020603050405020304" pitchFamily="18" charset="0"/>
              </a:rPr>
              <a:t> demarcazione interpuntiva scritto</a:t>
            </a:r>
            <a:r>
              <a:rPr lang="it-IT" sz="2800" dirty="0">
                <a:latin typeface="Times New Roman" panose="02020603050405020304" pitchFamily="18" charset="0"/>
                <a:cs typeface="Times New Roman" panose="02020603050405020304" pitchFamily="18" charset="0"/>
              </a:rPr>
              <a:t>);</a:t>
            </a:r>
          </a:p>
          <a:p>
            <a:pPr algn="just"/>
            <a:endParaRPr lang="it-IT"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-il sistema interpuntivo dello scritto è un «</a:t>
            </a:r>
            <a:r>
              <a:rPr lang="it-IT" sz="2800" b="1" dirty="0">
                <a:latin typeface="Times New Roman" panose="02020603050405020304" pitchFamily="18" charset="0"/>
                <a:cs typeface="Times New Roman" panose="02020603050405020304" pitchFamily="18" charset="0"/>
              </a:rPr>
              <a:t>rivelatore di struttura</a:t>
            </a:r>
            <a:r>
              <a:rPr lang="it-IT" sz="2800" dirty="0">
                <a:latin typeface="Times New Roman" panose="02020603050405020304" pitchFamily="18" charset="0"/>
                <a:cs typeface="Times New Roman" panose="02020603050405020304" pitchFamily="18" charset="0"/>
              </a:rPr>
              <a:t>»: in quanto serve a distinguere i piani dell’enunciazione dentro la linearità degli enunciati la punteggiatura ha la prerogativa pratica di dare al lettore indicazioni riguardo all’architettura del testo, mettendone in evidenza gli elementi costruttivi e le giunture; </a:t>
            </a:r>
          </a:p>
          <a:p>
            <a:pPr algn="just"/>
            <a:r>
              <a:rPr lang="it-IT" sz="2800" dirty="0">
                <a:latin typeface="Times New Roman" panose="02020603050405020304" pitchFamily="18" charset="0"/>
                <a:cs typeface="Times New Roman" panose="02020603050405020304" pitchFamily="18" charset="0"/>
              </a:rPr>
              <a:t> </a:t>
            </a:r>
          </a:p>
          <a:p>
            <a:pPr algn="just"/>
            <a:r>
              <a:rPr lang="it-IT" sz="2800" dirty="0">
                <a:latin typeface="Times New Roman" panose="02020603050405020304" pitchFamily="18" charset="0"/>
                <a:cs typeface="Times New Roman" panose="02020603050405020304" pitchFamily="18" charset="0"/>
              </a:rPr>
              <a:t>-le norme che disciplinano la punteggiatura sono sensibili alle distinzioni di </a:t>
            </a:r>
            <a:r>
              <a:rPr lang="it-IT" sz="2800" b="1" dirty="0">
                <a:latin typeface="Times New Roman" panose="02020603050405020304" pitchFamily="18" charset="0"/>
                <a:cs typeface="Times New Roman" panose="02020603050405020304" pitchFamily="18" charset="0"/>
              </a:rPr>
              <a:t>generi testuali </a:t>
            </a:r>
            <a:r>
              <a:rPr lang="it-IT" sz="2800" dirty="0">
                <a:latin typeface="Times New Roman" panose="02020603050405020304" pitchFamily="18" charset="0"/>
                <a:cs typeface="Times New Roman" panose="02020603050405020304" pitchFamily="18" charset="0"/>
              </a:rPr>
              <a:t>e di </a:t>
            </a:r>
            <a:r>
              <a:rPr lang="it-IT" sz="2800" b="1" dirty="0">
                <a:latin typeface="Times New Roman" panose="02020603050405020304" pitchFamily="18" charset="0"/>
                <a:cs typeface="Times New Roman" panose="02020603050405020304" pitchFamily="18" charset="0"/>
              </a:rPr>
              <a:t>tipi compositivi</a:t>
            </a:r>
            <a:r>
              <a:rPr lang="it-IT" sz="2800" dirty="0">
                <a:latin typeface="Times New Roman" panose="02020603050405020304" pitchFamily="18" charset="0"/>
                <a:cs typeface="Times New Roman" panose="02020603050405020304" pitchFamily="18" charset="0"/>
              </a:rPr>
              <a:t>: le convenzioni interpuntive sono tanto più rigide quanto maggiore è la formalità nel modo di comporre richiesto. </a:t>
            </a:r>
          </a:p>
          <a:p>
            <a:endParaRPr lang="it-IT" dirty="0"/>
          </a:p>
        </p:txBody>
      </p:sp>
    </p:spTree>
    <p:extLst>
      <p:ext uri="{BB962C8B-B14F-4D97-AF65-F5344CB8AC3E}">
        <p14:creationId xmlns:p14="http://schemas.microsoft.com/office/powerpoint/2010/main" val="189756499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228CA175-1281-4A85-ABE4-7405C951D72D}"/>
              </a:ext>
            </a:extLst>
          </p:cNvPr>
          <p:cNvSpPr>
            <a:spLocks noGrp="1"/>
          </p:cNvSpPr>
          <p:nvPr>
            <p:ph type="subTitle" idx="1"/>
          </p:nvPr>
        </p:nvSpPr>
        <p:spPr>
          <a:xfrm>
            <a:off x="526942" y="387457"/>
            <a:ext cx="11158780" cy="5951349"/>
          </a:xfrm>
        </p:spPr>
        <p:txBody>
          <a:bodyPr/>
          <a:lstStyle/>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r>
              <a:rPr lang="it-IT" dirty="0">
                <a:latin typeface="Times New Roman" panose="02020603050405020304" pitchFamily="18" charset="0"/>
                <a:cs typeface="Times New Roman" panose="02020603050405020304" pitchFamily="18" charset="0"/>
              </a:rPr>
              <a:t>-</a:t>
            </a:r>
            <a:r>
              <a:rPr lang="it-IT" sz="3200" dirty="0">
                <a:latin typeface="Times New Roman" panose="02020603050405020304" pitchFamily="18" charset="0"/>
                <a:cs typeface="Times New Roman" panose="02020603050405020304" pitchFamily="18" charset="0"/>
              </a:rPr>
              <a:t>Il metro con cui giudicare l’adeguatezza dell’interpunzione è la </a:t>
            </a:r>
            <a:r>
              <a:rPr lang="it-IT" sz="3200" b="1" dirty="0">
                <a:latin typeface="Times New Roman" panose="02020603050405020304" pitchFamily="18" charset="0"/>
                <a:cs typeface="Times New Roman" panose="02020603050405020304" pitchFamily="18" charset="0"/>
              </a:rPr>
              <a:t>congruenza delle scelte interpuntive con il progetto testuale</a:t>
            </a:r>
            <a:r>
              <a:rPr lang="it-IT" sz="3200" dirty="0">
                <a:latin typeface="Times New Roman" panose="02020603050405020304" pitchFamily="18" charset="0"/>
                <a:cs typeface="Times New Roman" panose="02020603050405020304" pitchFamily="18" charset="0"/>
              </a:rPr>
              <a:t>: la loro capacità di corrispondere alle articolazioni del testo, di renderne evidenti l’architettura e le ragioni delle irregolarità. La valutazione della punteggiatura andrà dunque di pari passo con il giudizio sulla </a:t>
            </a:r>
            <a:r>
              <a:rPr lang="it-IT" sz="3200" b="1" dirty="0">
                <a:latin typeface="Times New Roman" panose="02020603050405020304" pitchFamily="18" charset="0"/>
                <a:cs typeface="Times New Roman" panose="02020603050405020304" pitchFamily="18" charset="0"/>
              </a:rPr>
              <a:t>solidità</a:t>
            </a:r>
            <a:r>
              <a:rPr lang="it-IT" sz="3200" dirty="0">
                <a:latin typeface="Times New Roman" panose="02020603050405020304" pitchFamily="18" charset="0"/>
                <a:cs typeface="Times New Roman" panose="02020603050405020304" pitchFamily="18" charset="0"/>
              </a:rPr>
              <a:t> costruttiva del testo e sulla </a:t>
            </a:r>
            <a:r>
              <a:rPr lang="it-IT" sz="3200" b="1" dirty="0">
                <a:latin typeface="Times New Roman" panose="02020603050405020304" pitchFamily="18" charset="0"/>
                <a:cs typeface="Times New Roman" panose="02020603050405020304" pitchFamily="18" charset="0"/>
              </a:rPr>
              <a:t>tenuta</a:t>
            </a:r>
            <a:r>
              <a:rPr lang="it-IT" sz="3200" dirty="0">
                <a:latin typeface="Times New Roman" panose="02020603050405020304" pitchFamily="18" charset="0"/>
                <a:cs typeface="Times New Roman" panose="02020603050405020304" pitchFamily="18" charset="0"/>
              </a:rPr>
              <a:t> delle sue commessure. </a:t>
            </a:r>
          </a:p>
          <a:p>
            <a:pPr algn="just"/>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340429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a:extLst>
              <a:ext uri="{FF2B5EF4-FFF2-40B4-BE49-F238E27FC236}">
                <a16:creationId xmlns:a16="http://schemas.microsoft.com/office/drawing/2014/main" id="{7F5CE805-6C13-45D4-B43A-DDD56D8D4034}"/>
              </a:ext>
            </a:extLst>
          </p:cNvPr>
          <p:cNvSpPr>
            <a:spLocks noGrp="1"/>
          </p:cNvSpPr>
          <p:nvPr>
            <p:ph type="subTitle" idx="1"/>
          </p:nvPr>
        </p:nvSpPr>
        <p:spPr>
          <a:xfrm>
            <a:off x="201478" y="278969"/>
            <a:ext cx="11716719" cy="6059838"/>
          </a:xfrm>
        </p:spPr>
        <p:txBody>
          <a:bodyPr/>
          <a:lstStyle/>
          <a:p>
            <a:pPr algn="just"/>
            <a:endParaRPr lang="it-IT" sz="2800" dirty="0">
              <a:latin typeface="Times New Roman" panose="02020603050405020304" pitchFamily="18" charset="0"/>
              <a:cs typeface="Times New Roman" panose="02020603050405020304" pitchFamily="18" charset="0"/>
            </a:endParaRPr>
          </a:p>
          <a:p>
            <a:pPr algn="just"/>
            <a:endParaRPr lang="it-IT"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-La punteggiatura, dunque, è  «traccia dei processi di pianificazione» e guida per la lettura; è parte integrante della compagine del discorso. </a:t>
            </a:r>
          </a:p>
          <a:p>
            <a:pPr algn="just"/>
            <a:endParaRPr lang="it-IT" sz="2800"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-I segni di interpunzione sono spie della padronanza della testualità da parte di chi li usa. Incapacità o incertezze nel disporre e nell’esporre gli argomenti, nel connetterli e nel renderei esplicite con mezzi adeguati le unioni e le separazioni hanno un preciso riscontro nell’insufficienza o nelle improprietà dell’interpungere.   </a:t>
            </a:r>
          </a:p>
          <a:p>
            <a:endParaRPr lang="it-IT" dirty="0"/>
          </a:p>
        </p:txBody>
      </p:sp>
    </p:spTree>
    <p:extLst>
      <p:ext uri="{BB962C8B-B14F-4D97-AF65-F5344CB8AC3E}">
        <p14:creationId xmlns:p14="http://schemas.microsoft.com/office/powerpoint/2010/main" val="15085094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bs.twimg.com/media/B0JkUuMCYAAAZh-.jpg">
            <a:extLst>
              <a:ext uri="{FF2B5EF4-FFF2-40B4-BE49-F238E27FC236}">
                <a16:creationId xmlns:a16="http://schemas.microsoft.com/office/drawing/2014/main" id="{2A7B0426-F211-4BFF-9974-12233080148A}"/>
              </a:ext>
            </a:extLst>
          </p:cNvPr>
          <p:cNvPicPr>
            <a:picLocks noChangeAspect="1" noChangeArrowheads="1"/>
          </p:cNvPicPr>
          <p:nvPr/>
        </p:nvPicPr>
        <p:blipFill>
          <a:blip r:embed="rId2" cstate="print"/>
          <a:srcRect/>
          <a:stretch>
            <a:fillRect/>
          </a:stretch>
        </p:blipFill>
        <p:spPr bwMode="auto">
          <a:xfrm>
            <a:off x="1800151" y="1601158"/>
            <a:ext cx="8591698" cy="5142181"/>
          </a:xfrm>
          <a:prstGeom prst="rect">
            <a:avLst/>
          </a:prstGeom>
          <a:noFill/>
        </p:spPr>
      </p:pic>
      <p:sp>
        <p:nvSpPr>
          <p:cNvPr id="3" name="Rettangolo 2">
            <a:extLst>
              <a:ext uri="{FF2B5EF4-FFF2-40B4-BE49-F238E27FC236}">
                <a16:creationId xmlns:a16="http://schemas.microsoft.com/office/drawing/2014/main" id="{49ADEC35-A5FE-48C1-967B-86A2D203AFF4}"/>
              </a:ext>
            </a:extLst>
          </p:cNvPr>
          <p:cNvSpPr/>
          <p:nvPr/>
        </p:nvSpPr>
        <p:spPr>
          <a:xfrm>
            <a:off x="2893017" y="331638"/>
            <a:ext cx="6096000" cy="954107"/>
          </a:xfrm>
          <a:prstGeom prst="rect">
            <a:avLst/>
          </a:prstGeom>
        </p:spPr>
        <p:txBody>
          <a:bodyPr>
            <a:spAutoFit/>
          </a:bodyPr>
          <a:lstStyle/>
          <a:p>
            <a:pPr algn="just"/>
            <a:r>
              <a:rPr lang="it-IT" sz="2800" dirty="0">
                <a:latin typeface="Times New Roman" panose="02020603050405020304" pitchFamily="18" charset="0"/>
                <a:cs typeface="Times New Roman" panose="02020603050405020304" pitchFamily="18" charset="0"/>
              </a:rPr>
              <a:t>Una virgola sbagliata può compromettere l’interpretazione del testo</a:t>
            </a:r>
          </a:p>
        </p:txBody>
      </p:sp>
    </p:spTree>
    <p:extLst>
      <p:ext uri="{BB962C8B-B14F-4D97-AF65-F5344CB8AC3E}">
        <p14:creationId xmlns:p14="http://schemas.microsoft.com/office/powerpoint/2010/main" val="268740200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AF3B42A1-EC04-468E-BE34-682ED71CEDAD}"/>
              </a:ext>
            </a:extLst>
          </p:cNvPr>
          <p:cNvSpPr/>
          <p:nvPr/>
        </p:nvSpPr>
        <p:spPr>
          <a:xfrm>
            <a:off x="139485" y="1441342"/>
            <a:ext cx="12052515" cy="5447645"/>
          </a:xfrm>
          <a:prstGeom prst="rect">
            <a:avLst/>
          </a:prstGeom>
        </p:spPr>
        <p:txBody>
          <a:bodyPr wrap="square">
            <a:spAutoFit/>
          </a:bodyPr>
          <a:lstStyle/>
          <a:p>
            <a:pPr lvl="0"/>
            <a:r>
              <a:rPr lang="it-IT" sz="2800" dirty="0">
                <a:latin typeface="Times New Roman" panose="02020603050405020304" pitchFamily="18" charset="0"/>
                <a:cs typeface="Times New Roman" panose="02020603050405020304" pitchFamily="18" charset="0"/>
              </a:rPr>
              <a:t>Una virgola non deve separare blocchi unitari come soggetto e predicato, predicato e oggetto, principale e completiva:          </a:t>
            </a:r>
          </a:p>
          <a:p>
            <a:pPr lvl="0"/>
            <a:r>
              <a:rPr lang="it-IT" sz="2800" i="1" dirty="0">
                <a:latin typeface="Times New Roman" panose="02020603050405020304" pitchFamily="18" charset="0"/>
                <a:cs typeface="Times New Roman" panose="02020603050405020304" pitchFamily="18" charset="0"/>
              </a:rPr>
              <a:t> </a:t>
            </a:r>
          </a:p>
          <a:p>
            <a:pPr lvl="0"/>
            <a:r>
              <a:rPr lang="it-IT" sz="2800" i="1" dirty="0">
                <a:latin typeface="Times New Roman" panose="02020603050405020304" pitchFamily="18" charset="0"/>
                <a:cs typeface="Times New Roman" panose="02020603050405020304" pitchFamily="18" charset="0"/>
              </a:rPr>
              <a:t>       Mario è uscito</a:t>
            </a:r>
            <a:r>
              <a:rPr lang="it-IT" sz="2800" dirty="0">
                <a:latin typeface="Times New Roman" panose="02020603050405020304" pitchFamily="18" charset="0"/>
                <a:cs typeface="Times New Roman" panose="02020603050405020304" pitchFamily="18" charset="0"/>
              </a:rPr>
              <a:t>     </a:t>
            </a:r>
            <a:r>
              <a:rPr lang="it-IT" sz="2800" i="1" dirty="0">
                <a:latin typeface="Times New Roman" panose="02020603050405020304" pitchFamily="18" charset="0"/>
                <a:cs typeface="Times New Roman" panose="02020603050405020304" pitchFamily="18" charset="0"/>
              </a:rPr>
              <a:t>Ho comprato il pane    Penso che sia così</a:t>
            </a:r>
          </a:p>
          <a:p>
            <a:pPr lvl="0"/>
            <a:endParaRPr lang="it-IT" sz="2800" i="1" dirty="0">
              <a:latin typeface="Times New Roman" panose="02020603050405020304" pitchFamily="18" charset="0"/>
              <a:cs typeface="Times New Roman" panose="02020603050405020304" pitchFamily="18" charset="0"/>
            </a:endParaRPr>
          </a:p>
          <a:p>
            <a:pPr lvl="0"/>
            <a:r>
              <a:rPr lang="it-IT" sz="2800" dirty="0">
                <a:latin typeface="Times New Roman" panose="02020603050405020304" pitchFamily="18" charset="0"/>
                <a:cs typeface="Times New Roman" panose="02020603050405020304" pitchFamily="18" charset="0"/>
              </a:rPr>
              <a:t>Ma gli autori letterari lo fanno per sottolineare elementi nella frase o (questa volta sì) per riprodurre le pause del parlato, con tratti tipici dell’oralità come le </a:t>
            </a:r>
            <a:r>
              <a:rPr lang="it-IT" sz="2800" i="1" dirty="0">
                <a:latin typeface="Times New Roman" panose="02020603050405020304" pitchFamily="18" charset="0"/>
                <a:cs typeface="Times New Roman" panose="02020603050405020304" pitchFamily="18" charset="0"/>
              </a:rPr>
              <a:t>dislocazioni</a:t>
            </a:r>
            <a:r>
              <a:rPr lang="it-IT" sz="2800" dirty="0">
                <a:latin typeface="Times New Roman" panose="02020603050405020304" pitchFamily="18" charset="0"/>
                <a:cs typeface="Times New Roman" panose="02020603050405020304" pitchFamily="18" charset="0"/>
              </a:rPr>
              <a:t>:</a:t>
            </a:r>
          </a:p>
          <a:p>
            <a:pPr lvl="0"/>
            <a:endParaRPr lang="it-IT" sz="2800" dirty="0">
              <a:latin typeface="Times New Roman" panose="02020603050405020304" pitchFamily="18" charset="0"/>
              <a:cs typeface="Times New Roman" panose="02020603050405020304" pitchFamily="18" charset="0"/>
            </a:endParaRPr>
          </a:p>
          <a:p>
            <a:pPr lvl="0"/>
            <a:r>
              <a:rPr lang="it-IT" sz="2400" dirty="0">
                <a:latin typeface="Times New Roman" panose="02020603050405020304" pitchFamily="18" charset="0"/>
                <a:cs typeface="Times New Roman" panose="02020603050405020304" pitchFamily="18" charset="0"/>
              </a:rPr>
              <a:t>Tutti, ci credono (L. Pirandello, </a:t>
            </a:r>
            <a:r>
              <a:rPr lang="it-IT" sz="2400" i="1" dirty="0">
                <a:latin typeface="Times New Roman" panose="02020603050405020304" pitchFamily="18" charset="0"/>
                <a:cs typeface="Times New Roman" panose="02020603050405020304" pitchFamily="18" charset="0"/>
              </a:rPr>
              <a:t>La patente</a:t>
            </a:r>
            <a:r>
              <a:rPr lang="it-IT" sz="2400" dirty="0">
                <a:latin typeface="Times New Roman" panose="02020603050405020304" pitchFamily="18" charset="0"/>
                <a:cs typeface="Times New Roman" panose="02020603050405020304" pitchFamily="18" charset="0"/>
              </a:rPr>
              <a:t>).</a:t>
            </a:r>
          </a:p>
          <a:p>
            <a:r>
              <a:rPr lang="it-IT" sz="2400" dirty="0">
                <a:latin typeface="Times New Roman" panose="02020603050405020304" pitchFamily="18" charset="0"/>
                <a:cs typeface="Times New Roman" panose="02020603050405020304" pitchFamily="18" charset="0"/>
              </a:rPr>
              <a:t>Silvia, aveva gli occhi neri (A. Nove, </a:t>
            </a:r>
            <a:r>
              <a:rPr lang="it-IT" sz="2400" i="1" dirty="0">
                <a:latin typeface="Times New Roman" panose="02020603050405020304" pitchFamily="18" charset="0"/>
                <a:cs typeface="Times New Roman" panose="02020603050405020304" pitchFamily="18" charset="0"/>
              </a:rPr>
              <a:t>Amore mio infinito</a:t>
            </a:r>
            <a:r>
              <a:rPr lang="it-IT" sz="2400" dirty="0">
                <a:latin typeface="Times New Roman" panose="02020603050405020304" pitchFamily="18" charset="0"/>
                <a:cs typeface="Times New Roman" panose="02020603050405020304" pitchFamily="18" charset="0"/>
              </a:rPr>
              <a:t>). </a:t>
            </a:r>
          </a:p>
          <a:p>
            <a:r>
              <a:rPr lang="it-IT" sz="2400" dirty="0">
                <a:latin typeface="Times New Roman" panose="02020603050405020304" pitchFamily="18" charset="0"/>
                <a:cs typeface="Times New Roman" panose="02020603050405020304" pitchFamily="18" charset="0"/>
              </a:rPr>
              <a:t>Nulla voleva fare, lui!</a:t>
            </a:r>
            <a:r>
              <a:rPr lang="it-IT" sz="2400" i="1" dirty="0">
                <a:latin typeface="Times New Roman" panose="02020603050405020304" pitchFamily="18" charset="0"/>
                <a:cs typeface="Times New Roman" panose="02020603050405020304" pitchFamily="18" charset="0"/>
              </a:rPr>
              <a:t> </a:t>
            </a:r>
            <a:r>
              <a:rPr lang="it-IT" sz="2400" dirty="0">
                <a:latin typeface="Times New Roman" panose="02020603050405020304" pitchFamily="18" charset="0"/>
                <a:cs typeface="Times New Roman" panose="02020603050405020304" pitchFamily="18" charset="0"/>
              </a:rPr>
              <a:t>(G. Verga, </a:t>
            </a:r>
            <a:r>
              <a:rPr lang="it-IT" sz="2400" i="1" dirty="0">
                <a:latin typeface="Times New Roman" panose="02020603050405020304" pitchFamily="18" charset="0"/>
                <a:cs typeface="Times New Roman" panose="02020603050405020304" pitchFamily="18" charset="0"/>
              </a:rPr>
              <a:t>I Malavoglia</a:t>
            </a:r>
            <a:r>
              <a:rPr lang="it-IT" sz="2400" dirty="0">
                <a:latin typeface="Times New Roman" panose="02020603050405020304" pitchFamily="18" charset="0"/>
                <a:cs typeface="Times New Roman" panose="02020603050405020304" pitchFamily="18" charset="0"/>
              </a:rPr>
              <a:t>). </a:t>
            </a:r>
          </a:p>
          <a:p>
            <a:r>
              <a:rPr lang="it-IT" sz="2400" dirty="0">
                <a:latin typeface="Times New Roman" panose="02020603050405020304" pitchFamily="18" charset="0"/>
                <a:cs typeface="Times New Roman" panose="02020603050405020304" pitchFamily="18" charset="0"/>
              </a:rPr>
              <a:t>Si sente così stanca e triste, la signora Leuca</a:t>
            </a:r>
            <a:r>
              <a:rPr lang="it-IT" sz="2400" i="1" dirty="0">
                <a:latin typeface="Times New Roman" panose="02020603050405020304" pitchFamily="18" charset="0"/>
                <a:cs typeface="Times New Roman" panose="02020603050405020304" pitchFamily="18" charset="0"/>
              </a:rPr>
              <a:t> </a:t>
            </a:r>
            <a:r>
              <a:rPr lang="it-IT" sz="2400" dirty="0">
                <a:latin typeface="Times New Roman" panose="02020603050405020304" pitchFamily="18" charset="0"/>
                <a:cs typeface="Times New Roman" panose="02020603050405020304" pitchFamily="18" charset="0"/>
              </a:rPr>
              <a:t>(L. Pirandello, </a:t>
            </a:r>
            <a:r>
              <a:rPr lang="it-IT" sz="2400" i="1" dirty="0">
                <a:latin typeface="Times New Roman" panose="02020603050405020304" pitchFamily="18" charset="0"/>
                <a:cs typeface="Times New Roman" panose="02020603050405020304" pitchFamily="18" charset="0"/>
              </a:rPr>
              <a:t>Pena di vivere</a:t>
            </a:r>
            <a:r>
              <a:rPr lang="it-IT" sz="2400" dirty="0">
                <a:latin typeface="Times New Roman" panose="02020603050405020304" pitchFamily="18" charset="0"/>
                <a:cs typeface="Times New Roman" panose="02020603050405020304" pitchFamily="18" charset="0"/>
              </a:rPr>
              <a:t>)</a:t>
            </a:r>
          </a:p>
        </p:txBody>
      </p:sp>
      <p:sp>
        <p:nvSpPr>
          <p:cNvPr id="3" name="Rettangolo 2">
            <a:extLst>
              <a:ext uri="{FF2B5EF4-FFF2-40B4-BE49-F238E27FC236}">
                <a16:creationId xmlns:a16="http://schemas.microsoft.com/office/drawing/2014/main" id="{DA34843A-534A-4719-8816-D8E2B78D08B3}"/>
              </a:ext>
            </a:extLst>
          </p:cNvPr>
          <p:cNvSpPr/>
          <p:nvPr/>
        </p:nvSpPr>
        <p:spPr>
          <a:xfrm>
            <a:off x="2353159" y="268657"/>
            <a:ext cx="7625166" cy="769441"/>
          </a:xfrm>
          <a:prstGeom prst="rect">
            <a:avLst/>
          </a:prstGeom>
        </p:spPr>
        <p:txBody>
          <a:bodyPr wrap="square">
            <a:spAutoFit/>
          </a:bodyPr>
          <a:lstStyle/>
          <a:p>
            <a:pPr algn="ctr"/>
            <a:r>
              <a:rPr lang="it-IT" sz="4400" dirty="0">
                <a:latin typeface="Times New Roman" panose="02020603050405020304" pitchFamily="18" charset="0"/>
                <a:cs typeface="Times New Roman" panose="02020603050405020304" pitchFamily="18" charset="0"/>
              </a:rPr>
              <a:t>Quando non si usa la virgola</a:t>
            </a:r>
          </a:p>
        </p:txBody>
      </p:sp>
    </p:spTree>
    <p:extLst>
      <p:ext uri="{BB962C8B-B14F-4D97-AF65-F5344CB8AC3E}">
        <p14:creationId xmlns:p14="http://schemas.microsoft.com/office/powerpoint/2010/main" val="22967314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87B803E7-FF6D-4C5E-9AA2-7F99F348E668}"/>
              </a:ext>
            </a:extLst>
          </p:cNvPr>
          <p:cNvSpPr/>
          <p:nvPr/>
        </p:nvSpPr>
        <p:spPr>
          <a:xfrm>
            <a:off x="578604" y="1209115"/>
            <a:ext cx="11034793" cy="3539430"/>
          </a:xfrm>
          <a:prstGeom prst="rect">
            <a:avLst/>
          </a:prstGeom>
        </p:spPr>
        <p:txBody>
          <a:bodyPr wrap="square">
            <a:spAutoFit/>
          </a:bodyPr>
          <a:lstStyle/>
          <a:p>
            <a:pPr lvl="0"/>
            <a:endParaRPr lang="it-IT" sz="2800" dirty="0">
              <a:latin typeface="Times New Roman" panose="02020603050405020304" pitchFamily="18" charset="0"/>
              <a:cs typeface="Times New Roman" panose="02020603050405020304" pitchFamily="18" charset="0"/>
            </a:endParaRPr>
          </a:p>
          <a:p>
            <a:pPr lvl="0"/>
            <a:r>
              <a:rPr lang="it-IT" sz="2800" dirty="0">
                <a:latin typeface="Times New Roman" panose="02020603050405020304" pitchFamily="18" charset="0"/>
                <a:cs typeface="Times New Roman" panose="02020603050405020304" pitchFamily="18" charset="0"/>
              </a:rPr>
              <a:t>Una virgola è inammissibile prima di una </a:t>
            </a:r>
            <a:r>
              <a:rPr lang="it-IT" sz="2800" b="1" dirty="0">
                <a:latin typeface="Times New Roman" panose="02020603050405020304" pitchFamily="18" charset="0"/>
                <a:cs typeface="Times New Roman" panose="02020603050405020304" pitchFamily="18" charset="0"/>
              </a:rPr>
              <a:t>relativa restrittiva</a:t>
            </a:r>
            <a:r>
              <a:rPr lang="it-IT" sz="2800" dirty="0">
                <a:latin typeface="Times New Roman" panose="02020603050405020304" pitchFamily="18" charset="0"/>
                <a:cs typeface="Times New Roman" panose="02020603050405020304" pitchFamily="18" charset="0"/>
              </a:rPr>
              <a:t>: </a:t>
            </a:r>
          </a:p>
          <a:p>
            <a:pPr lvl="0"/>
            <a:endParaRPr lang="it-IT" sz="2800" i="1" dirty="0">
              <a:latin typeface="Times New Roman" panose="02020603050405020304" pitchFamily="18" charset="0"/>
              <a:cs typeface="Times New Roman" panose="02020603050405020304" pitchFamily="18" charset="0"/>
            </a:endParaRPr>
          </a:p>
          <a:p>
            <a:pPr lvl="0"/>
            <a:r>
              <a:rPr lang="it-IT" sz="2800" i="1" dirty="0">
                <a:latin typeface="Times New Roman" panose="02020603050405020304" pitchFamily="18" charset="0"/>
                <a:cs typeface="Times New Roman" panose="02020603050405020304" pitchFamily="18" charset="0"/>
              </a:rPr>
              <a:t>Puoi riportarmi il libro che ti ho prestato?</a:t>
            </a:r>
            <a:r>
              <a:rPr lang="it-IT" sz="2800" dirty="0">
                <a:latin typeface="Times New Roman" panose="02020603050405020304" pitchFamily="18" charset="0"/>
                <a:cs typeface="Times New Roman" panose="02020603050405020304" pitchFamily="18" charset="0"/>
              </a:rPr>
              <a:t> </a:t>
            </a:r>
          </a:p>
          <a:p>
            <a:pPr lvl="0"/>
            <a:endParaRPr lang="it-IT" sz="2800" dirty="0">
              <a:latin typeface="Times New Roman" panose="02020603050405020304" pitchFamily="18" charset="0"/>
              <a:cs typeface="Times New Roman" panose="02020603050405020304" pitchFamily="18" charset="0"/>
            </a:endParaRPr>
          </a:p>
          <a:p>
            <a:pPr lvl="0"/>
            <a:r>
              <a:rPr lang="it-IT" sz="2800" dirty="0">
                <a:latin typeface="Times New Roman" panose="02020603050405020304" pitchFamily="18" charset="0"/>
                <a:cs typeface="Times New Roman" panose="02020603050405020304" pitchFamily="18" charset="0"/>
              </a:rPr>
              <a:t>C’è quasi sempre prima di una </a:t>
            </a:r>
            <a:r>
              <a:rPr lang="it-IT" sz="2800" b="1" dirty="0">
                <a:latin typeface="Times New Roman" panose="02020603050405020304" pitchFamily="18" charset="0"/>
                <a:cs typeface="Times New Roman" panose="02020603050405020304" pitchFamily="18" charset="0"/>
              </a:rPr>
              <a:t>relativa esplicativa</a:t>
            </a:r>
            <a:r>
              <a:rPr lang="it-IT" sz="2800" dirty="0">
                <a:latin typeface="Times New Roman" panose="02020603050405020304" pitchFamily="18" charset="0"/>
                <a:cs typeface="Times New Roman" panose="02020603050405020304" pitchFamily="18" charset="0"/>
              </a:rPr>
              <a:t>: </a:t>
            </a:r>
          </a:p>
          <a:p>
            <a:pPr lvl="0"/>
            <a:endParaRPr lang="it-IT" sz="2800" i="1" dirty="0">
              <a:latin typeface="Times New Roman" panose="02020603050405020304" pitchFamily="18" charset="0"/>
              <a:cs typeface="Times New Roman" panose="02020603050405020304" pitchFamily="18" charset="0"/>
            </a:endParaRPr>
          </a:p>
          <a:p>
            <a:pPr lvl="0"/>
            <a:r>
              <a:rPr lang="it-IT" sz="2800" i="1" dirty="0">
                <a:latin typeface="Times New Roman" panose="02020603050405020304" pitchFamily="18" charset="0"/>
                <a:cs typeface="Times New Roman" panose="02020603050405020304" pitchFamily="18" charset="0"/>
              </a:rPr>
              <a:t>Ho incontrato Sofia</a:t>
            </a:r>
            <a:r>
              <a:rPr lang="it-IT" sz="2800" b="1" i="1" dirty="0">
                <a:latin typeface="Times New Roman" panose="02020603050405020304" pitchFamily="18" charset="0"/>
                <a:cs typeface="Times New Roman" panose="02020603050405020304" pitchFamily="18" charset="0"/>
              </a:rPr>
              <a:t>,</a:t>
            </a:r>
            <a:r>
              <a:rPr lang="it-IT" sz="2800" i="1" dirty="0">
                <a:latin typeface="Times New Roman" panose="02020603050405020304" pitchFamily="18" charset="0"/>
                <a:cs typeface="Times New Roman" panose="02020603050405020304" pitchFamily="18" charset="0"/>
              </a:rPr>
              <a:t> che è tornata ieri da New York</a:t>
            </a:r>
            <a:r>
              <a:rPr lang="it-IT" sz="2800" dirty="0">
                <a:latin typeface="Times New Roman" panose="02020603050405020304" pitchFamily="18" charset="0"/>
                <a:cs typeface="Times New Roman" panose="02020603050405020304" pitchFamily="18" charset="0"/>
              </a:rPr>
              <a:t>. </a:t>
            </a:r>
          </a:p>
        </p:txBody>
      </p:sp>
      <p:sp>
        <p:nvSpPr>
          <p:cNvPr id="3" name="Rettangolo 2">
            <a:extLst>
              <a:ext uri="{FF2B5EF4-FFF2-40B4-BE49-F238E27FC236}">
                <a16:creationId xmlns:a16="http://schemas.microsoft.com/office/drawing/2014/main" id="{367F7ABB-9EA2-47F1-9C92-6C2D7DE295EB}"/>
              </a:ext>
            </a:extLst>
          </p:cNvPr>
          <p:cNvSpPr/>
          <p:nvPr/>
        </p:nvSpPr>
        <p:spPr>
          <a:xfrm>
            <a:off x="578603" y="4748545"/>
            <a:ext cx="11370590" cy="2062103"/>
          </a:xfrm>
          <a:prstGeom prst="rect">
            <a:avLst/>
          </a:prstGeom>
        </p:spPr>
        <p:txBody>
          <a:bodyPr wrap="square">
            <a:spAutoFit/>
          </a:bodyPr>
          <a:lstStyle/>
          <a:p>
            <a:r>
              <a:rPr lang="it-IT" sz="2400" dirty="0">
                <a:latin typeface="Times New Roman" panose="02020603050405020304" pitchFamily="18" charset="0"/>
                <a:cs typeface="Times New Roman" panose="02020603050405020304" pitchFamily="18" charset="0"/>
              </a:rPr>
              <a:t>Qui sta un problema sul quale vorrei attirare l’attenzione di tutti i soci, che sono in prima linea nella riscoperta dell’Italia («Qui Touring», marzo 2002, 9).</a:t>
            </a:r>
          </a:p>
          <a:p>
            <a:r>
              <a:rPr lang="it-IT" sz="2400" dirty="0">
                <a:latin typeface="Times New Roman" panose="02020603050405020304" pitchFamily="18" charset="0"/>
                <a:cs typeface="Times New Roman" panose="02020603050405020304" pitchFamily="18" charset="0"/>
              </a:rPr>
              <a:t> </a:t>
            </a:r>
          </a:p>
          <a:p>
            <a:r>
              <a:rPr lang="it-IT" sz="2800" dirty="0">
                <a:latin typeface="Times New Roman" panose="02020603050405020304" pitchFamily="18" charset="0"/>
                <a:cs typeface="Times New Roman" panose="02020603050405020304" pitchFamily="18" charset="0"/>
              </a:rPr>
              <a:t>I compagni, che credevano in lui, lo seguirono ≠ I compagni che credevano in lui lo seguirono (gli altri no).</a:t>
            </a:r>
          </a:p>
        </p:txBody>
      </p:sp>
      <p:sp>
        <p:nvSpPr>
          <p:cNvPr id="5" name="Rettangolo 4">
            <a:extLst>
              <a:ext uri="{FF2B5EF4-FFF2-40B4-BE49-F238E27FC236}">
                <a16:creationId xmlns:a16="http://schemas.microsoft.com/office/drawing/2014/main" id="{5AA8EB7A-535A-4B36-A1FF-6D9C61EE8821}"/>
              </a:ext>
            </a:extLst>
          </p:cNvPr>
          <p:cNvSpPr/>
          <p:nvPr/>
        </p:nvSpPr>
        <p:spPr>
          <a:xfrm>
            <a:off x="2898182" y="214768"/>
            <a:ext cx="5920352" cy="769441"/>
          </a:xfrm>
          <a:prstGeom prst="rect">
            <a:avLst/>
          </a:prstGeom>
        </p:spPr>
        <p:txBody>
          <a:bodyPr wrap="square">
            <a:spAutoFit/>
          </a:bodyPr>
          <a:lstStyle/>
          <a:p>
            <a:pPr algn="ctr"/>
            <a:r>
              <a:rPr lang="it-IT" sz="4400" dirty="0">
                <a:latin typeface="Times New Roman" panose="02020603050405020304" pitchFamily="18" charset="0"/>
                <a:cs typeface="Times New Roman" panose="02020603050405020304" pitchFamily="18" charset="0"/>
              </a:rPr>
              <a:t>La virgola e le relative</a:t>
            </a:r>
          </a:p>
        </p:txBody>
      </p:sp>
    </p:spTree>
    <p:extLst>
      <p:ext uri="{BB962C8B-B14F-4D97-AF65-F5344CB8AC3E}">
        <p14:creationId xmlns:p14="http://schemas.microsoft.com/office/powerpoint/2010/main" val="162481850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A120EB3-4494-4549-BB80-D57FA3AA59CD}"/>
              </a:ext>
            </a:extLst>
          </p:cNvPr>
          <p:cNvSpPr>
            <a:spLocks noGrp="1"/>
          </p:cNvSpPr>
          <p:nvPr>
            <p:ph type="ctrTitle"/>
          </p:nvPr>
        </p:nvSpPr>
        <p:spPr>
          <a:xfrm>
            <a:off x="1709530" y="914400"/>
            <a:ext cx="8958470" cy="530087"/>
          </a:xfrm>
        </p:spPr>
        <p:txBody>
          <a:bodyPr>
            <a:noAutofit/>
          </a:bodyPr>
          <a:lstStyle/>
          <a:p>
            <a:r>
              <a:rPr lang="it-IT" sz="4000" dirty="0">
                <a:latin typeface="Times New Roman" panose="02020603050405020304" pitchFamily="18" charset="0"/>
                <a:cs typeface="Times New Roman" panose="02020603050405020304" pitchFamily="18" charset="0"/>
              </a:rPr>
              <a:t>La punteggiatura nella prosa giornalistica </a:t>
            </a:r>
          </a:p>
        </p:txBody>
      </p:sp>
      <p:sp>
        <p:nvSpPr>
          <p:cNvPr id="3" name="Sottotitolo 2">
            <a:extLst>
              <a:ext uri="{FF2B5EF4-FFF2-40B4-BE49-F238E27FC236}">
                <a16:creationId xmlns:a16="http://schemas.microsoft.com/office/drawing/2014/main" id="{DD1539A8-C985-4341-A699-2BC23051024F}"/>
              </a:ext>
            </a:extLst>
          </p:cNvPr>
          <p:cNvSpPr>
            <a:spLocks noGrp="1"/>
          </p:cNvSpPr>
          <p:nvPr>
            <p:ph type="subTitle" idx="1"/>
          </p:nvPr>
        </p:nvSpPr>
        <p:spPr>
          <a:xfrm>
            <a:off x="313899" y="1537252"/>
            <a:ext cx="11374518" cy="5075583"/>
          </a:xfrm>
        </p:spPr>
        <p:txBody>
          <a:bodyPr/>
          <a:lstStyle/>
          <a:p>
            <a:pPr algn="just"/>
            <a:endParaRPr lang="it-IT" dirty="0">
              <a:latin typeface="Times New Roman" panose="02020603050405020304" pitchFamily="18" charset="0"/>
              <a:cs typeface="Times New Roman" panose="02020603050405020304" pitchFamily="18" charset="0"/>
            </a:endParaRPr>
          </a:p>
          <a:p>
            <a:pPr algn="just"/>
            <a:endParaRPr lang="it-IT" dirty="0">
              <a:latin typeface="Times New Roman" panose="02020603050405020304" pitchFamily="18" charset="0"/>
              <a:cs typeface="Times New Roman" panose="02020603050405020304" pitchFamily="18" charset="0"/>
            </a:endParaRPr>
          </a:p>
          <a:p>
            <a:pPr algn="just"/>
            <a:r>
              <a:rPr lang="it-IT" sz="2800" dirty="0">
                <a:latin typeface="Times New Roman" panose="02020603050405020304" pitchFamily="18" charset="0"/>
                <a:cs typeface="Times New Roman" panose="02020603050405020304" pitchFamily="18" charset="0"/>
              </a:rPr>
              <a:t>Nella prosa giornalistica, spesso, il punto fermo in luogo dei segni di interpunzione più deboli (virgola e punto e virgola) non definisce il rapporto tra due frasi ma, dividendo il periodo in porzioni più piccole, dà maggiore risalto alle singole parti.</a:t>
            </a:r>
          </a:p>
          <a:p>
            <a:pPr algn="just"/>
            <a:endParaRPr lang="it-IT" dirty="0">
              <a:latin typeface="Times New Roman" panose="02020603050405020304" pitchFamily="18" charset="0"/>
              <a:cs typeface="Times New Roman" panose="02020603050405020304" pitchFamily="18" charset="0"/>
            </a:endParaRPr>
          </a:p>
          <a:p>
            <a:pPr algn="just"/>
            <a:r>
              <a:rPr lang="it-IT" i="1" dirty="0">
                <a:latin typeface="Times New Roman" panose="02020603050405020304" pitchFamily="18" charset="0"/>
                <a:cs typeface="Times New Roman" panose="02020603050405020304" pitchFamily="18" charset="0"/>
              </a:rPr>
              <a:t>È la terza legge della dinamica, ma è anche la prima legge della politica</a:t>
            </a:r>
            <a:r>
              <a:rPr lang="it-IT" i="1" dirty="0">
                <a:highlight>
                  <a:srgbClr val="00FF00"/>
                </a:highlight>
                <a:latin typeface="Times New Roman" panose="02020603050405020304" pitchFamily="18" charset="0"/>
                <a:cs typeface="Times New Roman" panose="02020603050405020304" pitchFamily="18" charset="0"/>
              </a:rPr>
              <a:t>.</a:t>
            </a:r>
            <a:r>
              <a:rPr lang="it-IT" i="1" dirty="0">
                <a:latin typeface="Times New Roman" panose="02020603050405020304" pitchFamily="18" charset="0"/>
                <a:cs typeface="Times New Roman" panose="02020603050405020304" pitchFamily="18" charset="0"/>
              </a:rPr>
              <a:t> Che infatti s’emoziona solo quando un’onda emotiva turba l’opinione pubblica.</a:t>
            </a:r>
          </a:p>
        </p:txBody>
      </p:sp>
    </p:spTree>
    <p:extLst>
      <p:ext uri="{BB962C8B-B14F-4D97-AF65-F5344CB8AC3E}">
        <p14:creationId xmlns:p14="http://schemas.microsoft.com/office/powerpoint/2010/main" val="318889570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DBBDF5B-98E1-41A3-A179-6092993B0DF3}"/>
              </a:ext>
            </a:extLst>
          </p:cNvPr>
          <p:cNvSpPr>
            <a:spLocks noGrp="1"/>
          </p:cNvSpPr>
          <p:nvPr>
            <p:ph type="ctrTitle"/>
          </p:nvPr>
        </p:nvSpPr>
        <p:spPr>
          <a:xfrm>
            <a:off x="578603" y="-222748"/>
            <a:ext cx="10921139" cy="799427"/>
          </a:xfrm>
        </p:spPr>
        <p:txBody>
          <a:bodyPr>
            <a:noAutofit/>
          </a:bodyPr>
          <a:lstStyle/>
          <a:p>
            <a:r>
              <a:rPr lang="it-IT" sz="4000" dirty="0">
                <a:latin typeface="Times New Roman" panose="02020603050405020304" pitchFamily="18" charset="0"/>
                <a:cs typeface="Times New Roman" panose="02020603050405020304" pitchFamily="18" charset="0"/>
              </a:rPr>
              <a:t>Esempi in cui si evidenzia l’uso della punteggiatura</a:t>
            </a:r>
          </a:p>
        </p:txBody>
      </p:sp>
      <p:sp>
        <p:nvSpPr>
          <p:cNvPr id="3" name="Sottotitolo 2">
            <a:extLst>
              <a:ext uri="{FF2B5EF4-FFF2-40B4-BE49-F238E27FC236}">
                <a16:creationId xmlns:a16="http://schemas.microsoft.com/office/drawing/2014/main" id="{2CA3E4EA-98CB-404A-8846-FCDFB6F28E9F}"/>
              </a:ext>
            </a:extLst>
          </p:cNvPr>
          <p:cNvSpPr>
            <a:spLocks noGrp="1"/>
          </p:cNvSpPr>
          <p:nvPr>
            <p:ph type="subTitle" idx="1"/>
          </p:nvPr>
        </p:nvSpPr>
        <p:spPr>
          <a:xfrm>
            <a:off x="216976" y="712922"/>
            <a:ext cx="11659891" cy="6145077"/>
          </a:xfrm>
        </p:spPr>
        <p:txBody>
          <a:bodyPr>
            <a:noAutofit/>
          </a:bodyPr>
          <a:lstStyle/>
          <a:p>
            <a:pPr algn="just">
              <a:lnSpc>
                <a:spcPct val="115000"/>
              </a:lnSpc>
            </a:pPr>
            <a:r>
              <a:rPr lang="it-IT" sz="1800" dirty="0"/>
              <a:t>[</a:t>
            </a:r>
            <a:r>
              <a:rPr lang="it-IT" sz="1800" baseline="30000" dirty="0"/>
              <a:t>4</a:t>
            </a:r>
            <a:r>
              <a:rPr lang="it-IT" sz="1800" dirty="0"/>
              <a:t>] La presenza croata si mantiene compatta solo in Erzegovina. Tutte le componenti bosniache hanno teso a rendere monoetniche le zone in cui erano maggioranza, a prezzo delle locali minoranze</a:t>
            </a:r>
            <a:r>
              <a:rPr lang="it-IT" sz="1800" dirty="0">
                <a:highlight>
                  <a:srgbClr val="00FF00"/>
                </a:highlight>
              </a:rPr>
              <a:t>:</a:t>
            </a:r>
            <a:r>
              <a:rPr lang="it-IT" sz="1800" dirty="0"/>
              <a:t> i meno numerosi, i croati, ne hanno fatto le spese. Sarajevo, sino al 1991 la Gerusalemme dei Balcani, resta oggi tale soltanto per l'architettura multireligiosa del centro città</a:t>
            </a:r>
            <a:r>
              <a:rPr lang="it-IT" sz="1800" dirty="0">
                <a:highlight>
                  <a:srgbClr val="00FF00"/>
                </a:highlight>
              </a:rPr>
              <a:t>:</a:t>
            </a:r>
            <a:r>
              <a:rPr lang="it-IT" sz="1800" dirty="0"/>
              <a:t> i musulmani sono ormai il 90% degli abitanti e le moschee sono passate da 80 a 160. [</a:t>
            </a:r>
            <a:r>
              <a:rPr lang="it-IT" sz="1800" baseline="30000" dirty="0"/>
              <a:t>5</a:t>
            </a:r>
            <a:r>
              <a:rPr lang="it-IT" sz="1800" dirty="0"/>
              <a:t>] La demografia è materia incandescente in Bosnia e i dati statistici sono resi noti con somma cautela. Sembra comunque che nella Bosnia attuale i musulmani abbiano ormai superato la soglia del 50% della popolazione, mentre i serbi sarebbero al 38%. Vent'anni fa i musulmani erano il 43 % e i serbi il 33 %</a:t>
            </a:r>
            <a:r>
              <a:rPr lang="it-IT" sz="1800" dirty="0">
                <a:highlight>
                  <a:srgbClr val="00FF00"/>
                </a:highlight>
              </a:rPr>
              <a:t>:</a:t>
            </a:r>
            <a:r>
              <a:rPr lang="it-IT" sz="1800" dirty="0"/>
              <a:t> entrambe le componenti hanno guadagnato dalla crisi dei croati falcidiati da pulizie etniche ed emigrazione. [...]</a:t>
            </a:r>
          </a:p>
          <a:p>
            <a:pPr algn="just">
              <a:lnSpc>
                <a:spcPct val="115000"/>
              </a:lnSpc>
              <a:spcAft>
                <a:spcPts val="0"/>
              </a:spcAft>
            </a:pPr>
            <a:r>
              <a:rPr lang="it-IT" sz="1800" dirty="0">
                <a:latin typeface="Times New Roman" panose="02020603050405020304" pitchFamily="18" charset="0"/>
                <a:cs typeface="Times New Roman" panose="02020603050405020304" pitchFamily="18" charset="0"/>
              </a:rPr>
              <a:t>[</a:t>
            </a:r>
            <a:r>
              <a:rPr lang="it-IT" sz="1800" baseline="30000" dirty="0">
                <a:latin typeface="Times New Roman" panose="02020603050405020304" pitchFamily="18" charset="0"/>
                <a:cs typeface="Times New Roman" panose="02020603050405020304" pitchFamily="18" charset="0"/>
              </a:rPr>
              <a:t>20</a:t>
            </a:r>
            <a:r>
              <a:rPr lang="it-IT" sz="1800" dirty="0">
                <a:latin typeface="Times New Roman" panose="02020603050405020304" pitchFamily="18" charset="0"/>
                <a:cs typeface="Times New Roman" panose="02020603050405020304" pitchFamily="18" charset="0"/>
              </a:rPr>
              <a:t>] </a:t>
            </a:r>
            <a:r>
              <a:rPr lang="it-IT" sz="1800" dirty="0"/>
              <a:t>Più lucidamente delle opinioni pubbliche, i politici balcanici hanno compreso che occorre superare il passato. Per questo puntano sull'Europa. Sono davvero europeisti? Certamente della Ue bramano i finanziamenti. Ma anche comprendono che occorre una proposta per il futuro. Unioni Balcaniche e </a:t>
            </a:r>
            <a:r>
              <a:rPr lang="it-IT" sz="1800" dirty="0" err="1"/>
              <a:t>Slavie</a:t>
            </a:r>
            <a:r>
              <a:rPr lang="it-IT" sz="1800" dirty="0"/>
              <a:t> del Sud appartengono al tempo andato</a:t>
            </a:r>
            <a:r>
              <a:rPr lang="it-IT" sz="1800" dirty="0">
                <a:highlight>
                  <a:srgbClr val="00FF00"/>
                </a:highlight>
              </a:rPr>
              <a:t>; </a:t>
            </a:r>
            <a:r>
              <a:rPr lang="it-IT" sz="1800" dirty="0"/>
              <a:t>i nazionalismi non scaldano e non sfamano. Oggi mancano visioni. </a:t>
            </a:r>
          </a:p>
          <a:p>
            <a:pPr algn="just">
              <a:lnSpc>
                <a:spcPct val="115000"/>
              </a:lnSpc>
            </a:pPr>
            <a:r>
              <a:rPr lang="it-IT" sz="1800" dirty="0"/>
              <a:t>[</a:t>
            </a:r>
            <a:r>
              <a:rPr lang="it-IT" sz="1800" baseline="30000" dirty="0"/>
              <a:t>26</a:t>
            </a:r>
            <a:r>
              <a:rPr lang="it-IT" sz="1800" dirty="0"/>
              <a:t>] Certamente dovranno essere poste condizioni molto vincolanti alle adesioni, in ordine alla democraticità, alla lotta contro la corruzione, al trattamento delle minoranze. Ma converrà alla Ue inglobare i Balcani. Che potrebbero significare per l'Europa anche acquisizioni apprezzabili</a:t>
            </a:r>
            <a:r>
              <a:rPr lang="it-IT" sz="1800" dirty="0">
                <a:highlight>
                  <a:srgbClr val="00FF00"/>
                </a:highlight>
              </a:rPr>
              <a:t>:</a:t>
            </a:r>
            <a:r>
              <a:rPr lang="it-IT" sz="1800" dirty="0"/>
              <a:t> un vivere passionale dimenticato dall'imbolsito Occidente del continente</a:t>
            </a:r>
            <a:r>
              <a:rPr lang="it-IT" sz="1800" dirty="0">
                <a:highlight>
                  <a:srgbClr val="00FF00"/>
                </a:highlight>
              </a:rPr>
              <a:t>;</a:t>
            </a:r>
            <a:r>
              <a:rPr lang="it-IT" sz="1800" dirty="0"/>
              <a:t> una precedenza dell'essere sull'avere e della comunità sull'individuo</a:t>
            </a:r>
            <a:r>
              <a:rPr lang="it-IT" sz="1800" dirty="0">
                <a:highlight>
                  <a:srgbClr val="00FF00"/>
                </a:highlight>
              </a:rPr>
              <a:t>;</a:t>
            </a:r>
            <a:r>
              <a:rPr lang="it-IT" sz="1800" dirty="0"/>
              <a:t> un senso lungo della storia altrove perduto</a:t>
            </a:r>
            <a:r>
              <a:rPr lang="it-IT" sz="1800" dirty="0">
                <a:highlight>
                  <a:srgbClr val="00FF00"/>
                </a:highlight>
              </a:rPr>
              <a:t>;</a:t>
            </a:r>
            <a:r>
              <a:rPr lang="it-IT" sz="1800" dirty="0"/>
              <a:t> motivi, ritmi e spensieratezze tzigane.</a:t>
            </a:r>
          </a:p>
          <a:p>
            <a:pPr algn="just">
              <a:lnSpc>
                <a:spcPct val="115000"/>
              </a:lnSpc>
            </a:pPr>
            <a:r>
              <a:rPr lang="it-IT" sz="1600" dirty="0"/>
              <a:t>(</a:t>
            </a:r>
            <a:r>
              <a:rPr lang="it-IT" sz="1600" dirty="0">
                <a:latin typeface="Times New Roman" panose="02020603050405020304" pitchFamily="18" charset="0"/>
                <a:cs typeface="Times New Roman" panose="02020603050405020304" pitchFamily="18" charset="0"/>
              </a:rPr>
              <a:t>Frammenti tratti dal saggio </a:t>
            </a:r>
            <a:r>
              <a:rPr lang="it-IT" sz="1600" i="1" dirty="0">
                <a:latin typeface="Times New Roman" panose="02020603050405020304" pitchFamily="18" charset="0"/>
                <a:cs typeface="Times New Roman" panose="02020603050405020304" pitchFamily="18" charset="0"/>
              </a:rPr>
              <a:t>C’erano una volta i Balcani, ma restano i nazionalismi di Roberto Morozzo della Rocca</a:t>
            </a:r>
            <a:r>
              <a:rPr lang="it-IT" sz="1600" dirty="0">
                <a:latin typeface="Times New Roman" panose="02020603050405020304" pitchFamily="18" charset="0"/>
                <a:cs typeface="Times New Roman" panose="02020603050405020304" pitchFamily="18" charset="0"/>
              </a:rPr>
              <a:t>)</a:t>
            </a:r>
            <a:endParaRPr lang="it-IT" sz="16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15000"/>
              </a:lnSpc>
            </a:pPr>
            <a:endParaRPr lang="it-IT" sz="1600" b="1" dirty="0"/>
          </a:p>
          <a:p>
            <a:pPr algn="just">
              <a:lnSpc>
                <a:spcPct val="115000"/>
              </a:lnSpc>
              <a:spcAft>
                <a:spcPts val="0"/>
              </a:spcAft>
            </a:pPr>
            <a:endParaRPr lang="it-IT" sz="16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2635624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a:extLst>
              <a:ext uri="{FF2B5EF4-FFF2-40B4-BE49-F238E27FC236}">
                <a16:creationId xmlns:a16="http://schemas.microsoft.com/office/drawing/2014/main" id="{4E77C58E-6B24-4C6D-972A-16B04A39F3BD}"/>
              </a:ext>
            </a:extLst>
          </p:cNvPr>
          <p:cNvSpPr>
            <a:spLocks noGrp="1"/>
          </p:cNvSpPr>
          <p:nvPr>
            <p:ph type="ctrTitle"/>
          </p:nvPr>
        </p:nvSpPr>
        <p:spPr>
          <a:xfrm>
            <a:off x="356462" y="309966"/>
            <a:ext cx="11623728" cy="6106332"/>
          </a:xfrm>
        </p:spPr>
        <p:txBody>
          <a:bodyPr>
            <a:normAutofit fontScale="90000"/>
          </a:bodyPr>
          <a:lstStyle/>
          <a:p>
            <a:pPr algn="l">
              <a:lnSpc>
                <a:spcPct val="100000"/>
              </a:lnSpc>
            </a:pPr>
            <a:r>
              <a:rPr lang="it-IT" sz="2400" dirty="0">
                <a:latin typeface="Times New Roman" panose="02020603050405020304" pitchFamily="18" charset="0"/>
                <a:cs typeface="Times New Roman" panose="02020603050405020304" pitchFamily="18" charset="0"/>
              </a:rPr>
              <a:t>Da notare l'uso della punteggiatura per scandire i rapporti logici all'interno del testo.</a:t>
            </a:r>
            <a:br>
              <a:rPr lang="it-IT" sz="2400" dirty="0">
                <a:latin typeface="Times New Roman" panose="02020603050405020304" pitchFamily="18" charset="0"/>
                <a:cs typeface="Times New Roman" panose="02020603050405020304" pitchFamily="18" charset="0"/>
              </a:rPr>
            </a:br>
            <a:r>
              <a:rPr lang="it-IT" sz="2400" dirty="0">
                <a:latin typeface="Times New Roman" panose="02020603050405020304" pitchFamily="18" charset="0"/>
                <a:cs typeface="Times New Roman" panose="02020603050405020304" pitchFamily="18" charset="0"/>
              </a:rPr>
              <a:t>I </a:t>
            </a:r>
            <a:r>
              <a:rPr lang="it-IT" sz="2400" b="1" i="1" dirty="0">
                <a:latin typeface="Times New Roman" panose="02020603050405020304" pitchFamily="18" charset="0"/>
                <a:cs typeface="Times New Roman" panose="02020603050405020304" pitchFamily="18" charset="0"/>
              </a:rPr>
              <a:t>due punti</a:t>
            </a:r>
            <a:r>
              <a:rPr lang="it-IT" sz="2400" dirty="0">
                <a:latin typeface="Times New Roman" panose="02020603050405020304" pitchFamily="18" charset="0"/>
                <a:cs typeface="Times New Roman" panose="02020603050405020304" pitchFamily="18" charset="0"/>
              </a:rPr>
              <a:t> possono essere usati invece di un connettivo, con vantaggio della scioltezza sintattica e senza pregiudizio per la tecnica dell'argomentazione. Ecco tre esempi in sequenza in [4-5]: </a:t>
            </a:r>
            <a:br>
              <a:rPr lang="it-IT" sz="2400" dirty="0">
                <a:latin typeface="Times New Roman" panose="02020603050405020304" pitchFamily="18" charset="0"/>
                <a:cs typeface="Times New Roman" panose="02020603050405020304" pitchFamily="18" charset="0"/>
              </a:rPr>
            </a:br>
            <a:br>
              <a:rPr lang="it-IT" sz="2400" dirty="0">
                <a:latin typeface="Times New Roman" panose="02020603050405020304" pitchFamily="18" charset="0"/>
                <a:cs typeface="Times New Roman" panose="02020603050405020304" pitchFamily="18" charset="0"/>
              </a:rPr>
            </a:br>
            <a:r>
              <a:rPr lang="it-IT" sz="2200" dirty="0">
                <a:latin typeface="Times New Roman" panose="02020603050405020304" pitchFamily="18" charset="0"/>
                <a:cs typeface="Times New Roman" panose="02020603050405020304" pitchFamily="18" charset="0"/>
              </a:rPr>
              <a:t>«Tutte le componenti bosniache hanno teso a rendere monoetniche le zone in cui erano maggioranza, a prezzo delle locali minoranze</a:t>
            </a:r>
            <a:r>
              <a:rPr lang="it-IT" sz="2200" dirty="0">
                <a:highlight>
                  <a:srgbClr val="00FF00"/>
                </a:highlight>
                <a:latin typeface="Times New Roman" panose="02020603050405020304" pitchFamily="18" charset="0"/>
                <a:cs typeface="Times New Roman" panose="02020603050405020304" pitchFamily="18" charset="0"/>
              </a:rPr>
              <a:t>:</a:t>
            </a:r>
            <a:r>
              <a:rPr lang="it-IT" sz="2200" dirty="0">
                <a:latin typeface="Times New Roman" panose="02020603050405020304" pitchFamily="18" charset="0"/>
                <a:cs typeface="Times New Roman" panose="02020603050405020304" pitchFamily="18" charset="0"/>
              </a:rPr>
              <a:t> i meno numerosi, i croati, ne hanno fatto le spese» (con esplicitazione del connettivo: </a:t>
            </a:r>
            <a:r>
              <a:rPr lang="it-IT" sz="2200" i="1" dirty="0">
                <a:latin typeface="Times New Roman" panose="02020603050405020304" pitchFamily="18" charset="0"/>
                <a:cs typeface="Times New Roman" panose="02020603050405020304" pitchFamily="18" charset="0"/>
              </a:rPr>
              <a:t>così / e per questo i Croati</a:t>
            </a:r>
            <a:r>
              <a:rPr lang="it-IT" sz="2200" dirty="0">
                <a:latin typeface="Times New Roman" panose="02020603050405020304" pitchFamily="18" charset="0"/>
                <a:cs typeface="Times New Roman" panose="02020603050405020304" pitchFamily="18" charset="0"/>
              </a:rPr>
              <a:t> ecc.); «Sarajevo, sino al 1991 la Gerusalemme dei Balcani, resta oggi tale soltanto per l'architettura multireligiosa del centro città</a:t>
            </a:r>
            <a:r>
              <a:rPr lang="it-IT" sz="2200" dirty="0">
                <a:highlight>
                  <a:srgbClr val="00FF00"/>
                </a:highlight>
                <a:latin typeface="Times New Roman" panose="02020603050405020304" pitchFamily="18" charset="0"/>
                <a:cs typeface="Times New Roman" panose="02020603050405020304" pitchFamily="18" charset="0"/>
              </a:rPr>
              <a:t>:</a:t>
            </a:r>
            <a:r>
              <a:rPr lang="it-IT" sz="2200" dirty="0">
                <a:latin typeface="Times New Roman" panose="02020603050405020304" pitchFamily="18" charset="0"/>
                <a:cs typeface="Times New Roman" panose="02020603050405020304" pitchFamily="18" charset="0"/>
              </a:rPr>
              <a:t> i musulmani sono ormai il 90% degli abitanti ecc.» (= </a:t>
            </a:r>
            <a:r>
              <a:rPr lang="it-IT" sz="2200" i="1" dirty="0">
                <a:latin typeface="Times New Roman" panose="02020603050405020304" pitchFamily="18" charset="0"/>
                <a:cs typeface="Times New Roman" panose="02020603050405020304" pitchFamily="18" charset="0"/>
              </a:rPr>
              <a:t>infatti i musulmani </a:t>
            </a:r>
            <a:r>
              <a:rPr lang="it-IT" sz="2200" dirty="0">
                <a:latin typeface="Times New Roman" panose="02020603050405020304" pitchFamily="18" charset="0"/>
                <a:cs typeface="Times New Roman" panose="02020603050405020304" pitchFamily="18" charset="0"/>
              </a:rPr>
              <a:t>ecc.) «Vent'anni fa i musulmani erano il 43% e i serbi il 33%</a:t>
            </a:r>
            <a:r>
              <a:rPr lang="it-IT" sz="2200" dirty="0">
                <a:highlight>
                  <a:srgbClr val="00FF00"/>
                </a:highlight>
                <a:latin typeface="Times New Roman" panose="02020603050405020304" pitchFamily="18" charset="0"/>
                <a:cs typeface="Times New Roman" panose="02020603050405020304" pitchFamily="18" charset="0"/>
              </a:rPr>
              <a:t>:</a:t>
            </a:r>
            <a:r>
              <a:rPr lang="it-IT" sz="2200" dirty="0">
                <a:latin typeface="Times New Roman" panose="02020603050405020304" pitchFamily="18" charset="0"/>
                <a:cs typeface="Times New Roman" panose="02020603050405020304" pitchFamily="18" charset="0"/>
              </a:rPr>
              <a:t> entrambe le componenti hanno guadagnato dalla crisi ecc.» (= </a:t>
            </a:r>
            <a:r>
              <a:rPr lang="it-IT" sz="2200" i="1" dirty="0">
                <a:latin typeface="Times New Roman" panose="02020603050405020304" pitchFamily="18" charset="0"/>
                <a:cs typeface="Times New Roman" panose="02020603050405020304" pitchFamily="18" charset="0"/>
              </a:rPr>
              <a:t>dunque / quindi entrambe le componenti</a:t>
            </a:r>
            <a:r>
              <a:rPr lang="it-IT" sz="2200" dirty="0">
                <a:latin typeface="Times New Roman" panose="02020603050405020304" pitchFamily="18" charset="0"/>
                <a:cs typeface="Times New Roman" panose="02020603050405020304" pitchFamily="18" charset="0"/>
              </a:rPr>
              <a:t> ecc.). </a:t>
            </a:r>
            <a:br>
              <a:rPr lang="it-IT" sz="2200" dirty="0">
                <a:latin typeface="Times New Roman" panose="02020603050405020304" pitchFamily="18" charset="0"/>
                <a:cs typeface="Times New Roman" panose="02020603050405020304" pitchFamily="18" charset="0"/>
              </a:rPr>
            </a:br>
            <a:br>
              <a:rPr lang="it-IT" sz="2200" dirty="0">
                <a:latin typeface="Times New Roman" panose="02020603050405020304" pitchFamily="18" charset="0"/>
                <a:cs typeface="Times New Roman" panose="02020603050405020304" pitchFamily="18" charset="0"/>
              </a:rPr>
            </a:br>
            <a:br>
              <a:rPr lang="it-IT" sz="2200" dirty="0">
                <a:latin typeface="Times New Roman" panose="02020603050405020304" pitchFamily="18" charset="0"/>
                <a:cs typeface="Times New Roman" panose="02020603050405020304" pitchFamily="18" charset="0"/>
              </a:rPr>
            </a:br>
            <a:r>
              <a:rPr lang="it-IT" sz="2200" dirty="0">
                <a:latin typeface="Times New Roman" panose="02020603050405020304" pitchFamily="18" charset="0"/>
                <a:cs typeface="Times New Roman" panose="02020603050405020304" pitchFamily="18" charset="0"/>
              </a:rPr>
              <a:t> </a:t>
            </a:r>
            <a:r>
              <a:rPr lang="it-IT" sz="2400" dirty="0">
                <a:latin typeface="Times New Roman" panose="02020603050405020304" pitchFamily="18" charset="0"/>
                <a:cs typeface="Times New Roman" panose="02020603050405020304" pitchFamily="18" charset="0"/>
              </a:rPr>
              <a:t>Il </a:t>
            </a:r>
            <a:r>
              <a:rPr lang="it-IT" sz="2400" b="1" i="1" dirty="0">
                <a:latin typeface="Times New Roman" panose="02020603050405020304" pitchFamily="18" charset="0"/>
                <a:cs typeface="Times New Roman" panose="02020603050405020304" pitchFamily="18" charset="0"/>
              </a:rPr>
              <a:t>punto e virgola</a:t>
            </a:r>
            <a:r>
              <a:rPr lang="it-IT" sz="2400" dirty="0">
                <a:latin typeface="Times New Roman" panose="02020603050405020304" pitchFamily="18" charset="0"/>
                <a:cs typeface="Times New Roman" panose="02020603050405020304" pitchFamily="18" charset="0"/>
              </a:rPr>
              <a:t> ricorre nel consueto ufficio di separare unità seriali complesse, come in </a:t>
            </a:r>
            <a:r>
              <a:rPr lang="it-IT" sz="2200" dirty="0">
                <a:latin typeface="Times New Roman" panose="02020603050405020304" pitchFamily="18" charset="0"/>
                <a:cs typeface="Times New Roman" panose="02020603050405020304" pitchFamily="18" charset="0"/>
              </a:rPr>
              <a:t>[26] </a:t>
            </a:r>
            <a:r>
              <a:rPr lang="it-IT" sz="2400" dirty="0">
                <a:latin typeface="Times New Roman" panose="02020603050405020304" pitchFamily="18" charset="0"/>
                <a:cs typeface="Times New Roman" panose="02020603050405020304" pitchFamily="18" charset="0"/>
              </a:rPr>
              <a:t>(dopo «continente</a:t>
            </a:r>
            <a:r>
              <a:rPr lang="it-IT" sz="2400" dirty="0">
                <a:highlight>
                  <a:srgbClr val="00FF00"/>
                </a:highlight>
                <a:latin typeface="Times New Roman" panose="02020603050405020304" pitchFamily="18" charset="0"/>
                <a:cs typeface="Times New Roman" panose="02020603050405020304" pitchFamily="18" charset="0"/>
              </a:rPr>
              <a:t>;</a:t>
            </a:r>
            <a:r>
              <a:rPr lang="it-IT" sz="2400" dirty="0">
                <a:latin typeface="Times New Roman" panose="02020603050405020304" pitchFamily="18" charset="0"/>
                <a:cs typeface="Times New Roman" panose="02020603050405020304" pitchFamily="18" charset="0"/>
              </a:rPr>
              <a:t>», «individuo</a:t>
            </a:r>
            <a:r>
              <a:rPr lang="it-IT" sz="2400" dirty="0">
                <a:highlight>
                  <a:srgbClr val="00FF00"/>
                </a:highlight>
                <a:latin typeface="Times New Roman" panose="02020603050405020304" pitchFamily="18" charset="0"/>
                <a:cs typeface="Times New Roman" panose="02020603050405020304" pitchFamily="18" charset="0"/>
              </a:rPr>
              <a:t>;</a:t>
            </a:r>
            <a:r>
              <a:rPr lang="it-IT" sz="2400" dirty="0">
                <a:latin typeface="Times New Roman" panose="02020603050405020304" pitchFamily="18" charset="0"/>
                <a:cs typeface="Times New Roman" panose="02020603050405020304" pitchFamily="18" charset="0"/>
              </a:rPr>
              <a:t>», «perduto</a:t>
            </a:r>
            <a:r>
              <a:rPr lang="it-IT" sz="2400" dirty="0">
                <a:highlight>
                  <a:srgbClr val="00FF00"/>
                </a:highlight>
                <a:latin typeface="Times New Roman" panose="02020603050405020304" pitchFamily="18" charset="0"/>
                <a:cs typeface="Times New Roman" panose="02020603050405020304" pitchFamily="18" charset="0"/>
              </a:rPr>
              <a:t>;</a:t>
            </a:r>
            <a:r>
              <a:rPr lang="it-IT" sz="2400" dirty="0">
                <a:latin typeface="Times New Roman" panose="02020603050405020304" pitchFamily="18" charset="0"/>
                <a:cs typeface="Times New Roman" panose="02020603050405020304" pitchFamily="18" charset="0"/>
              </a:rPr>
              <a:t>»), ma anche per sottolineare un cambio tematico, enfatizzando una pausa che permetta di apprezzarlo: </a:t>
            </a:r>
            <a:r>
              <a:rPr lang="it-IT" sz="2200" dirty="0">
                <a:latin typeface="Times New Roman" panose="02020603050405020304" pitchFamily="18" charset="0"/>
                <a:cs typeface="Times New Roman" panose="02020603050405020304" pitchFamily="18" charset="0"/>
              </a:rPr>
              <a:t>«Unioni Balcaniche e </a:t>
            </a:r>
            <a:r>
              <a:rPr lang="it-IT" sz="2200" dirty="0" err="1">
                <a:latin typeface="Times New Roman" panose="02020603050405020304" pitchFamily="18" charset="0"/>
                <a:cs typeface="Times New Roman" panose="02020603050405020304" pitchFamily="18" charset="0"/>
              </a:rPr>
              <a:t>Slavie</a:t>
            </a:r>
            <a:r>
              <a:rPr lang="it-IT" sz="2200" dirty="0">
                <a:latin typeface="Times New Roman" panose="02020603050405020304" pitchFamily="18" charset="0"/>
                <a:cs typeface="Times New Roman" panose="02020603050405020304" pitchFamily="18" charset="0"/>
              </a:rPr>
              <a:t> del Sud appartengono al tempo andato</a:t>
            </a:r>
            <a:r>
              <a:rPr lang="it-IT" sz="2200" dirty="0">
                <a:highlight>
                  <a:srgbClr val="00FF00"/>
                </a:highlight>
                <a:latin typeface="Times New Roman" panose="02020603050405020304" pitchFamily="18" charset="0"/>
                <a:cs typeface="Times New Roman" panose="02020603050405020304" pitchFamily="18" charset="0"/>
              </a:rPr>
              <a:t>;</a:t>
            </a:r>
            <a:r>
              <a:rPr lang="it-IT" sz="2200" dirty="0">
                <a:latin typeface="Times New Roman" panose="02020603050405020304" pitchFamily="18" charset="0"/>
                <a:cs typeface="Times New Roman" panose="02020603050405020304" pitchFamily="18" charset="0"/>
              </a:rPr>
              <a:t> i nazionalismi non scaldano e non sfamano» [20]</a:t>
            </a:r>
            <a:r>
              <a:rPr lang="it-IT" sz="2400" dirty="0">
                <a:latin typeface="Times New Roman" panose="02020603050405020304" pitchFamily="18" charset="0"/>
                <a:cs typeface="Times New Roman" panose="02020603050405020304" pitchFamily="18" charset="0"/>
              </a:rPr>
              <a:t> (la prima frase contiene una constatazione; la seconda motiva con ragioni economiche l'attenuarsi di passioni nazionalistiche che tenderebbero a tenere in vita strutture socio-politiche proprie del passato).</a:t>
            </a:r>
          </a:p>
        </p:txBody>
      </p:sp>
    </p:spTree>
    <p:extLst>
      <p:ext uri="{BB962C8B-B14F-4D97-AF65-F5344CB8AC3E}">
        <p14:creationId xmlns:p14="http://schemas.microsoft.com/office/powerpoint/2010/main" val="2841159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E4AC35C-F521-D549-B310-0B8041100461}"/>
              </a:ext>
            </a:extLst>
          </p:cNvPr>
          <p:cNvSpPr>
            <a:spLocks noGrp="1"/>
          </p:cNvSpPr>
          <p:nvPr>
            <p:ph type="title"/>
          </p:nvPr>
        </p:nvSpPr>
        <p:spPr>
          <a:xfrm>
            <a:off x="838200" y="365125"/>
            <a:ext cx="10515600" cy="560705"/>
          </a:xfrm>
        </p:spPr>
        <p:txBody>
          <a:bodyPr>
            <a:normAutofit fontScale="90000"/>
          </a:bodyPr>
          <a:lstStyle/>
          <a:p>
            <a:r>
              <a:rPr lang="it-IT" b="1" dirty="0">
                <a:latin typeface="Times New Roman" panose="02020603050405020304" pitchFamily="18" charset="0"/>
                <a:cs typeface="Times New Roman" panose="02020603050405020304" pitchFamily="18" charset="0"/>
              </a:rPr>
              <a:t>I</a:t>
            </a:r>
            <a:r>
              <a:rPr lang="it-IT" b="1" i="1" dirty="0">
                <a:latin typeface="Times New Roman" panose="02020603050405020304" pitchFamily="18" charset="0"/>
                <a:cs typeface="Times New Roman" panose="02020603050405020304" pitchFamily="18" charset="0"/>
              </a:rPr>
              <a:t> nativi digitali </a:t>
            </a:r>
            <a:r>
              <a:rPr lang="it-IT" b="1" dirty="0">
                <a:latin typeface="Times New Roman" panose="02020603050405020304" pitchFamily="18" charset="0"/>
                <a:cs typeface="Times New Roman" panose="02020603050405020304" pitchFamily="18" charset="0"/>
              </a:rPr>
              <a:t>e i nuovi testi </a:t>
            </a:r>
            <a:endParaRPr lang="it-IT" b="1" i="1" dirty="0">
              <a:latin typeface="Times New Roman" panose="02020603050405020304" pitchFamily="18" charset="0"/>
              <a:cs typeface="Times New Roman" panose="02020603050405020304" pitchFamily="18" charset="0"/>
            </a:endParaRPr>
          </a:p>
        </p:txBody>
      </p:sp>
      <p:sp>
        <p:nvSpPr>
          <p:cNvPr id="3" name="Segnaposto contenuto 2">
            <a:extLst>
              <a:ext uri="{FF2B5EF4-FFF2-40B4-BE49-F238E27FC236}">
                <a16:creationId xmlns:a16="http://schemas.microsoft.com/office/drawing/2014/main" id="{573C1FDD-DEA1-8E4D-8023-7088101E69CB}"/>
              </a:ext>
            </a:extLst>
          </p:cNvPr>
          <p:cNvSpPr>
            <a:spLocks noGrp="1"/>
          </p:cNvSpPr>
          <p:nvPr>
            <p:ph idx="1"/>
          </p:nvPr>
        </p:nvSpPr>
        <p:spPr>
          <a:xfrm>
            <a:off x="838200" y="1062990"/>
            <a:ext cx="10515600" cy="5113973"/>
          </a:xfrm>
        </p:spPr>
        <p:txBody>
          <a:bodyPr>
            <a:normAutofit lnSpcReduction="10000"/>
          </a:bodyPr>
          <a:lstStyle/>
          <a:p>
            <a:pPr marL="0" indent="0" algn="just">
              <a:lnSpc>
                <a:spcPct val="110000"/>
              </a:lnSpc>
              <a:buNone/>
            </a:pPr>
            <a:r>
              <a:rPr lang="it-IT" dirty="0">
                <a:latin typeface="Times New Roman" panose="02020603050405020304" pitchFamily="18" charset="0"/>
                <a:cs typeface="Times New Roman" panose="02020603050405020304" pitchFamily="18" charset="0"/>
              </a:rPr>
              <a:t>Nel definire adeguatamente le caratteristiche dei testi che si chiede di elaborare si è tenuto conto di tutte le tipiche sollecitazioni alle quali gli adolescenti sono oggi sottoposti sul piano comunicativo: </a:t>
            </a:r>
          </a:p>
          <a:p>
            <a:pPr algn="just">
              <a:lnSpc>
                <a:spcPct val="100000"/>
              </a:lnSpc>
            </a:pPr>
            <a:r>
              <a:rPr lang="it-IT" dirty="0">
                <a:latin typeface="Times New Roman" panose="02020603050405020304" pitchFamily="18" charset="0"/>
                <a:cs typeface="Times New Roman" panose="02020603050405020304" pitchFamily="18" charset="0"/>
              </a:rPr>
              <a:t>la </a:t>
            </a:r>
            <a:r>
              <a:rPr lang="it-IT" b="1" dirty="0">
                <a:latin typeface="Times New Roman" panose="02020603050405020304" pitchFamily="18" charset="0"/>
                <a:cs typeface="Times New Roman" panose="02020603050405020304" pitchFamily="18" charset="0"/>
              </a:rPr>
              <a:t>comunicazione digitale </a:t>
            </a:r>
            <a:r>
              <a:rPr lang="it-IT" dirty="0">
                <a:latin typeface="Times New Roman" panose="02020603050405020304" pitchFamily="18" charset="0"/>
                <a:cs typeface="Times New Roman" panose="02020603050405020304" pitchFamily="18" charset="0"/>
              </a:rPr>
              <a:t>in cui tutti siamo immersi ha reso ancora più interdipendenti la fase ricettiva e quella di produzione; </a:t>
            </a:r>
          </a:p>
          <a:p>
            <a:pPr algn="just">
              <a:lnSpc>
                <a:spcPct val="100000"/>
              </a:lnSpc>
            </a:pPr>
            <a:r>
              <a:rPr lang="it-IT" dirty="0">
                <a:latin typeface="Times New Roman" panose="02020603050405020304" pitchFamily="18" charset="0"/>
                <a:cs typeface="Times New Roman" panose="02020603050405020304" pitchFamily="18" charset="0"/>
              </a:rPr>
              <a:t>ha messo in evidenza quanto sia necessario nei processi comunicativi assicurarsi che il momento della ricezione sia stato correttamente portato a termine: alcuni cortocircuiti che si realizzano nella comunicazione digitale avvengono proprio perché si tende a scrivere d'impulso, senza assicurarsi di aver capito veramente quello che si è letto e a cui si risponde.</a:t>
            </a:r>
          </a:p>
          <a:p>
            <a:pPr marL="0" indent="0" algn="just">
              <a:buNone/>
            </a:pPr>
            <a:endParaRPr lang="it-IT"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407475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3E753E9-6587-8D47-A4F9-FEB5B1F4D7A8}"/>
              </a:ext>
            </a:extLst>
          </p:cNvPr>
          <p:cNvSpPr>
            <a:spLocks noGrp="1"/>
          </p:cNvSpPr>
          <p:nvPr>
            <p:ph type="title"/>
          </p:nvPr>
        </p:nvSpPr>
        <p:spPr>
          <a:xfrm>
            <a:off x="838200" y="365125"/>
            <a:ext cx="10515600" cy="213995"/>
          </a:xfrm>
        </p:spPr>
        <p:txBody>
          <a:bodyPr>
            <a:normAutofit fontScale="90000"/>
          </a:bodyPr>
          <a:lstStyle/>
          <a:p>
            <a:r>
              <a:rPr lang="it-IT" dirty="0">
                <a:latin typeface="Times New Roman" panose="02020603050405020304" pitchFamily="18" charset="0"/>
                <a:cs typeface="Times New Roman" panose="02020603050405020304" pitchFamily="18" charset="0"/>
              </a:rPr>
              <a:t>Bibliografia </a:t>
            </a:r>
          </a:p>
        </p:txBody>
      </p:sp>
      <p:sp>
        <p:nvSpPr>
          <p:cNvPr id="3" name="Segnaposto contenuto 2">
            <a:extLst>
              <a:ext uri="{FF2B5EF4-FFF2-40B4-BE49-F238E27FC236}">
                <a16:creationId xmlns:a16="http://schemas.microsoft.com/office/drawing/2014/main" id="{7A635DD1-4E26-B741-9172-8201A0D07D76}"/>
              </a:ext>
            </a:extLst>
          </p:cNvPr>
          <p:cNvSpPr>
            <a:spLocks noGrp="1"/>
          </p:cNvSpPr>
          <p:nvPr>
            <p:ph idx="1"/>
          </p:nvPr>
        </p:nvSpPr>
        <p:spPr>
          <a:xfrm>
            <a:off x="558800" y="853440"/>
            <a:ext cx="10795000" cy="5323523"/>
          </a:xfrm>
        </p:spPr>
        <p:txBody>
          <a:bodyPr>
            <a:normAutofit fontScale="70000" lnSpcReduction="20000"/>
          </a:bodyPr>
          <a:lstStyle/>
          <a:p>
            <a:pPr marL="0" indent="0">
              <a:lnSpc>
                <a:spcPct val="120000"/>
              </a:lnSpc>
              <a:buNone/>
            </a:pPr>
            <a:r>
              <a:rPr lang="it-IT" dirty="0">
                <a:latin typeface="Times New Roman" panose="02020603050405020304" pitchFamily="18" charset="0"/>
                <a:cs typeface="Times New Roman" panose="02020603050405020304" pitchFamily="18" charset="0"/>
              </a:rPr>
              <a:t>Antonelli G., Emiliano </a:t>
            </a:r>
            <a:r>
              <a:rPr lang="it-IT" dirty="0" err="1">
                <a:latin typeface="Times New Roman" panose="02020603050405020304" pitchFamily="18" charset="0"/>
                <a:cs typeface="Times New Roman" panose="02020603050405020304" pitchFamily="18" charset="0"/>
              </a:rPr>
              <a:t>Picchiorri</a:t>
            </a:r>
            <a:r>
              <a:rPr lang="it-IT" dirty="0">
                <a:latin typeface="Times New Roman" panose="02020603050405020304" pitchFamily="18" charset="0"/>
                <a:cs typeface="Times New Roman" panose="02020603050405020304" pitchFamily="18" charset="0"/>
              </a:rPr>
              <a:t> E., </a:t>
            </a:r>
            <a:r>
              <a:rPr lang="it-IT" i="1" dirty="0">
                <a:latin typeface="Times New Roman" panose="02020603050405020304" pitchFamily="18" charset="0"/>
                <a:cs typeface="Times New Roman" panose="02020603050405020304" pitchFamily="18" charset="0"/>
              </a:rPr>
              <a:t>L’italiano, gli italiani</a:t>
            </a:r>
            <a:r>
              <a:rPr lang="it-IT" dirty="0">
                <a:latin typeface="Times New Roman" panose="02020603050405020304" pitchFamily="18" charset="0"/>
                <a:cs typeface="Times New Roman" panose="02020603050405020304" pitchFamily="18" charset="0"/>
              </a:rPr>
              <a:t>. </a:t>
            </a:r>
            <a:r>
              <a:rPr lang="it-IT" i="1" dirty="0">
                <a:latin typeface="Times New Roman" panose="02020603050405020304" pitchFamily="18" charset="0"/>
                <a:cs typeface="Times New Roman" panose="02020603050405020304" pitchFamily="18" charset="0"/>
              </a:rPr>
              <a:t>Norma, usi, strategie testuali</a:t>
            </a:r>
            <a:r>
              <a:rPr lang="it-IT" dirty="0">
                <a:latin typeface="Times New Roman" panose="02020603050405020304" pitchFamily="18" charset="0"/>
                <a:cs typeface="Times New Roman" panose="02020603050405020304" pitchFamily="18" charset="0"/>
              </a:rPr>
              <a:t>, Milano, Mondadori </a:t>
            </a:r>
            <a:r>
              <a:rPr lang="it-IT" dirty="0" err="1">
                <a:latin typeface="Times New Roman" panose="02020603050405020304" pitchFamily="18" charset="0"/>
                <a:cs typeface="Times New Roman" panose="02020603050405020304" pitchFamily="18" charset="0"/>
              </a:rPr>
              <a:t>education</a:t>
            </a:r>
            <a:r>
              <a:rPr lang="it-IT" dirty="0">
                <a:latin typeface="Times New Roman" panose="02020603050405020304" pitchFamily="18" charset="0"/>
                <a:cs typeface="Times New Roman" panose="02020603050405020304" pitchFamily="18" charset="0"/>
              </a:rPr>
              <a:t>, 2016.</a:t>
            </a:r>
          </a:p>
          <a:p>
            <a:pPr marL="0" indent="0">
              <a:lnSpc>
                <a:spcPct val="120000"/>
              </a:lnSpc>
              <a:buNone/>
            </a:pPr>
            <a:r>
              <a:rPr lang="it-IT" dirty="0" err="1">
                <a:latin typeface="Times New Roman" panose="02020603050405020304" pitchFamily="18" charset="0"/>
                <a:cs typeface="Times New Roman" panose="02020603050405020304" pitchFamily="18" charset="0"/>
              </a:rPr>
              <a:t>Berruto</a:t>
            </a:r>
            <a:r>
              <a:rPr lang="it-IT" dirty="0">
                <a:latin typeface="Times New Roman" panose="02020603050405020304" pitchFamily="18" charset="0"/>
                <a:cs typeface="Times New Roman" panose="02020603050405020304" pitchFamily="18" charset="0"/>
              </a:rPr>
              <a:t> G., </a:t>
            </a:r>
            <a:r>
              <a:rPr lang="it-IT" i="1" dirty="0">
                <a:latin typeface="Times New Roman" panose="02020603050405020304" pitchFamily="18" charset="0"/>
                <a:cs typeface="Times New Roman" panose="02020603050405020304" pitchFamily="18" charset="0"/>
              </a:rPr>
              <a:t>Sociolinguistica dell’italiano contemporaneo</a:t>
            </a:r>
            <a:r>
              <a:rPr lang="it-IT" dirty="0">
                <a:latin typeface="Times New Roman" panose="02020603050405020304" pitchFamily="18" charset="0"/>
                <a:cs typeface="Times New Roman" panose="02020603050405020304" pitchFamily="18" charset="0"/>
              </a:rPr>
              <a:t>, Roma, Carocci, 1987. </a:t>
            </a:r>
          </a:p>
          <a:p>
            <a:pPr marL="0" indent="0">
              <a:lnSpc>
                <a:spcPct val="120000"/>
              </a:lnSpc>
              <a:buNone/>
            </a:pPr>
            <a:r>
              <a:rPr lang="it-IT" dirty="0">
                <a:latin typeface="Times New Roman" panose="02020603050405020304" pitchFamily="18" charset="0"/>
                <a:cs typeface="Times New Roman" panose="02020603050405020304" pitchFamily="18" charset="0"/>
              </a:rPr>
              <a:t>De Mauro T., </a:t>
            </a:r>
            <a:r>
              <a:rPr lang="it-IT" i="1" dirty="0">
                <a:latin typeface="Times New Roman" panose="02020603050405020304" pitchFamily="18" charset="0"/>
                <a:cs typeface="Times New Roman" panose="02020603050405020304" pitchFamily="18" charset="0"/>
              </a:rPr>
              <a:t>Guida all’uso delle parole</a:t>
            </a:r>
            <a:r>
              <a:rPr lang="it-IT" dirty="0">
                <a:latin typeface="Times New Roman" panose="02020603050405020304" pitchFamily="18" charset="0"/>
                <a:cs typeface="Times New Roman" panose="02020603050405020304" pitchFamily="18" charset="0"/>
              </a:rPr>
              <a:t>, n.3 dei “Libri di base”, Roma, Editori Riuniti, 1980. </a:t>
            </a:r>
          </a:p>
          <a:p>
            <a:pPr marL="0" indent="0">
              <a:lnSpc>
                <a:spcPct val="120000"/>
              </a:lnSpc>
              <a:buNone/>
            </a:pPr>
            <a:r>
              <a:rPr lang="it-IT" dirty="0">
                <a:latin typeface="Times New Roman" panose="02020603050405020304" pitchFamily="18" charset="0"/>
                <a:cs typeface="Times New Roman" panose="02020603050405020304" pitchFamily="18" charset="0"/>
              </a:rPr>
              <a:t>Giunta C., </a:t>
            </a:r>
            <a:r>
              <a:rPr lang="it-IT" i="1" dirty="0">
                <a:latin typeface="Times New Roman" panose="02020603050405020304" pitchFamily="18" charset="0"/>
                <a:cs typeface="Times New Roman" panose="02020603050405020304" pitchFamily="18" charset="0"/>
              </a:rPr>
              <a:t>Come non scrivere</a:t>
            </a:r>
            <a:r>
              <a:rPr lang="it-IT" dirty="0">
                <a:latin typeface="Times New Roman" panose="02020603050405020304" pitchFamily="18" charset="0"/>
                <a:cs typeface="Times New Roman" panose="02020603050405020304" pitchFamily="18" charset="0"/>
              </a:rPr>
              <a:t>, Milano, UTET, 2018. </a:t>
            </a:r>
          </a:p>
          <a:p>
            <a:pPr marL="0" indent="0">
              <a:lnSpc>
                <a:spcPct val="120000"/>
              </a:lnSpc>
              <a:buNone/>
            </a:pPr>
            <a:r>
              <a:rPr lang="it-IT" dirty="0">
                <a:latin typeface="Times New Roman" panose="02020603050405020304" pitchFamily="18" charset="0"/>
                <a:cs typeface="Times New Roman" panose="02020603050405020304" pitchFamily="18" charset="0"/>
              </a:rPr>
              <a:t>Lo Duca M. G., </a:t>
            </a:r>
            <a:r>
              <a:rPr lang="it-IT" i="1" dirty="0">
                <a:latin typeface="Times New Roman" panose="02020603050405020304" pitchFamily="18" charset="0"/>
                <a:cs typeface="Times New Roman" panose="02020603050405020304" pitchFamily="18" charset="0"/>
              </a:rPr>
              <a:t>Lingua italiana ed educazione linguistica</a:t>
            </a:r>
            <a:r>
              <a:rPr lang="it-IT" dirty="0">
                <a:latin typeface="Times New Roman" panose="02020603050405020304" pitchFamily="18" charset="0"/>
                <a:cs typeface="Times New Roman" panose="02020603050405020304" pitchFamily="18" charset="0"/>
              </a:rPr>
              <a:t>, Roma, Carocci, 2013. </a:t>
            </a:r>
          </a:p>
          <a:p>
            <a:pPr marL="0" indent="0">
              <a:lnSpc>
                <a:spcPct val="120000"/>
              </a:lnSpc>
              <a:buNone/>
            </a:pPr>
            <a:r>
              <a:rPr lang="it-IT" dirty="0">
                <a:latin typeface="Times New Roman" panose="02020603050405020304" pitchFamily="18" charset="0"/>
                <a:cs typeface="Times New Roman" panose="02020603050405020304" pitchFamily="18" charset="0"/>
              </a:rPr>
              <a:t>Mortara </a:t>
            </a:r>
            <a:r>
              <a:rPr lang="it-IT" dirty="0" err="1">
                <a:latin typeface="Times New Roman" panose="02020603050405020304" pitchFamily="18" charset="0"/>
                <a:cs typeface="Times New Roman" panose="02020603050405020304" pitchFamily="18" charset="0"/>
              </a:rPr>
              <a:t>Garavelli</a:t>
            </a:r>
            <a:r>
              <a:rPr lang="it-IT" dirty="0">
                <a:latin typeface="Times New Roman" panose="02020603050405020304" pitchFamily="18" charset="0"/>
                <a:cs typeface="Times New Roman" panose="02020603050405020304" pitchFamily="18" charset="0"/>
              </a:rPr>
              <a:t> B., </a:t>
            </a:r>
            <a:r>
              <a:rPr lang="it-IT" i="1" dirty="0">
                <a:latin typeface="Times New Roman" panose="02020603050405020304" pitchFamily="18" charset="0"/>
                <a:cs typeface="Times New Roman" panose="02020603050405020304" pitchFamily="18" charset="0"/>
              </a:rPr>
              <a:t>Prontuario di punteggiatura</a:t>
            </a:r>
            <a:r>
              <a:rPr lang="it-IT" dirty="0">
                <a:latin typeface="Times New Roman" panose="02020603050405020304" pitchFamily="18" charset="0"/>
                <a:cs typeface="Times New Roman" panose="02020603050405020304" pitchFamily="18" charset="0"/>
              </a:rPr>
              <a:t>, Roma-Bari, Laterza, 2003.  </a:t>
            </a:r>
          </a:p>
          <a:p>
            <a:pPr marL="0" indent="0">
              <a:lnSpc>
                <a:spcPct val="120000"/>
              </a:lnSpc>
              <a:buNone/>
            </a:pPr>
            <a:r>
              <a:rPr lang="it-IT" dirty="0">
                <a:latin typeface="Times New Roman" panose="02020603050405020304" pitchFamily="18" charset="0"/>
                <a:cs typeface="Times New Roman" panose="02020603050405020304" pitchFamily="18" charset="0"/>
              </a:rPr>
              <a:t>Palermo M., Linguistica testuale dell’italiano, Bologna, Il Mulino, 2013. </a:t>
            </a:r>
          </a:p>
          <a:p>
            <a:pPr marL="0" indent="0">
              <a:lnSpc>
                <a:spcPct val="120000"/>
              </a:lnSpc>
              <a:buNone/>
            </a:pPr>
            <a:r>
              <a:rPr lang="it-IT" dirty="0" err="1">
                <a:latin typeface="Times New Roman" panose="02020603050405020304" pitchFamily="18" charset="0"/>
                <a:cs typeface="Times New Roman" panose="02020603050405020304" pitchFamily="18" charset="0"/>
              </a:rPr>
              <a:t>Serianni</a:t>
            </a:r>
            <a:r>
              <a:rPr lang="it-IT" dirty="0">
                <a:latin typeface="Times New Roman" panose="02020603050405020304" pitchFamily="18" charset="0"/>
                <a:cs typeface="Times New Roman" panose="02020603050405020304" pitchFamily="18" charset="0"/>
              </a:rPr>
              <a:t> L., </a:t>
            </a:r>
            <a:r>
              <a:rPr lang="it-IT" i="1" dirty="0">
                <a:latin typeface="Times New Roman" panose="02020603050405020304" pitchFamily="18" charset="0"/>
                <a:cs typeface="Times New Roman" panose="02020603050405020304" pitchFamily="18" charset="0"/>
              </a:rPr>
              <a:t>Italiani scritti</a:t>
            </a:r>
            <a:r>
              <a:rPr lang="it-IT" dirty="0">
                <a:latin typeface="Times New Roman" panose="02020603050405020304" pitchFamily="18" charset="0"/>
                <a:cs typeface="Times New Roman" panose="02020603050405020304" pitchFamily="18" charset="0"/>
              </a:rPr>
              <a:t>, Bologna, Il Mulino, 2012.</a:t>
            </a:r>
          </a:p>
          <a:p>
            <a:pPr marL="0" indent="0">
              <a:lnSpc>
                <a:spcPct val="120000"/>
              </a:lnSpc>
              <a:buNone/>
            </a:pPr>
            <a:r>
              <a:rPr lang="it-IT" dirty="0" err="1">
                <a:latin typeface="Times New Roman" panose="02020603050405020304" pitchFamily="18" charset="0"/>
                <a:cs typeface="Times New Roman" panose="02020603050405020304" pitchFamily="18" charset="0"/>
              </a:rPr>
              <a:t>Serianni</a:t>
            </a:r>
            <a:r>
              <a:rPr lang="it-IT" dirty="0">
                <a:latin typeface="Times New Roman" panose="02020603050405020304" pitchFamily="18" charset="0"/>
                <a:cs typeface="Times New Roman" panose="02020603050405020304" pitchFamily="18" charset="0"/>
              </a:rPr>
              <a:t> L., Giuseppe Benedetti, </a:t>
            </a:r>
            <a:r>
              <a:rPr lang="it-IT" i="1" dirty="0">
                <a:latin typeface="Times New Roman" panose="02020603050405020304" pitchFamily="18" charset="0"/>
                <a:cs typeface="Times New Roman" panose="02020603050405020304" pitchFamily="18" charset="0"/>
              </a:rPr>
              <a:t>Scritti sui banchi. L’italiano a scuola tra alunni e insegnanti</a:t>
            </a:r>
            <a:r>
              <a:rPr lang="it-IT" dirty="0">
                <a:latin typeface="Times New Roman" panose="02020603050405020304" pitchFamily="18" charset="0"/>
                <a:cs typeface="Times New Roman" panose="02020603050405020304" pitchFamily="18" charset="0"/>
              </a:rPr>
              <a:t>, Roma, Carocci, 2009.</a:t>
            </a:r>
          </a:p>
          <a:p>
            <a:pPr marL="0" indent="0">
              <a:lnSpc>
                <a:spcPct val="120000"/>
              </a:lnSpc>
              <a:buNone/>
            </a:pPr>
            <a:r>
              <a:rPr lang="it-IT" dirty="0" err="1">
                <a:latin typeface="Times New Roman" panose="02020603050405020304" pitchFamily="18" charset="0"/>
                <a:cs typeface="Times New Roman" panose="02020603050405020304" pitchFamily="18" charset="0"/>
              </a:rPr>
              <a:t>Serianni</a:t>
            </a:r>
            <a:r>
              <a:rPr lang="it-IT" dirty="0">
                <a:latin typeface="Times New Roman" panose="02020603050405020304" pitchFamily="18" charset="0"/>
                <a:cs typeface="Times New Roman" panose="02020603050405020304" pitchFamily="18" charset="0"/>
              </a:rPr>
              <a:t> L.</a:t>
            </a:r>
            <a:r>
              <a:rPr lang="it-IT" i="1" dirty="0">
                <a:latin typeface="Times New Roman" panose="02020603050405020304" pitchFamily="18" charset="0"/>
                <a:cs typeface="Times New Roman" panose="02020603050405020304" pitchFamily="18" charset="0"/>
              </a:rPr>
              <a:t>, Leggere scrivere argomentare. Prove ragionate di scrittura, </a:t>
            </a:r>
            <a:r>
              <a:rPr lang="it-IT" dirty="0">
                <a:latin typeface="Times New Roman" panose="02020603050405020304" pitchFamily="18" charset="0"/>
                <a:cs typeface="Times New Roman" panose="02020603050405020304" pitchFamily="18" charset="0"/>
              </a:rPr>
              <a:t>Roma-Bari, Laterza, 2013.</a:t>
            </a:r>
          </a:p>
          <a:p>
            <a:pPr marL="0" indent="0">
              <a:buNone/>
            </a:pPr>
            <a:endParaRPr lang="it-IT" dirty="0"/>
          </a:p>
        </p:txBody>
      </p:sp>
    </p:spTree>
    <p:extLst>
      <p:ext uri="{BB962C8B-B14F-4D97-AF65-F5344CB8AC3E}">
        <p14:creationId xmlns:p14="http://schemas.microsoft.com/office/powerpoint/2010/main" val="11291015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652C17B-EE5D-2E41-8BD0-61C4784DFB0F}"/>
              </a:ext>
            </a:extLst>
          </p:cNvPr>
          <p:cNvSpPr>
            <a:spLocks noGrp="1"/>
          </p:cNvSpPr>
          <p:nvPr>
            <p:ph type="title"/>
          </p:nvPr>
        </p:nvSpPr>
        <p:spPr>
          <a:xfrm>
            <a:off x="838200" y="365125"/>
            <a:ext cx="10515600" cy="447675"/>
          </a:xfrm>
        </p:spPr>
        <p:txBody>
          <a:bodyPr>
            <a:normAutofit fontScale="90000"/>
          </a:bodyPr>
          <a:lstStyle/>
          <a:p>
            <a:endParaRPr lang="it-IT" dirty="0"/>
          </a:p>
        </p:txBody>
      </p:sp>
      <p:sp>
        <p:nvSpPr>
          <p:cNvPr id="3" name="Segnaposto contenuto 2">
            <a:extLst>
              <a:ext uri="{FF2B5EF4-FFF2-40B4-BE49-F238E27FC236}">
                <a16:creationId xmlns:a16="http://schemas.microsoft.com/office/drawing/2014/main" id="{61771D2D-3A7F-1042-88EC-F8298EE738CD}"/>
              </a:ext>
            </a:extLst>
          </p:cNvPr>
          <p:cNvSpPr>
            <a:spLocks noGrp="1"/>
          </p:cNvSpPr>
          <p:nvPr>
            <p:ph idx="1"/>
          </p:nvPr>
        </p:nvSpPr>
        <p:spPr>
          <a:xfrm>
            <a:off x="838200" y="1076960"/>
            <a:ext cx="10515600" cy="5100003"/>
          </a:xfrm>
        </p:spPr>
        <p:txBody>
          <a:bodyPr/>
          <a:lstStyle/>
          <a:p>
            <a:pPr marL="0" indent="0">
              <a:lnSpc>
                <a:spcPct val="100000"/>
              </a:lnSpc>
              <a:buNone/>
            </a:pPr>
            <a:r>
              <a:rPr lang="it-IT" dirty="0">
                <a:latin typeface="Times New Roman" panose="02020603050405020304" pitchFamily="18" charset="0"/>
                <a:cs typeface="Times New Roman" panose="02020603050405020304" pitchFamily="18" charset="0"/>
              </a:rPr>
              <a:t>Su queste basi, è stata progettata una prova suddivisa in sette tracce di tre diverse tipologie:</a:t>
            </a:r>
          </a:p>
          <a:p>
            <a:pPr marL="0" indent="0">
              <a:buNone/>
            </a:pPr>
            <a:endParaRPr lang="it-IT" dirty="0">
              <a:latin typeface="Times New Roman" panose="02020603050405020304" pitchFamily="18" charset="0"/>
              <a:cs typeface="Times New Roman" panose="02020603050405020304" pitchFamily="18" charset="0"/>
            </a:endParaRPr>
          </a:p>
          <a:p>
            <a:pPr marL="0" indent="0">
              <a:lnSpc>
                <a:spcPct val="100000"/>
              </a:lnSpc>
              <a:buNone/>
            </a:pPr>
            <a:r>
              <a:rPr lang="it-IT" dirty="0">
                <a:latin typeface="Times New Roman" panose="02020603050405020304" pitchFamily="18" charset="0"/>
                <a:cs typeface="Times New Roman" panose="02020603050405020304" pitchFamily="18" charset="0"/>
              </a:rPr>
              <a:t>a) </a:t>
            </a:r>
            <a:r>
              <a:rPr lang="it-IT" b="1" dirty="0">
                <a:latin typeface="Times New Roman" panose="02020603050405020304" pitchFamily="18" charset="0"/>
                <a:cs typeface="Times New Roman" panose="02020603050405020304" pitchFamily="18" charset="0"/>
              </a:rPr>
              <a:t>analisi e interpretazione </a:t>
            </a:r>
            <a:r>
              <a:rPr lang="it-IT" dirty="0">
                <a:latin typeface="Times New Roman" panose="02020603050405020304" pitchFamily="18" charset="0"/>
                <a:cs typeface="Times New Roman" panose="02020603050405020304" pitchFamily="18" charset="0"/>
              </a:rPr>
              <a:t>di un </a:t>
            </a:r>
            <a:r>
              <a:rPr lang="it-IT" b="1" dirty="0">
                <a:latin typeface="Times New Roman" panose="02020603050405020304" pitchFamily="18" charset="0"/>
                <a:cs typeface="Times New Roman" panose="02020603050405020304" pitchFamily="18" charset="0"/>
              </a:rPr>
              <a:t>testo letterario </a:t>
            </a:r>
            <a:r>
              <a:rPr lang="it-IT" dirty="0">
                <a:latin typeface="Times New Roman" panose="02020603050405020304" pitchFamily="18" charset="0"/>
                <a:cs typeface="Times New Roman" panose="02020603050405020304" pitchFamily="18" charset="0"/>
              </a:rPr>
              <a:t>italiano (due tracce);</a:t>
            </a:r>
          </a:p>
          <a:p>
            <a:pPr marL="0" indent="0">
              <a:lnSpc>
                <a:spcPct val="100000"/>
              </a:lnSpc>
              <a:buNone/>
            </a:pPr>
            <a:r>
              <a:rPr lang="it-IT" dirty="0">
                <a:latin typeface="Times New Roman" panose="02020603050405020304" pitchFamily="18" charset="0"/>
                <a:cs typeface="Times New Roman" panose="02020603050405020304" pitchFamily="18" charset="0"/>
              </a:rPr>
              <a:t>b) </a:t>
            </a:r>
            <a:r>
              <a:rPr lang="it-IT" b="1" dirty="0">
                <a:latin typeface="Times New Roman" panose="02020603050405020304" pitchFamily="18" charset="0"/>
                <a:cs typeface="Times New Roman" panose="02020603050405020304" pitchFamily="18" charset="0"/>
              </a:rPr>
              <a:t>analisi e produzione </a:t>
            </a:r>
            <a:r>
              <a:rPr lang="it-IT" dirty="0">
                <a:latin typeface="Times New Roman" panose="02020603050405020304" pitchFamily="18" charset="0"/>
                <a:cs typeface="Times New Roman" panose="02020603050405020304" pitchFamily="18" charset="0"/>
              </a:rPr>
              <a:t>di un </a:t>
            </a:r>
            <a:r>
              <a:rPr lang="it-IT" b="1" dirty="0">
                <a:latin typeface="Times New Roman" panose="02020603050405020304" pitchFamily="18" charset="0"/>
                <a:cs typeface="Times New Roman" panose="02020603050405020304" pitchFamily="18" charset="0"/>
              </a:rPr>
              <a:t>testo argomentativo </a:t>
            </a:r>
            <a:r>
              <a:rPr lang="it-IT" dirty="0">
                <a:latin typeface="Times New Roman" panose="02020603050405020304" pitchFamily="18" charset="0"/>
                <a:cs typeface="Times New Roman" panose="02020603050405020304" pitchFamily="18" charset="0"/>
              </a:rPr>
              <a:t>(tre tracce);</a:t>
            </a:r>
          </a:p>
          <a:p>
            <a:pPr marL="0" indent="0">
              <a:lnSpc>
                <a:spcPct val="100000"/>
              </a:lnSpc>
              <a:buNone/>
            </a:pPr>
            <a:r>
              <a:rPr lang="it-IT" dirty="0">
                <a:latin typeface="Times New Roman" panose="02020603050405020304" pitchFamily="18" charset="0"/>
                <a:cs typeface="Times New Roman" panose="02020603050405020304" pitchFamily="18" charset="0"/>
              </a:rPr>
              <a:t>c) </a:t>
            </a:r>
            <a:r>
              <a:rPr lang="it-IT" b="1" dirty="0">
                <a:latin typeface="Times New Roman" panose="02020603050405020304" pitchFamily="18" charset="0"/>
                <a:cs typeface="Times New Roman" panose="02020603050405020304" pitchFamily="18" charset="0"/>
              </a:rPr>
              <a:t>riflessione critica </a:t>
            </a:r>
            <a:r>
              <a:rPr lang="it-IT" dirty="0">
                <a:latin typeface="Times New Roman" panose="02020603050405020304" pitchFamily="18" charset="0"/>
                <a:cs typeface="Times New Roman" panose="02020603050405020304" pitchFamily="18" charset="0"/>
              </a:rPr>
              <a:t>di carattere espositivo/argomentativo su </a:t>
            </a:r>
            <a:r>
              <a:rPr lang="it-IT" b="1" dirty="0">
                <a:latin typeface="Times New Roman" panose="02020603050405020304" pitchFamily="18" charset="0"/>
                <a:cs typeface="Times New Roman" panose="02020603050405020304" pitchFamily="18" charset="0"/>
              </a:rPr>
              <a:t>tematiche di attualità</a:t>
            </a:r>
            <a:r>
              <a:rPr lang="it-IT" dirty="0">
                <a:latin typeface="Times New Roman" panose="02020603050405020304" pitchFamily="18" charset="0"/>
                <a:cs typeface="Times New Roman" panose="02020603050405020304" pitchFamily="18" charset="0"/>
              </a:rPr>
              <a:t> (due tracce). </a:t>
            </a:r>
          </a:p>
          <a:p>
            <a:pPr marL="0" indent="0">
              <a:buNone/>
            </a:pPr>
            <a:endParaRPr lang="it-IT" dirty="0"/>
          </a:p>
        </p:txBody>
      </p:sp>
    </p:spTree>
    <p:extLst>
      <p:ext uri="{BB962C8B-B14F-4D97-AF65-F5344CB8AC3E}">
        <p14:creationId xmlns:p14="http://schemas.microsoft.com/office/powerpoint/2010/main" val="89181030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7450</Words>
  <Application>Microsoft Macintosh PowerPoint</Application>
  <PresentationFormat>Widescreen</PresentationFormat>
  <Paragraphs>466</Paragraphs>
  <Slides>80</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80</vt:i4>
      </vt:variant>
    </vt:vector>
  </HeadingPairs>
  <TitlesOfParts>
    <vt:vector size="87" baseType="lpstr">
      <vt:lpstr>-webkit-standard</vt:lpstr>
      <vt:lpstr>Arial</vt:lpstr>
      <vt:lpstr>Calibri</vt:lpstr>
      <vt:lpstr>Calibri Light</vt:lpstr>
      <vt:lpstr>Times New Roman</vt:lpstr>
      <vt:lpstr>Wingdings</vt:lpstr>
      <vt:lpstr>Tema di Office</vt:lpstr>
      <vt:lpstr>     La prima prova dell’Esame di Stato 2018/19: riflessioni, proposte operative, esercitazioni </vt:lpstr>
      <vt:lpstr>Presentazione standard di PowerPoint</vt:lpstr>
      <vt:lpstr>Introduzione: i temi chiave della prima prova</vt:lpstr>
      <vt:lpstr>Presentazione standard di PowerPoint</vt:lpstr>
      <vt:lpstr>DECRETO LEGISLATIVO 13 aprile 2017, n. 62  </vt:lpstr>
      <vt:lpstr>Presentazione standard di PowerPoint</vt:lpstr>
      <vt:lpstr>Serianni, intervista su La Repubblica del 4/10/2010</vt:lpstr>
      <vt:lpstr>I nativi digitali e i nuovi testi </vt:lpstr>
      <vt:lpstr>Presentazione standard di PowerPoint</vt:lpstr>
      <vt:lpstr>Presentazione standard di PowerPoint</vt:lpstr>
      <vt:lpstr> Esempi da non imitare: le macchine ad acqua</vt:lpstr>
      <vt:lpstr>Presentazione standard di PowerPoint</vt:lpstr>
      <vt:lpstr>Focus su:  strutture ed elementi formali dell’argomentazione</vt:lpstr>
      <vt:lpstr>Il testo</vt:lpstr>
      <vt:lpstr>Presentazione standard di PowerPoint</vt:lpstr>
      <vt:lpstr> La coesione testuale</vt:lpstr>
      <vt:lpstr>Procedure fondamentali di coesione</vt:lpstr>
      <vt:lpstr>Strumenti di coesione: i coesivi </vt:lpstr>
      <vt:lpstr>Presentazione standard di PowerPoint</vt:lpstr>
      <vt:lpstr>Quando non c’è coreferenza </vt:lpstr>
      <vt:lpstr>Il principio di trasparenza</vt:lpstr>
      <vt:lpstr>Presentazione standard di PowerPoint</vt:lpstr>
      <vt:lpstr>«Le ripetizioni non sono il Male»</vt:lpstr>
      <vt:lpstr>Presentazione standard di PowerPoint</vt:lpstr>
      <vt:lpstr>Presentazione standard di PowerPoint</vt:lpstr>
      <vt:lpstr>Presentazione standard di PowerPoint</vt:lpstr>
      <vt:lpstr>Presentazione standard di PowerPoint</vt:lpstr>
      <vt:lpstr>Strumenti per organizzare il testo: i connettivi</vt:lpstr>
      <vt:lpstr>                                I connettivi</vt:lpstr>
      <vt:lpstr>Il ruolo dei connettivi</vt:lpstr>
      <vt:lpstr>Connettivi testuali</vt:lpstr>
      <vt:lpstr>Presentazione standard di PowerPoint</vt:lpstr>
      <vt:lpstr>Rilevanza di alcuni connettivi per lo snodo del testo</vt:lpstr>
      <vt:lpstr>                              La coerenza testuale</vt:lpstr>
      <vt:lpstr>Presentazione standard di PowerPoint</vt:lpstr>
      <vt:lpstr>Presentazione standard di PowerPoint</vt:lpstr>
      <vt:lpstr>Presentazione standard di PowerPoint</vt:lpstr>
      <vt:lpstr>Rapporti tra coerenza e coesione </vt:lpstr>
      <vt:lpstr>                             Il riassunto </vt:lpstr>
      <vt:lpstr>Presentazione standard di PowerPoint</vt:lpstr>
      <vt:lpstr>Presentazione standard di PowerPoint</vt:lpstr>
      <vt:lpstr>Presentazione standard di PowerPoint</vt:lpstr>
      <vt:lpstr>Presentazione standard di PowerPoint</vt:lpstr>
      <vt:lpstr>Riassunti umoristici di John Atkinson </vt:lpstr>
      <vt:lpstr>Presentazione standard di PowerPoint</vt:lpstr>
      <vt:lpstr>Presentazione standard di PowerPoint</vt:lpstr>
      <vt:lpstr>Presentazione standard di PowerPoint</vt:lpstr>
      <vt:lpstr>Presentazione standard di PowerPoint</vt:lpstr>
      <vt:lpstr>I dopati della domenica di Michele Serra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Rassegna nuclei informativi</vt:lpstr>
      <vt:lpstr>La parafrasi</vt:lpstr>
      <vt:lpstr>   Esempi di parafrasi</vt:lpstr>
      <vt:lpstr>«Pensare che lo studio riflesso di una regola grammaticale ne agevoli il rispetto effettivo è, più o meno, come pensare che chi meglio conosce l’anatomia delle gambe corre più svelto, chi sa meglio l’ottica vede più lontano, ecc.;»  (Tullio De Mauro)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La punteggiatura nella costruzione del testo</vt:lpstr>
      <vt:lpstr>          Dominio della punteggiatura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La punteggiatura nella prosa giornalistica </vt:lpstr>
      <vt:lpstr>Esempi in cui si evidenzia l’uso della punteggiatura</vt:lpstr>
      <vt:lpstr>Da notare l'uso della punteggiatura per scandire i rapporti logici all'interno del testo. I due punti possono essere usati invece di un connettivo, con vantaggio della scioltezza sintattica e senza pregiudizio per la tecnica dell'argomentazione. Ecco tre esempi in sequenza in [4-5]:   «Tutte le componenti bosniache hanno teso a rendere monoetniche le zone in cui erano maggioranza, a prezzo delle locali minoranze: i meno numerosi, i croati, ne hanno fatto le spese» (con esplicitazione del connettivo: così / e per questo i Croati ecc.); «Sarajevo, sino al 1991 la Gerusalemme dei Balcani, resta oggi tale soltanto per l'architettura multireligiosa del centro città: i musulmani sono ormai il 90% degli abitanti ecc.» (= infatti i musulmani ecc.) «Vent'anni fa i musulmani erano il 43% e i serbi il 33%: entrambe le componenti hanno guadagnato dalla crisi ecc.» (= dunque / quindi entrambe le componenti ecc.).     Il punto e virgola ricorre nel consueto ufficio di separare unità seriali complesse, come in [26] (dopo «continente;», «individuo;», «perduto;»), ma anche per sottolineare un cambio tematico, enfatizzando una pausa che permetta di apprezzarlo: «Unioni Balcaniche e Slavie del Sud appartengono al tempo andato; i nazionalismi non scaldano e non sfamano» [20] (la prima frase contiene una constatazione; la seconda motiva con ragioni economiche l'attenuarsi di passioni nazionalistiche che tenderebbero a tenere in vita strutture socio-politiche proprie del passato).</vt:lpstr>
      <vt:lpstr>Bibliografia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La prima prova dell’Esame di Stato 2018/19: riflessioni, proposte operative, esercitazioni </dc:title>
  <dc:creator>Nicoletta Della Penna</dc:creator>
  <cp:lastModifiedBy>Nicoletta Della Penna</cp:lastModifiedBy>
  <cp:revision>1</cp:revision>
  <dcterms:created xsi:type="dcterms:W3CDTF">2019-01-31T11:35:49Z</dcterms:created>
  <dcterms:modified xsi:type="dcterms:W3CDTF">2019-01-31T11:36:18Z</dcterms:modified>
</cp:coreProperties>
</file>