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64" r:id="rId2"/>
    <p:sldId id="304" r:id="rId3"/>
    <p:sldId id="305" r:id="rId4"/>
    <p:sldId id="299" r:id="rId5"/>
    <p:sldId id="274" r:id="rId6"/>
    <p:sldId id="278" r:id="rId7"/>
    <p:sldId id="275" r:id="rId8"/>
    <p:sldId id="276" r:id="rId9"/>
    <p:sldId id="279" r:id="rId10"/>
    <p:sldId id="280" r:id="rId11"/>
    <p:sldId id="282" r:id="rId12"/>
    <p:sldId id="283" r:id="rId13"/>
    <p:sldId id="284" r:id="rId14"/>
    <p:sldId id="298" r:id="rId15"/>
    <p:sldId id="313" r:id="rId16"/>
    <p:sldId id="314" r:id="rId17"/>
    <p:sldId id="315" r:id="rId18"/>
    <p:sldId id="316" r:id="rId19"/>
    <p:sldId id="303" r:id="rId20"/>
    <p:sldId id="317" r:id="rId21"/>
    <p:sldId id="318" r:id="rId22"/>
    <p:sldId id="271" r:id="rId23"/>
    <p:sldId id="272" r:id="rId24"/>
    <p:sldId id="273" r:id="rId25"/>
    <p:sldId id="288" r:id="rId26"/>
    <p:sldId id="289" r:id="rId27"/>
    <p:sldId id="290" r:id="rId28"/>
    <p:sldId id="291" r:id="rId29"/>
    <p:sldId id="287" r:id="rId30"/>
    <p:sldId id="294" r:id="rId31"/>
    <p:sldId id="293" r:id="rId32"/>
    <p:sldId id="257" r:id="rId33"/>
    <p:sldId id="258" r:id="rId34"/>
    <p:sldId id="259" r:id="rId35"/>
    <p:sldId id="260" r:id="rId36"/>
    <p:sldId id="261" r:id="rId37"/>
    <p:sldId id="262" r:id="rId38"/>
    <p:sldId id="401" r:id="rId39"/>
    <p:sldId id="300" r:id="rId40"/>
    <p:sldId id="301" r:id="rId41"/>
    <p:sldId id="302" r:id="rId42"/>
    <p:sldId id="402" r:id="rId43"/>
    <p:sldId id="403" r:id="rId44"/>
    <p:sldId id="404" r:id="rId45"/>
    <p:sldId id="405" r:id="rId46"/>
    <p:sldId id="306" r:id="rId47"/>
    <p:sldId id="408" r:id="rId48"/>
    <p:sldId id="406" r:id="rId49"/>
    <p:sldId id="325" r:id="rId50"/>
    <p:sldId id="326" r:id="rId51"/>
    <p:sldId id="340" r:id="rId52"/>
    <p:sldId id="409" r:id="rId53"/>
    <p:sldId id="407" r:id="rId54"/>
    <p:sldId id="322" r:id="rId55"/>
    <p:sldId id="400" r:id="rId5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CE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00"/>
    <p:restoredTop sz="94745"/>
  </p:normalViewPr>
  <p:slideViewPr>
    <p:cSldViewPr snapToGrid="0" snapToObjects="1">
      <p:cViewPr varScale="1">
        <p:scale>
          <a:sx n="78" d="100"/>
          <a:sy n="78" d="100"/>
        </p:scale>
        <p:origin x="-96" y="-6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2932EC39-3946-BA42-87BC-DAB21CF3F772}"/>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xmlns="" id="{A6738F45-78C9-064C-85BB-1C78FC457FE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xmlns="" id="{DAD6C28D-BF47-6946-BFE7-F83BF6B7BD28}"/>
              </a:ext>
            </a:extLst>
          </p:cNvPr>
          <p:cNvSpPr>
            <a:spLocks noGrp="1"/>
          </p:cNvSpPr>
          <p:nvPr>
            <p:ph type="dt" sz="half" idx="10"/>
          </p:nvPr>
        </p:nvSpPr>
        <p:spPr/>
        <p:txBody>
          <a:bodyPr/>
          <a:lstStyle/>
          <a:p>
            <a:fld id="{1D377CFF-3DBE-4C4D-B2A9-72E526717CE3}" type="datetimeFigureOut">
              <a:rPr lang="it-IT" smtClean="0"/>
              <a:t>01/01/2002</a:t>
            </a:fld>
            <a:endParaRPr lang="it-IT"/>
          </a:p>
        </p:txBody>
      </p:sp>
      <p:sp>
        <p:nvSpPr>
          <p:cNvPr id="5" name="Segnaposto piè di pagina 4">
            <a:extLst>
              <a:ext uri="{FF2B5EF4-FFF2-40B4-BE49-F238E27FC236}">
                <a16:creationId xmlns:a16="http://schemas.microsoft.com/office/drawing/2014/main" xmlns="" id="{B8DBB7AE-E8EA-BF46-B124-57C7601ECAB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6FA95B17-A51E-2E46-821A-B6460A27A02F}"/>
              </a:ext>
            </a:extLst>
          </p:cNvPr>
          <p:cNvSpPr>
            <a:spLocks noGrp="1"/>
          </p:cNvSpPr>
          <p:nvPr>
            <p:ph type="sldNum" sz="quarter" idx="12"/>
          </p:nvPr>
        </p:nvSpPr>
        <p:spPr/>
        <p:txBody>
          <a:bodyPr/>
          <a:lstStyle/>
          <a:p>
            <a:fld id="{38600F90-A246-444F-9CDA-75A773DBF9BA}" type="slidenum">
              <a:rPr lang="it-IT" smtClean="0"/>
              <a:t>‹N›</a:t>
            </a:fld>
            <a:endParaRPr lang="it-IT"/>
          </a:p>
        </p:txBody>
      </p:sp>
    </p:spTree>
    <p:extLst>
      <p:ext uri="{BB962C8B-B14F-4D97-AF65-F5344CB8AC3E}">
        <p14:creationId xmlns:p14="http://schemas.microsoft.com/office/powerpoint/2010/main" val="22835326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84133255-5D93-854F-8A54-C13EF0A15898}"/>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AAB47A45-C933-4944-9E60-B7C5324584BE}"/>
              </a:ext>
            </a:extLst>
          </p:cNvPr>
          <p:cNvSpPr>
            <a:spLocks noGrp="1"/>
          </p:cNvSpPr>
          <p:nvPr>
            <p:ph type="body" orient="vert" idx="1"/>
          </p:nvPr>
        </p:nvSpPr>
        <p:spPr/>
        <p:txBody>
          <a:bodyPr vert="eaVert"/>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xmlns="" id="{0B4C2CF2-6EF8-4F4D-8FD2-2822A83E2101}"/>
              </a:ext>
            </a:extLst>
          </p:cNvPr>
          <p:cNvSpPr>
            <a:spLocks noGrp="1"/>
          </p:cNvSpPr>
          <p:nvPr>
            <p:ph type="dt" sz="half" idx="10"/>
          </p:nvPr>
        </p:nvSpPr>
        <p:spPr/>
        <p:txBody>
          <a:bodyPr/>
          <a:lstStyle/>
          <a:p>
            <a:fld id="{1D377CFF-3DBE-4C4D-B2A9-72E526717CE3}" type="datetimeFigureOut">
              <a:rPr lang="it-IT" smtClean="0"/>
              <a:t>01/01/2002</a:t>
            </a:fld>
            <a:endParaRPr lang="it-IT"/>
          </a:p>
        </p:txBody>
      </p:sp>
      <p:sp>
        <p:nvSpPr>
          <p:cNvPr id="5" name="Segnaposto piè di pagina 4">
            <a:extLst>
              <a:ext uri="{FF2B5EF4-FFF2-40B4-BE49-F238E27FC236}">
                <a16:creationId xmlns:a16="http://schemas.microsoft.com/office/drawing/2014/main" xmlns="" id="{DA579A5C-2555-B94C-8BC8-97D67440F94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845B7F44-5A0E-024B-91B4-1A949B6A9B69}"/>
              </a:ext>
            </a:extLst>
          </p:cNvPr>
          <p:cNvSpPr>
            <a:spLocks noGrp="1"/>
          </p:cNvSpPr>
          <p:nvPr>
            <p:ph type="sldNum" sz="quarter" idx="12"/>
          </p:nvPr>
        </p:nvSpPr>
        <p:spPr/>
        <p:txBody>
          <a:bodyPr/>
          <a:lstStyle/>
          <a:p>
            <a:fld id="{38600F90-A246-444F-9CDA-75A773DBF9BA}" type="slidenum">
              <a:rPr lang="it-IT" smtClean="0"/>
              <a:t>‹N›</a:t>
            </a:fld>
            <a:endParaRPr lang="it-IT"/>
          </a:p>
        </p:txBody>
      </p:sp>
    </p:spTree>
    <p:extLst>
      <p:ext uri="{BB962C8B-B14F-4D97-AF65-F5344CB8AC3E}">
        <p14:creationId xmlns:p14="http://schemas.microsoft.com/office/powerpoint/2010/main" val="3708667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xmlns="" id="{96C58D48-4C48-3E4F-9DEE-8BCBA9752934}"/>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2858FBA3-296E-3A46-B78F-FD9E8B147BF0}"/>
              </a:ext>
            </a:extLst>
          </p:cNvPr>
          <p:cNvSpPr>
            <a:spLocks noGrp="1"/>
          </p:cNvSpPr>
          <p:nvPr>
            <p:ph type="body" orient="vert" idx="1"/>
          </p:nvPr>
        </p:nvSpPr>
        <p:spPr>
          <a:xfrm>
            <a:off x="838200" y="365125"/>
            <a:ext cx="7734300" cy="5811838"/>
          </a:xfrm>
        </p:spPr>
        <p:txBody>
          <a:bodyPr vert="eaVert"/>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xmlns="" id="{5A59B858-3979-5E46-8B7D-83F9E85B5452}"/>
              </a:ext>
            </a:extLst>
          </p:cNvPr>
          <p:cNvSpPr>
            <a:spLocks noGrp="1"/>
          </p:cNvSpPr>
          <p:nvPr>
            <p:ph type="dt" sz="half" idx="10"/>
          </p:nvPr>
        </p:nvSpPr>
        <p:spPr/>
        <p:txBody>
          <a:bodyPr/>
          <a:lstStyle/>
          <a:p>
            <a:fld id="{1D377CFF-3DBE-4C4D-B2A9-72E526717CE3}" type="datetimeFigureOut">
              <a:rPr lang="it-IT" smtClean="0"/>
              <a:t>01/01/2002</a:t>
            </a:fld>
            <a:endParaRPr lang="it-IT"/>
          </a:p>
        </p:txBody>
      </p:sp>
      <p:sp>
        <p:nvSpPr>
          <p:cNvPr id="5" name="Segnaposto piè di pagina 4">
            <a:extLst>
              <a:ext uri="{FF2B5EF4-FFF2-40B4-BE49-F238E27FC236}">
                <a16:creationId xmlns:a16="http://schemas.microsoft.com/office/drawing/2014/main" xmlns="" id="{4B48D074-2DFF-134F-8360-6B8A4F5024C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7CABFA23-8DD3-0B48-8D5B-592EA60320FB}"/>
              </a:ext>
            </a:extLst>
          </p:cNvPr>
          <p:cNvSpPr>
            <a:spLocks noGrp="1"/>
          </p:cNvSpPr>
          <p:nvPr>
            <p:ph type="sldNum" sz="quarter" idx="12"/>
          </p:nvPr>
        </p:nvSpPr>
        <p:spPr/>
        <p:txBody>
          <a:bodyPr/>
          <a:lstStyle/>
          <a:p>
            <a:fld id="{38600F90-A246-444F-9CDA-75A773DBF9BA}" type="slidenum">
              <a:rPr lang="it-IT" smtClean="0"/>
              <a:t>‹N›</a:t>
            </a:fld>
            <a:endParaRPr lang="it-IT"/>
          </a:p>
        </p:txBody>
      </p:sp>
    </p:spTree>
    <p:extLst>
      <p:ext uri="{BB962C8B-B14F-4D97-AF65-F5344CB8AC3E}">
        <p14:creationId xmlns:p14="http://schemas.microsoft.com/office/powerpoint/2010/main" val="2668358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A14D1DE8-49E7-924A-84A5-F848BCB30F98}"/>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23E9B864-9F8D-D447-871F-0B2ABAE23014}"/>
              </a:ext>
            </a:extLst>
          </p:cNvPr>
          <p:cNvSpPr>
            <a:spLocks noGrp="1"/>
          </p:cNvSpPr>
          <p:nvPr>
            <p:ph idx="1"/>
          </p:nvPr>
        </p:nvSpPr>
        <p:spPr/>
        <p:txBody>
          <a:body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xmlns="" id="{2F5E7429-9655-7643-BD12-75C9D436CA9D}"/>
              </a:ext>
            </a:extLst>
          </p:cNvPr>
          <p:cNvSpPr>
            <a:spLocks noGrp="1"/>
          </p:cNvSpPr>
          <p:nvPr>
            <p:ph type="dt" sz="half" idx="10"/>
          </p:nvPr>
        </p:nvSpPr>
        <p:spPr/>
        <p:txBody>
          <a:bodyPr/>
          <a:lstStyle/>
          <a:p>
            <a:fld id="{1D377CFF-3DBE-4C4D-B2A9-72E526717CE3}" type="datetimeFigureOut">
              <a:rPr lang="it-IT" smtClean="0"/>
              <a:t>01/01/2002</a:t>
            </a:fld>
            <a:endParaRPr lang="it-IT"/>
          </a:p>
        </p:txBody>
      </p:sp>
      <p:sp>
        <p:nvSpPr>
          <p:cNvPr id="5" name="Segnaposto piè di pagina 4">
            <a:extLst>
              <a:ext uri="{FF2B5EF4-FFF2-40B4-BE49-F238E27FC236}">
                <a16:creationId xmlns:a16="http://schemas.microsoft.com/office/drawing/2014/main" xmlns="" id="{79B3DB69-AC80-CB4C-B06B-9860035D921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F8016A6E-E6DA-B84E-B91F-7EC635D6FD08}"/>
              </a:ext>
            </a:extLst>
          </p:cNvPr>
          <p:cNvSpPr>
            <a:spLocks noGrp="1"/>
          </p:cNvSpPr>
          <p:nvPr>
            <p:ph type="sldNum" sz="quarter" idx="12"/>
          </p:nvPr>
        </p:nvSpPr>
        <p:spPr/>
        <p:txBody>
          <a:bodyPr/>
          <a:lstStyle/>
          <a:p>
            <a:fld id="{38600F90-A246-444F-9CDA-75A773DBF9BA}" type="slidenum">
              <a:rPr lang="it-IT" smtClean="0"/>
              <a:t>‹N›</a:t>
            </a:fld>
            <a:endParaRPr lang="it-IT"/>
          </a:p>
        </p:txBody>
      </p:sp>
    </p:spTree>
    <p:extLst>
      <p:ext uri="{BB962C8B-B14F-4D97-AF65-F5344CB8AC3E}">
        <p14:creationId xmlns:p14="http://schemas.microsoft.com/office/powerpoint/2010/main" val="3369532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7729B155-DA4E-1349-8B2E-483247CB9A15}"/>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04AD6DC4-F3B9-8A41-9F05-3112BBE5DE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xmlns="" id="{4532B6C0-B3B9-5742-BD33-61739168C379}"/>
              </a:ext>
            </a:extLst>
          </p:cNvPr>
          <p:cNvSpPr>
            <a:spLocks noGrp="1"/>
          </p:cNvSpPr>
          <p:nvPr>
            <p:ph type="dt" sz="half" idx="10"/>
          </p:nvPr>
        </p:nvSpPr>
        <p:spPr/>
        <p:txBody>
          <a:bodyPr/>
          <a:lstStyle/>
          <a:p>
            <a:fld id="{1D377CFF-3DBE-4C4D-B2A9-72E526717CE3}" type="datetimeFigureOut">
              <a:rPr lang="it-IT" smtClean="0"/>
              <a:t>01/01/2002</a:t>
            </a:fld>
            <a:endParaRPr lang="it-IT"/>
          </a:p>
        </p:txBody>
      </p:sp>
      <p:sp>
        <p:nvSpPr>
          <p:cNvPr id="5" name="Segnaposto piè di pagina 4">
            <a:extLst>
              <a:ext uri="{FF2B5EF4-FFF2-40B4-BE49-F238E27FC236}">
                <a16:creationId xmlns:a16="http://schemas.microsoft.com/office/drawing/2014/main" xmlns="" id="{0E1F0847-30FE-7B42-8340-2851F5D4F01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83E98B73-A1C4-0242-BEEC-DF094BD015C5}"/>
              </a:ext>
            </a:extLst>
          </p:cNvPr>
          <p:cNvSpPr>
            <a:spLocks noGrp="1"/>
          </p:cNvSpPr>
          <p:nvPr>
            <p:ph type="sldNum" sz="quarter" idx="12"/>
          </p:nvPr>
        </p:nvSpPr>
        <p:spPr/>
        <p:txBody>
          <a:bodyPr/>
          <a:lstStyle/>
          <a:p>
            <a:fld id="{38600F90-A246-444F-9CDA-75A773DBF9BA}" type="slidenum">
              <a:rPr lang="it-IT" smtClean="0"/>
              <a:t>‹N›</a:t>
            </a:fld>
            <a:endParaRPr lang="it-IT"/>
          </a:p>
        </p:txBody>
      </p:sp>
    </p:spTree>
    <p:extLst>
      <p:ext uri="{BB962C8B-B14F-4D97-AF65-F5344CB8AC3E}">
        <p14:creationId xmlns:p14="http://schemas.microsoft.com/office/powerpoint/2010/main" val="963540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8A589B35-77CC-834B-8119-6C3E0A8E980F}"/>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52DBF8AB-593F-5542-A379-699C27D09902}"/>
              </a:ext>
            </a:extLst>
          </p:cNvPr>
          <p:cNvSpPr>
            <a:spLocks noGrp="1"/>
          </p:cNvSpPr>
          <p:nvPr>
            <p:ph sz="half" idx="1"/>
          </p:nvPr>
        </p:nvSpPr>
        <p:spPr>
          <a:xfrm>
            <a:off x="838200" y="1825625"/>
            <a:ext cx="5181600" cy="4351338"/>
          </a:xfrm>
        </p:spPr>
        <p:txBody>
          <a:bodyPr/>
          <a:lstStyle/>
          <a:p>
            <a:r>
              <a:rPr lang="it-IT"/>
              <a:t>Modifica gli stili del testo dello schema
Secondo livello
Terzo livello
Quarto livello
Quinto livello</a:t>
            </a:r>
          </a:p>
        </p:txBody>
      </p:sp>
      <p:sp>
        <p:nvSpPr>
          <p:cNvPr id="4" name="Segnaposto contenuto 3">
            <a:extLst>
              <a:ext uri="{FF2B5EF4-FFF2-40B4-BE49-F238E27FC236}">
                <a16:creationId xmlns:a16="http://schemas.microsoft.com/office/drawing/2014/main" xmlns="" id="{D48BE1C6-2F22-A548-9996-BBB8C0FB5B22}"/>
              </a:ext>
            </a:extLst>
          </p:cNvPr>
          <p:cNvSpPr>
            <a:spLocks noGrp="1"/>
          </p:cNvSpPr>
          <p:nvPr>
            <p:ph sz="half" idx="2"/>
          </p:nvPr>
        </p:nvSpPr>
        <p:spPr>
          <a:xfrm>
            <a:off x="6172200" y="1825625"/>
            <a:ext cx="5181600" cy="4351338"/>
          </a:xfrm>
        </p:spPr>
        <p:txBody>
          <a:body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xmlns="" id="{54D7C34C-A242-EF42-BC7F-32AAA3D8EC04}"/>
              </a:ext>
            </a:extLst>
          </p:cNvPr>
          <p:cNvSpPr>
            <a:spLocks noGrp="1"/>
          </p:cNvSpPr>
          <p:nvPr>
            <p:ph type="dt" sz="half" idx="10"/>
          </p:nvPr>
        </p:nvSpPr>
        <p:spPr/>
        <p:txBody>
          <a:bodyPr/>
          <a:lstStyle/>
          <a:p>
            <a:fld id="{1D377CFF-3DBE-4C4D-B2A9-72E526717CE3}" type="datetimeFigureOut">
              <a:rPr lang="it-IT" smtClean="0"/>
              <a:t>01/01/2002</a:t>
            </a:fld>
            <a:endParaRPr lang="it-IT"/>
          </a:p>
        </p:txBody>
      </p:sp>
      <p:sp>
        <p:nvSpPr>
          <p:cNvPr id="6" name="Segnaposto piè di pagina 5">
            <a:extLst>
              <a:ext uri="{FF2B5EF4-FFF2-40B4-BE49-F238E27FC236}">
                <a16:creationId xmlns:a16="http://schemas.microsoft.com/office/drawing/2014/main" xmlns="" id="{F8E706C6-B8EA-AC42-B244-C296E4F564A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B2895101-7B03-CE42-8387-B190897A7859}"/>
              </a:ext>
            </a:extLst>
          </p:cNvPr>
          <p:cNvSpPr>
            <a:spLocks noGrp="1"/>
          </p:cNvSpPr>
          <p:nvPr>
            <p:ph type="sldNum" sz="quarter" idx="12"/>
          </p:nvPr>
        </p:nvSpPr>
        <p:spPr/>
        <p:txBody>
          <a:bodyPr/>
          <a:lstStyle/>
          <a:p>
            <a:fld id="{38600F90-A246-444F-9CDA-75A773DBF9BA}" type="slidenum">
              <a:rPr lang="it-IT" smtClean="0"/>
              <a:t>‹N›</a:t>
            </a:fld>
            <a:endParaRPr lang="it-IT"/>
          </a:p>
        </p:txBody>
      </p:sp>
    </p:spTree>
    <p:extLst>
      <p:ext uri="{BB962C8B-B14F-4D97-AF65-F5344CB8AC3E}">
        <p14:creationId xmlns:p14="http://schemas.microsoft.com/office/powerpoint/2010/main" val="4218300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07AE35F-B48F-1141-BC37-84F2228AAB76}"/>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5945EFF8-1C57-9B4D-A07E-FA2B4FF3CA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a:t>Modifica gli stili del testo dello schema
Secondo livello
Terzo livello
Quarto livello
Quinto livello</a:t>
            </a:r>
          </a:p>
        </p:txBody>
      </p:sp>
      <p:sp>
        <p:nvSpPr>
          <p:cNvPr id="4" name="Segnaposto contenuto 3">
            <a:extLst>
              <a:ext uri="{FF2B5EF4-FFF2-40B4-BE49-F238E27FC236}">
                <a16:creationId xmlns:a16="http://schemas.microsoft.com/office/drawing/2014/main" xmlns="" id="{A4BF5DFF-B564-B943-BD74-875CD2D3396B}"/>
              </a:ext>
            </a:extLst>
          </p:cNvPr>
          <p:cNvSpPr>
            <a:spLocks noGrp="1"/>
          </p:cNvSpPr>
          <p:nvPr>
            <p:ph sz="half" idx="2"/>
          </p:nvPr>
        </p:nvSpPr>
        <p:spPr>
          <a:xfrm>
            <a:off x="839788" y="2505075"/>
            <a:ext cx="5157787" cy="3684588"/>
          </a:xfrm>
        </p:spPr>
        <p:txBody>
          <a:bodyPr/>
          <a:lstStyle/>
          <a:p>
            <a:r>
              <a:rPr lang="it-IT"/>
              <a:t>Modifica gli stili del testo dello schema
Secondo livello
Terzo livello
Quarto livello
Quinto livello</a:t>
            </a:r>
          </a:p>
        </p:txBody>
      </p:sp>
      <p:sp>
        <p:nvSpPr>
          <p:cNvPr id="5" name="Segnaposto testo 4">
            <a:extLst>
              <a:ext uri="{FF2B5EF4-FFF2-40B4-BE49-F238E27FC236}">
                <a16:creationId xmlns:a16="http://schemas.microsoft.com/office/drawing/2014/main" xmlns="" id="{3460F698-725F-624F-8D26-DA957F57DB5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a:t>Modifica gli stili del testo dello schema
Secondo livello
Terzo livello
Quarto livello
Quinto livello</a:t>
            </a:r>
          </a:p>
        </p:txBody>
      </p:sp>
      <p:sp>
        <p:nvSpPr>
          <p:cNvPr id="6" name="Segnaposto contenuto 5">
            <a:extLst>
              <a:ext uri="{FF2B5EF4-FFF2-40B4-BE49-F238E27FC236}">
                <a16:creationId xmlns:a16="http://schemas.microsoft.com/office/drawing/2014/main" xmlns="" id="{385EE971-F261-A14F-8115-003F2865F916}"/>
              </a:ext>
            </a:extLst>
          </p:cNvPr>
          <p:cNvSpPr>
            <a:spLocks noGrp="1"/>
          </p:cNvSpPr>
          <p:nvPr>
            <p:ph sz="quarter" idx="4"/>
          </p:nvPr>
        </p:nvSpPr>
        <p:spPr>
          <a:xfrm>
            <a:off x="6172200" y="2505075"/>
            <a:ext cx="5183188" cy="3684588"/>
          </a:xfrm>
        </p:spPr>
        <p:txBody>
          <a:bodyPr/>
          <a:lstStyle/>
          <a:p>
            <a:r>
              <a:rPr lang="it-IT"/>
              <a:t>Modifica gli stili del testo dello schema
Secondo livello
Terzo livello
Quarto livello
Quinto livello</a:t>
            </a:r>
          </a:p>
        </p:txBody>
      </p:sp>
      <p:sp>
        <p:nvSpPr>
          <p:cNvPr id="7" name="Segnaposto data 6">
            <a:extLst>
              <a:ext uri="{FF2B5EF4-FFF2-40B4-BE49-F238E27FC236}">
                <a16:creationId xmlns:a16="http://schemas.microsoft.com/office/drawing/2014/main" xmlns="" id="{03D2DF50-1E4D-BF4F-9648-E4F33F8FEF66}"/>
              </a:ext>
            </a:extLst>
          </p:cNvPr>
          <p:cNvSpPr>
            <a:spLocks noGrp="1"/>
          </p:cNvSpPr>
          <p:nvPr>
            <p:ph type="dt" sz="half" idx="10"/>
          </p:nvPr>
        </p:nvSpPr>
        <p:spPr/>
        <p:txBody>
          <a:bodyPr/>
          <a:lstStyle/>
          <a:p>
            <a:fld id="{1D377CFF-3DBE-4C4D-B2A9-72E526717CE3}" type="datetimeFigureOut">
              <a:rPr lang="it-IT" smtClean="0"/>
              <a:t>01/01/2002</a:t>
            </a:fld>
            <a:endParaRPr lang="it-IT"/>
          </a:p>
        </p:txBody>
      </p:sp>
      <p:sp>
        <p:nvSpPr>
          <p:cNvPr id="8" name="Segnaposto piè di pagina 7">
            <a:extLst>
              <a:ext uri="{FF2B5EF4-FFF2-40B4-BE49-F238E27FC236}">
                <a16:creationId xmlns:a16="http://schemas.microsoft.com/office/drawing/2014/main" xmlns="" id="{F4013F91-9347-604D-A7E1-0F7052D02DAD}"/>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xmlns="" id="{98602821-8C65-4D41-8E45-C1DFFB3F3240}"/>
              </a:ext>
            </a:extLst>
          </p:cNvPr>
          <p:cNvSpPr>
            <a:spLocks noGrp="1"/>
          </p:cNvSpPr>
          <p:nvPr>
            <p:ph type="sldNum" sz="quarter" idx="12"/>
          </p:nvPr>
        </p:nvSpPr>
        <p:spPr/>
        <p:txBody>
          <a:bodyPr/>
          <a:lstStyle/>
          <a:p>
            <a:fld id="{38600F90-A246-444F-9CDA-75A773DBF9BA}" type="slidenum">
              <a:rPr lang="it-IT" smtClean="0"/>
              <a:t>‹N›</a:t>
            </a:fld>
            <a:endParaRPr lang="it-IT"/>
          </a:p>
        </p:txBody>
      </p:sp>
    </p:spTree>
    <p:extLst>
      <p:ext uri="{BB962C8B-B14F-4D97-AF65-F5344CB8AC3E}">
        <p14:creationId xmlns:p14="http://schemas.microsoft.com/office/powerpoint/2010/main" val="2528435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3B88B523-4CF9-334B-B668-DFAB58328809}"/>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xmlns="" id="{AB248723-517E-7645-A460-37596457233C}"/>
              </a:ext>
            </a:extLst>
          </p:cNvPr>
          <p:cNvSpPr>
            <a:spLocks noGrp="1"/>
          </p:cNvSpPr>
          <p:nvPr>
            <p:ph type="dt" sz="half" idx="10"/>
          </p:nvPr>
        </p:nvSpPr>
        <p:spPr/>
        <p:txBody>
          <a:bodyPr/>
          <a:lstStyle/>
          <a:p>
            <a:fld id="{1D377CFF-3DBE-4C4D-B2A9-72E526717CE3}" type="datetimeFigureOut">
              <a:rPr lang="it-IT" smtClean="0"/>
              <a:t>01/01/2002</a:t>
            </a:fld>
            <a:endParaRPr lang="it-IT"/>
          </a:p>
        </p:txBody>
      </p:sp>
      <p:sp>
        <p:nvSpPr>
          <p:cNvPr id="4" name="Segnaposto piè di pagina 3">
            <a:extLst>
              <a:ext uri="{FF2B5EF4-FFF2-40B4-BE49-F238E27FC236}">
                <a16:creationId xmlns:a16="http://schemas.microsoft.com/office/drawing/2014/main" xmlns="" id="{4BACC909-ED6B-0748-B3DE-CD7841F8318A}"/>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xmlns="" id="{55E9D20F-BCF7-D542-87C0-1436072836F9}"/>
              </a:ext>
            </a:extLst>
          </p:cNvPr>
          <p:cNvSpPr>
            <a:spLocks noGrp="1"/>
          </p:cNvSpPr>
          <p:nvPr>
            <p:ph type="sldNum" sz="quarter" idx="12"/>
          </p:nvPr>
        </p:nvSpPr>
        <p:spPr/>
        <p:txBody>
          <a:bodyPr/>
          <a:lstStyle/>
          <a:p>
            <a:fld id="{38600F90-A246-444F-9CDA-75A773DBF9BA}" type="slidenum">
              <a:rPr lang="it-IT" smtClean="0"/>
              <a:t>‹N›</a:t>
            </a:fld>
            <a:endParaRPr lang="it-IT"/>
          </a:p>
        </p:txBody>
      </p:sp>
    </p:spTree>
    <p:extLst>
      <p:ext uri="{BB962C8B-B14F-4D97-AF65-F5344CB8AC3E}">
        <p14:creationId xmlns:p14="http://schemas.microsoft.com/office/powerpoint/2010/main" val="1794916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xmlns="" id="{94AEEE43-A919-2C41-A1F9-8FC0E1E48169}"/>
              </a:ext>
            </a:extLst>
          </p:cNvPr>
          <p:cNvSpPr>
            <a:spLocks noGrp="1"/>
          </p:cNvSpPr>
          <p:nvPr>
            <p:ph type="dt" sz="half" idx="10"/>
          </p:nvPr>
        </p:nvSpPr>
        <p:spPr/>
        <p:txBody>
          <a:bodyPr/>
          <a:lstStyle/>
          <a:p>
            <a:fld id="{1D377CFF-3DBE-4C4D-B2A9-72E526717CE3}" type="datetimeFigureOut">
              <a:rPr lang="it-IT" smtClean="0"/>
              <a:t>01/01/2002</a:t>
            </a:fld>
            <a:endParaRPr lang="it-IT"/>
          </a:p>
        </p:txBody>
      </p:sp>
      <p:sp>
        <p:nvSpPr>
          <p:cNvPr id="3" name="Segnaposto piè di pagina 2">
            <a:extLst>
              <a:ext uri="{FF2B5EF4-FFF2-40B4-BE49-F238E27FC236}">
                <a16:creationId xmlns:a16="http://schemas.microsoft.com/office/drawing/2014/main" xmlns="" id="{E31CED10-E407-9147-9F50-AA81A571ACD2}"/>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xmlns="" id="{A2EA2D91-9311-A941-AEFF-FFB0ADB277F6}"/>
              </a:ext>
            </a:extLst>
          </p:cNvPr>
          <p:cNvSpPr>
            <a:spLocks noGrp="1"/>
          </p:cNvSpPr>
          <p:nvPr>
            <p:ph type="sldNum" sz="quarter" idx="12"/>
          </p:nvPr>
        </p:nvSpPr>
        <p:spPr/>
        <p:txBody>
          <a:bodyPr/>
          <a:lstStyle/>
          <a:p>
            <a:fld id="{38600F90-A246-444F-9CDA-75A773DBF9BA}" type="slidenum">
              <a:rPr lang="it-IT" smtClean="0"/>
              <a:t>‹N›</a:t>
            </a:fld>
            <a:endParaRPr lang="it-IT"/>
          </a:p>
        </p:txBody>
      </p:sp>
    </p:spTree>
    <p:extLst>
      <p:ext uri="{BB962C8B-B14F-4D97-AF65-F5344CB8AC3E}">
        <p14:creationId xmlns:p14="http://schemas.microsoft.com/office/powerpoint/2010/main" val="951867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E627FBDD-2D3E-6546-AB69-F5C3363FDC91}"/>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990B06C4-2B04-1E4A-8CFC-3F32540F0C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it-IT"/>
              <a:t>Modifica gli stili del testo dello schema
Secondo livello
Terzo livello
Quarto livello
Quinto livello</a:t>
            </a:r>
          </a:p>
        </p:txBody>
      </p:sp>
      <p:sp>
        <p:nvSpPr>
          <p:cNvPr id="4" name="Segnaposto testo 3">
            <a:extLst>
              <a:ext uri="{FF2B5EF4-FFF2-40B4-BE49-F238E27FC236}">
                <a16:creationId xmlns:a16="http://schemas.microsoft.com/office/drawing/2014/main" xmlns="" id="{DCABD0B2-3DC7-3F41-9A17-529029162C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xmlns="" id="{457AF1BB-DBAB-B540-AB6A-1ACA5306EC2A}"/>
              </a:ext>
            </a:extLst>
          </p:cNvPr>
          <p:cNvSpPr>
            <a:spLocks noGrp="1"/>
          </p:cNvSpPr>
          <p:nvPr>
            <p:ph type="dt" sz="half" idx="10"/>
          </p:nvPr>
        </p:nvSpPr>
        <p:spPr/>
        <p:txBody>
          <a:bodyPr/>
          <a:lstStyle/>
          <a:p>
            <a:fld id="{1D377CFF-3DBE-4C4D-B2A9-72E526717CE3}" type="datetimeFigureOut">
              <a:rPr lang="it-IT" smtClean="0"/>
              <a:t>01/01/2002</a:t>
            </a:fld>
            <a:endParaRPr lang="it-IT"/>
          </a:p>
        </p:txBody>
      </p:sp>
      <p:sp>
        <p:nvSpPr>
          <p:cNvPr id="6" name="Segnaposto piè di pagina 5">
            <a:extLst>
              <a:ext uri="{FF2B5EF4-FFF2-40B4-BE49-F238E27FC236}">
                <a16:creationId xmlns:a16="http://schemas.microsoft.com/office/drawing/2014/main" xmlns="" id="{1E9F2FAF-B19B-BD48-8755-7FDA3ADBEBA4}"/>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9267746A-ADDD-8740-B267-0B66F0B276DB}"/>
              </a:ext>
            </a:extLst>
          </p:cNvPr>
          <p:cNvSpPr>
            <a:spLocks noGrp="1"/>
          </p:cNvSpPr>
          <p:nvPr>
            <p:ph type="sldNum" sz="quarter" idx="12"/>
          </p:nvPr>
        </p:nvSpPr>
        <p:spPr/>
        <p:txBody>
          <a:bodyPr/>
          <a:lstStyle/>
          <a:p>
            <a:fld id="{38600F90-A246-444F-9CDA-75A773DBF9BA}" type="slidenum">
              <a:rPr lang="it-IT" smtClean="0"/>
              <a:t>‹N›</a:t>
            </a:fld>
            <a:endParaRPr lang="it-IT"/>
          </a:p>
        </p:txBody>
      </p:sp>
    </p:spTree>
    <p:extLst>
      <p:ext uri="{BB962C8B-B14F-4D97-AF65-F5344CB8AC3E}">
        <p14:creationId xmlns:p14="http://schemas.microsoft.com/office/powerpoint/2010/main" val="378020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CA882631-06DB-C745-9D30-5676B3A52D06}"/>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xmlns="" id="{EF3F4558-2986-7F48-B404-7638E707F0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xmlns="" id="{DDE4CB7B-25D3-A84F-8305-D562FBD869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xmlns="" id="{B7F52C73-F3D8-9742-8AF7-D2A70493451E}"/>
              </a:ext>
            </a:extLst>
          </p:cNvPr>
          <p:cNvSpPr>
            <a:spLocks noGrp="1"/>
          </p:cNvSpPr>
          <p:nvPr>
            <p:ph type="dt" sz="half" idx="10"/>
          </p:nvPr>
        </p:nvSpPr>
        <p:spPr/>
        <p:txBody>
          <a:bodyPr/>
          <a:lstStyle/>
          <a:p>
            <a:fld id="{1D377CFF-3DBE-4C4D-B2A9-72E526717CE3}" type="datetimeFigureOut">
              <a:rPr lang="it-IT" smtClean="0"/>
              <a:t>01/01/2002</a:t>
            </a:fld>
            <a:endParaRPr lang="it-IT"/>
          </a:p>
        </p:txBody>
      </p:sp>
      <p:sp>
        <p:nvSpPr>
          <p:cNvPr id="6" name="Segnaposto piè di pagina 5">
            <a:extLst>
              <a:ext uri="{FF2B5EF4-FFF2-40B4-BE49-F238E27FC236}">
                <a16:creationId xmlns:a16="http://schemas.microsoft.com/office/drawing/2014/main" xmlns="" id="{B7E09213-520D-D541-A078-79B67044E67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57E2D4B9-E8FD-AC42-ADFA-3AEF22B2DDC2}"/>
              </a:ext>
            </a:extLst>
          </p:cNvPr>
          <p:cNvSpPr>
            <a:spLocks noGrp="1"/>
          </p:cNvSpPr>
          <p:nvPr>
            <p:ph type="sldNum" sz="quarter" idx="12"/>
          </p:nvPr>
        </p:nvSpPr>
        <p:spPr/>
        <p:txBody>
          <a:bodyPr/>
          <a:lstStyle/>
          <a:p>
            <a:fld id="{38600F90-A246-444F-9CDA-75A773DBF9BA}" type="slidenum">
              <a:rPr lang="it-IT" smtClean="0"/>
              <a:t>‹N›</a:t>
            </a:fld>
            <a:endParaRPr lang="it-IT"/>
          </a:p>
        </p:txBody>
      </p:sp>
    </p:spTree>
    <p:extLst>
      <p:ext uri="{BB962C8B-B14F-4D97-AF65-F5344CB8AC3E}">
        <p14:creationId xmlns:p14="http://schemas.microsoft.com/office/powerpoint/2010/main" val="1274955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xmlns="" id="{53E8B0CB-2EB2-D34D-99F7-9999DC6576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74586902-D67B-3946-87D9-8DF02218F6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xmlns="" id="{596976CA-23F4-0541-A217-F9D415059B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377CFF-3DBE-4C4D-B2A9-72E526717CE3}" type="datetimeFigureOut">
              <a:rPr lang="it-IT" smtClean="0"/>
              <a:t>01/01/2002</a:t>
            </a:fld>
            <a:endParaRPr lang="it-IT"/>
          </a:p>
        </p:txBody>
      </p:sp>
      <p:sp>
        <p:nvSpPr>
          <p:cNvPr id="5" name="Segnaposto piè di pagina 4">
            <a:extLst>
              <a:ext uri="{FF2B5EF4-FFF2-40B4-BE49-F238E27FC236}">
                <a16:creationId xmlns:a16="http://schemas.microsoft.com/office/drawing/2014/main" xmlns="" id="{3BBE09A5-68DB-CD48-87F9-63E21B3B5D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xmlns="" id="{3C4B1F16-5257-1948-A4A1-4C5A3AF195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600F90-A246-444F-9CDA-75A773DBF9BA}" type="slidenum">
              <a:rPr lang="it-IT" smtClean="0"/>
              <a:t>‹N›</a:t>
            </a:fld>
            <a:endParaRPr lang="it-IT"/>
          </a:p>
        </p:txBody>
      </p:sp>
    </p:spTree>
    <p:extLst>
      <p:ext uri="{BB962C8B-B14F-4D97-AF65-F5344CB8AC3E}">
        <p14:creationId xmlns:p14="http://schemas.microsoft.com/office/powerpoint/2010/main" val="8851996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1B1CCDC7-8D8A-5642-BD1B-E750CA53C4EA}"/>
              </a:ext>
            </a:extLst>
          </p:cNvPr>
          <p:cNvSpPr>
            <a:spLocks noGrp="1"/>
          </p:cNvSpPr>
          <p:nvPr>
            <p:ph type="ctrTitle"/>
          </p:nvPr>
        </p:nvSpPr>
        <p:spPr>
          <a:xfrm>
            <a:off x="1524000" y="1026160"/>
            <a:ext cx="9144000" cy="2483803"/>
          </a:xfrm>
        </p:spPr>
        <p:txBody>
          <a:bodyPr>
            <a:normAutofit fontScale="90000"/>
          </a:bodyPr>
          <a:lstStyle/>
          <a:p>
            <a:pPr algn="l">
              <a:lnSpc>
                <a:spcPct val="100000"/>
              </a:lnSpc>
            </a:pPr>
            <a:r>
              <a:rPr lang="it-IT" sz="4400" b="1" dirty="0">
                <a:latin typeface="Times New Roman" panose="02020603050405020304" pitchFamily="18" charset="0"/>
                <a:cs typeface="Times New Roman" panose="02020603050405020304" pitchFamily="18" charset="0"/>
              </a:rPr>
              <a:t/>
            </a:r>
            <a:br>
              <a:rPr lang="it-IT" sz="4400" b="1" dirty="0">
                <a:latin typeface="Times New Roman" panose="02020603050405020304" pitchFamily="18" charset="0"/>
                <a:cs typeface="Times New Roman" panose="02020603050405020304" pitchFamily="18" charset="0"/>
              </a:rPr>
            </a:br>
            <a:r>
              <a:rPr lang="it-IT" sz="4400" b="1" dirty="0">
                <a:latin typeface="Times New Roman" panose="02020603050405020304" pitchFamily="18" charset="0"/>
                <a:cs typeface="Times New Roman" panose="02020603050405020304" pitchFamily="18" charset="0"/>
              </a:rPr>
              <a:t/>
            </a:r>
            <a:br>
              <a:rPr lang="it-IT" sz="4400" b="1" dirty="0">
                <a:latin typeface="Times New Roman" panose="02020603050405020304" pitchFamily="18" charset="0"/>
                <a:cs typeface="Times New Roman" panose="02020603050405020304" pitchFamily="18" charset="0"/>
              </a:rPr>
            </a:br>
            <a:r>
              <a:rPr lang="it-IT" sz="4400" b="1" dirty="0">
                <a:latin typeface="Times New Roman" panose="02020603050405020304" pitchFamily="18" charset="0"/>
                <a:cs typeface="Times New Roman" panose="02020603050405020304" pitchFamily="18" charset="0"/>
              </a:rPr>
              <a:t/>
            </a:r>
            <a:br>
              <a:rPr lang="it-IT" sz="4400" b="1" dirty="0">
                <a:latin typeface="Times New Roman" panose="02020603050405020304" pitchFamily="18" charset="0"/>
                <a:cs typeface="Times New Roman" panose="02020603050405020304" pitchFamily="18" charset="0"/>
              </a:rPr>
            </a:br>
            <a:r>
              <a:rPr lang="it-IT" sz="4400" b="1" dirty="0">
                <a:latin typeface="Times New Roman" panose="02020603050405020304" pitchFamily="18" charset="0"/>
                <a:cs typeface="Times New Roman" panose="02020603050405020304" pitchFamily="18" charset="0"/>
              </a:rPr>
              <a:t/>
            </a:r>
            <a:br>
              <a:rPr lang="it-IT" sz="4400" b="1" dirty="0">
                <a:latin typeface="Times New Roman" panose="02020603050405020304" pitchFamily="18" charset="0"/>
                <a:cs typeface="Times New Roman" panose="02020603050405020304" pitchFamily="18" charset="0"/>
              </a:rPr>
            </a:br>
            <a:r>
              <a:rPr lang="it-IT" sz="4400" b="1" dirty="0">
                <a:latin typeface="Times New Roman" panose="02020603050405020304" pitchFamily="18" charset="0"/>
                <a:cs typeface="Times New Roman" panose="02020603050405020304" pitchFamily="18" charset="0"/>
              </a:rPr>
              <a:t/>
            </a:r>
            <a:br>
              <a:rPr lang="it-IT" sz="4400" b="1" dirty="0">
                <a:latin typeface="Times New Roman" panose="02020603050405020304" pitchFamily="18" charset="0"/>
                <a:cs typeface="Times New Roman" panose="02020603050405020304" pitchFamily="18" charset="0"/>
              </a:rPr>
            </a:br>
            <a:r>
              <a:rPr lang="it-IT" sz="4000" b="1" dirty="0">
                <a:latin typeface="Times New Roman" panose="02020603050405020304" pitchFamily="18" charset="0"/>
                <a:cs typeface="Times New Roman" panose="02020603050405020304" pitchFamily="18" charset="0"/>
              </a:rPr>
              <a:t>La prima prova dell’Esame di Stato 2018/19:</a:t>
            </a:r>
            <a:br>
              <a:rPr lang="it-IT" sz="4000" b="1" dirty="0">
                <a:latin typeface="Times New Roman" panose="02020603050405020304" pitchFamily="18" charset="0"/>
                <a:cs typeface="Times New Roman" panose="02020603050405020304" pitchFamily="18" charset="0"/>
              </a:rPr>
            </a:br>
            <a:r>
              <a:rPr lang="it-IT" sz="4000" b="1" dirty="0">
                <a:latin typeface="Times New Roman" panose="02020603050405020304" pitchFamily="18" charset="0"/>
                <a:cs typeface="Times New Roman" panose="02020603050405020304" pitchFamily="18" charset="0"/>
              </a:rPr>
              <a:t>riflessioni, proposte operative, esercitazioni</a:t>
            </a:r>
            <a:r>
              <a:rPr lang="it-IT" dirty="0"/>
              <a:t/>
            </a:r>
            <a:br>
              <a:rPr lang="it-IT" dirty="0"/>
            </a:br>
            <a:endParaRPr lang="it-IT" dirty="0"/>
          </a:p>
        </p:txBody>
      </p:sp>
      <p:sp>
        <p:nvSpPr>
          <p:cNvPr id="3" name="Sottotitolo 2">
            <a:extLst>
              <a:ext uri="{FF2B5EF4-FFF2-40B4-BE49-F238E27FC236}">
                <a16:creationId xmlns:a16="http://schemas.microsoft.com/office/drawing/2014/main" xmlns="" id="{FAE5A935-F7B6-2E4C-84A0-53F320AE3F82}"/>
              </a:ext>
            </a:extLst>
          </p:cNvPr>
          <p:cNvSpPr>
            <a:spLocks noGrp="1"/>
          </p:cNvSpPr>
          <p:nvPr>
            <p:ph type="subTitle" idx="1"/>
          </p:nvPr>
        </p:nvSpPr>
        <p:spPr/>
        <p:txBody>
          <a:bodyPr/>
          <a:lstStyle/>
          <a:p>
            <a:pPr algn="l"/>
            <a:r>
              <a:rPr lang="it-IT" b="1" dirty="0">
                <a:latin typeface="Times New Roman" panose="02020603050405020304" pitchFamily="18" charset="0"/>
                <a:cs typeface="Times New Roman" panose="02020603050405020304" pitchFamily="18" charset="0"/>
              </a:rPr>
              <a:t>Nicoletta Della Penna</a:t>
            </a:r>
          </a:p>
          <a:p>
            <a:pPr algn="l"/>
            <a:r>
              <a:rPr lang="it-IT" b="1" dirty="0">
                <a:latin typeface="Times New Roman" panose="02020603050405020304" pitchFamily="18" charset="0"/>
                <a:cs typeface="Times New Roman" panose="02020603050405020304" pitchFamily="18" charset="0"/>
              </a:rPr>
              <a:t>Marco Di Giacomo</a:t>
            </a:r>
          </a:p>
          <a:p>
            <a:pPr algn="r"/>
            <a:r>
              <a:rPr lang="it-IT" dirty="0">
                <a:latin typeface="Times New Roman" panose="02020603050405020304" pitchFamily="18" charset="0"/>
                <a:cs typeface="Times New Roman" panose="02020603050405020304" pitchFamily="18" charset="0"/>
              </a:rPr>
              <a:t>Chieti, Febbraio 2019</a:t>
            </a:r>
          </a:p>
        </p:txBody>
      </p:sp>
    </p:spTree>
    <p:extLst>
      <p:ext uri="{BB962C8B-B14F-4D97-AF65-F5344CB8AC3E}">
        <p14:creationId xmlns:p14="http://schemas.microsoft.com/office/powerpoint/2010/main" val="22898406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B483E3FB-3CAE-DB4A-9D33-75EE581FB9B7}"/>
              </a:ext>
            </a:extLst>
          </p:cNvPr>
          <p:cNvSpPr>
            <a:spLocks noGrp="1"/>
          </p:cNvSpPr>
          <p:nvPr>
            <p:ph type="title"/>
          </p:nvPr>
        </p:nvSpPr>
        <p:spPr>
          <a:xfrm>
            <a:off x="838200" y="365126"/>
            <a:ext cx="10515600" cy="471216"/>
          </a:xfrm>
        </p:spPr>
        <p:txBody>
          <a:bodyPr>
            <a:normAutofit fontScale="90000"/>
          </a:bodyPr>
          <a:lstStyle/>
          <a:p>
            <a:r>
              <a:rPr lang="it-IT" dirty="0">
                <a:latin typeface="Times New Roman" panose="02020603050405020304" pitchFamily="18" charset="0"/>
                <a:cs typeface="Times New Roman" panose="02020603050405020304" pitchFamily="18" charset="0"/>
              </a:rPr>
              <a:t>Connettivi</a:t>
            </a:r>
          </a:p>
        </p:txBody>
      </p:sp>
      <p:sp>
        <p:nvSpPr>
          <p:cNvPr id="3" name="Segnaposto contenuto 2">
            <a:extLst>
              <a:ext uri="{FF2B5EF4-FFF2-40B4-BE49-F238E27FC236}">
                <a16:creationId xmlns:a16="http://schemas.microsoft.com/office/drawing/2014/main" xmlns="" id="{B57225AB-7060-1E40-BFEE-9F7929FF9B13}"/>
              </a:ext>
            </a:extLst>
          </p:cNvPr>
          <p:cNvSpPr>
            <a:spLocks noGrp="1"/>
          </p:cNvSpPr>
          <p:nvPr>
            <p:ph idx="1"/>
          </p:nvPr>
        </p:nvSpPr>
        <p:spPr>
          <a:xfrm>
            <a:off x="838200" y="1037063"/>
            <a:ext cx="10515600" cy="5139900"/>
          </a:xfrm>
        </p:spPr>
        <p:txBody>
          <a:bodyPr>
            <a:normAutofit fontScale="92500" lnSpcReduction="10000"/>
          </a:bodyPr>
          <a:lstStyle/>
          <a:p>
            <a:pPr algn="just">
              <a:lnSpc>
                <a:spcPct val="110000"/>
              </a:lnSpc>
              <a:buFontTx/>
              <a:buChar char="-"/>
            </a:pPr>
            <a:r>
              <a:rPr lang="it-IT" dirty="0">
                <a:latin typeface="Times New Roman" panose="02020603050405020304" pitchFamily="18" charset="0"/>
                <a:cs typeface="Times New Roman" panose="02020603050405020304" pitchFamily="18" charset="0"/>
              </a:rPr>
              <a:t>in [11] il </a:t>
            </a:r>
            <a:r>
              <a:rPr lang="it-IT" i="1" dirty="0">
                <a:latin typeface="Times New Roman" panose="02020603050405020304" pitchFamily="18" charset="0"/>
                <a:cs typeface="Times New Roman" panose="02020603050405020304" pitchFamily="18" charset="0"/>
              </a:rPr>
              <a:t>Ma</a:t>
            </a:r>
            <a:r>
              <a:rPr lang="it-IT" dirty="0">
                <a:latin typeface="Times New Roman" panose="02020603050405020304" pitchFamily="18" charset="0"/>
                <a:cs typeface="Times New Roman" panose="02020603050405020304" pitchFamily="18" charset="0"/>
              </a:rPr>
              <a:t> svolge la funzione di "congiunzione testuale" (non c'è apparente contrapposizione con quel che precede; </a:t>
            </a:r>
            <a:r>
              <a:rPr lang="it-IT" i="1" dirty="0">
                <a:latin typeface="Times New Roman" panose="02020603050405020304" pitchFamily="18" charset="0"/>
                <a:cs typeface="Times New Roman" panose="02020603050405020304" pitchFamily="18" charset="0"/>
              </a:rPr>
              <a:t>ma </a:t>
            </a:r>
            <a:r>
              <a:rPr lang="it-IT" dirty="0">
                <a:latin typeface="Times New Roman" panose="02020603050405020304" pitchFamily="18" charset="0"/>
                <a:cs typeface="Times New Roman" panose="02020603050405020304" pitchFamily="18" charset="0"/>
              </a:rPr>
              <a:t>introduce un altro piano del discorso, facendo emergere le difficoltà politiche di un processo internazionale a Gheddafi, pur auspicabile in punto di diritto);</a:t>
            </a:r>
          </a:p>
          <a:p>
            <a:pPr algn="just">
              <a:lnSpc>
                <a:spcPct val="110000"/>
              </a:lnSpc>
              <a:buFontTx/>
              <a:buChar char="-"/>
            </a:pPr>
            <a:r>
              <a:rPr lang="it-IT" dirty="0">
                <a:latin typeface="Times New Roman" panose="02020603050405020304" pitchFamily="18" charset="0"/>
                <a:cs typeface="Times New Roman" panose="02020603050405020304" pitchFamily="18" charset="0"/>
              </a:rPr>
              <a:t> in [16] compare un </a:t>
            </a:r>
            <a:r>
              <a:rPr lang="it-IT" i="1" dirty="0">
                <a:latin typeface="Times New Roman" panose="02020603050405020304" pitchFamily="18" charset="0"/>
                <a:cs typeface="Times New Roman" panose="02020603050405020304" pitchFamily="18" charset="0"/>
              </a:rPr>
              <a:t>quindi </a:t>
            </a:r>
            <a:r>
              <a:rPr lang="it-IT" dirty="0">
                <a:latin typeface="Times New Roman" panose="02020603050405020304" pitchFamily="18" charset="0"/>
                <a:cs typeface="Times New Roman" panose="02020603050405020304" pitchFamily="18" charset="0"/>
              </a:rPr>
              <a:t> attraverso il quale Romano vuol tirare le fila del suo discorso, spostando l'obiettivo sull'Europa;</a:t>
            </a:r>
          </a:p>
          <a:p>
            <a:pPr algn="just">
              <a:lnSpc>
                <a:spcPct val="110000"/>
              </a:lnSpc>
              <a:buFontTx/>
              <a:buChar char="-"/>
            </a:pPr>
            <a:r>
              <a:rPr lang="it-IT" dirty="0">
                <a:latin typeface="Times New Roman" panose="02020603050405020304" pitchFamily="18" charset="0"/>
                <a:cs typeface="Times New Roman" panose="02020603050405020304" pitchFamily="18" charset="0"/>
              </a:rPr>
              <a:t> in [17] un </a:t>
            </a:r>
            <a:r>
              <a:rPr lang="it-IT" i="1" dirty="0">
                <a:latin typeface="Times New Roman" panose="02020603050405020304" pitchFamily="18" charset="0"/>
                <a:cs typeface="Times New Roman" panose="02020603050405020304" pitchFamily="18" charset="0"/>
              </a:rPr>
              <a:t>Ma</a:t>
            </a:r>
            <a:r>
              <a:rPr lang="it-IT" dirty="0">
                <a:latin typeface="Times New Roman" panose="02020603050405020304" pitchFamily="18" charset="0"/>
                <a:cs typeface="Times New Roman" panose="02020603050405020304" pitchFamily="18" charset="0"/>
              </a:rPr>
              <a:t> nel suo classico valore avversativo-limitativo; altri due </a:t>
            </a:r>
            <a:r>
              <a:rPr lang="it-IT" i="1" dirty="0">
                <a:latin typeface="Times New Roman" panose="02020603050405020304" pitchFamily="18" charset="0"/>
                <a:cs typeface="Times New Roman" panose="02020603050405020304" pitchFamily="18" charset="0"/>
              </a:rPr>
              <a:t>ma</a:t>
            </a:r>
            <a:r>
              <a:rPr lang="it-IT" dirty="0">
                <a:latin typeface="Times New Roman" panose="02020603050405020304" pitchFamily="18" charset="0"/>
                <a:cs typeface="Times New Roman" panose="02020603050405020304" pitchFamily="18" charset="0"/>
              </a:rPr>
              <a:t> [13] e [15] hanno autonomia solo sul piano </a:t>
            </a:r>
            <a:r>
              <a:rPr lang="it-IT" dirty="0" err="1">
                <a:latin typeface="Times New Roman" panose="02020603050405020304" pitchFamily="18" charset="0"/>
                <a:cs typeface="Times New Roman" panose="02020603050405020304" pitchFamily="18" charset="0"/>
              </a:rPr>
              <a:t>paragrafematico</a:t>
            </a:r>
            <a:r>
              <a:rPr lang="it-IT" dirty="0">
                <a:latin typeface="Times New Roman" panose="02020603050405020304" pitchFamily="18" charset="0"/>
                <a:cs typeface="Times New Roman" panose="02020603050405020304" pitchFamily="18" charset="0"/>
              </a:rPr>
              <a:t> (punteggiatura e conseguente uso delle maiuscole): in realtà introducono proposizioni coordinate (</a:t>
            </a:r>
            <a:r>
              <a:rPr lang="it-IT" i="1" dirty="0">
                <a:latin typeface="Times New Roman" panose="02020603050405020304" pitchFamily="18" charset="0"/>
                <a:cs typeface="Times New Roman" panose="02020603050405020304" pitchFamily="18" charset="0"/>
              </a:rPr>
              <a:t>La fine del regime di Gheddafi è una buona notizia, ma se vogliamo</a:t>
            </a:r>
            <a:r>
              <a:rPr lang="it-IT" dirty="0">
                <a:latin typeface="Times New Roman" panose="02020603050405020304" pitchFamily="18" charset="0"/>
                <a:cs typeface="Times New Roman" panose="02020603050405020304" pitchFamily="18" charset="0"/>
              </a:rPr>
              <a:t> ecc.) che Romano, modulando l'articolo su una sintassi fortemente scandita, isola e rende autonome.  </a:t>
            </a:r>
          </a:p>
          <a:p>
            <a:pPr marL="0" indent="0">
              <a:buNone/>
            </a:pPr>
            <a:endParaRPr lang="it-IT" dirty="0"/>
          </a:p>
        </p:txBody>
      </p:sp>
    </p:spTree>
    <p:extLst>
      <p:ext uri="{BB962C8B-B14F-4D97-AF65-F5344CB8AC3E}">
        <p14:creationId xmlns:p14="http://schemas.microsoft.com/office/powerpoint/2010/main" val="8921606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2B3C4AF0-73D3-9646-9EF1-2BD7B567C4B4}"/>
              </a:ext>
            </a:extLst>
          </p:cNvPr>
          <p:cNvSpPr>
            <a:spLocks noGrp="1"/>
          </p:cNvSpPr>
          <p:nvPr>
            <p:ph type="title"/>
          </p:nvPr>
        </p:nvSpPr>
        <p:spPr>
          <a:xfrm>
            <a:off x="838200" y="365125"/>
            <a:ext cx="10515600" cy="549275"/>
          </a:xfrm>
        </p:spPr>
        <p:txBody>
          <a:bodyPr>
            <a:normAutofit fontScale="90000"/>
          </a:bodyPr>
          <a:lstStyle/>
          <a:p>
            <a:r>
              <a:rPr lang="it-IT" dirty="0">
                <a:latin typeface="Times New Roman" panose="02020603050405020304" pitchFamily="18" charset="0"/>
                <a:cs typeface="Times New Roman" panose="02020603050405020304" pitchFamily="18" charset="0"/>
              </a:rPr>
              <a:t>Coesivi</a:t>
            </a:r>
          </a:p>
        </p:txBody>
      </p:sp>
      <p:sp>
        <p:nvSpPr>
          <p:cNvPr id="3" name="Segnaposto contenuto 2">
            <a:extLst>
              <a:ext uri="{FF2B5EF4-FFF2-40B4-BE49-F238E27FC236}">
                <a16:creationId xmlns:a16="http://schemas.microsoft.com/office/drawing/2014/main" xmlns="" id="{3DB84636-91F4-5041-9231-1D0EC6C080A3}"/>
              </a:ext>
            </a:extLst>
          </p:cNvPr>
          <p:cNvSpPr>
            <a:spLocks noGrp="1"/>
          </p:cNvSpPr>
          <p:nvPr>
            <p:ph idx="1"/>
          </p:nvPr>
        </p:nvSpPr>
        <p:spPr>
          <a:xfrm>
            <a:off x="838200" y="914400"/>
            <a:ext cx="10515600" cy="5776332"/>
          </a:xfrm>
        </p:spPr>
        <p:txBody>
          <a:bodyPr>
            <a:normAutofit fontScale="70000" lnSpcReduction="20000"/>
          </a:bodyPr>
          <a:lstStyle/>
          <a:p>
            <a:pPr marL="0" indent="0" algn="just">
              <a:lnSpc>
                <a:spcPct val="120000"/>
              </a:lnSpc>
              <a:buNone/>
            </a:pPr>
            <a:r>
              <a:rPr lang="it-IT" dirty="0">
                <a:latin typeface="Times New Roman" panose="02020603050405020304" pitchFamily="18" charset="0"/>
                <a:cs typeface="Times New Roman" panose="02020603050405020304" pitchFamily="18" charset="0"/>
              </a:rPr>
              <a:t>Partiamo da "Gheddafi", il personaggio centrale del discorso.</a:t>
            </a:r>
          </a:p>
          <a:p>
            <a:pPr algn="just">
              <a:lnSpc>
                <a:spcPct val="120000"/>
              </a:lnSpc>
              <a:buFontTx/>
              <a:buChar char="-"/>
            </a:pPr>
            <a:r>
              <a:rPr lang="it-IT" dirty="0">
                <a:latin typeface="Times New Roman" panose="02020603050405020304" pitchFamily="18" charset="0"/>
                <a:cs typeface="Times New Roman" panose="02020603050405020304" pitchFamily="18" charset="0"/>
              </a:rPr>
              <a:t>Il </a:t>
            </a:r>
            <a:r>
              <a:rPr lang="it-IT" b="1" dirty="0">
                <a:latin typeface="Times New Roman" panose="02020603050405020304" pitchFamily="18" charset="0"/>
                <a:cs typeface="Times New Roman" panose="02020603050405020304" pitchFamily="18" charset="0"/>
              </a:rPr>
              <a:t>pronome</a:t>
            </a:r>
            <a:r>
              <a:rPr lang="it-IT" dirty="0">
                <a:latin typeface="Times New Roman" panose="02020603050405020304" pitchFamily="18" charset="0"/>
                <a:cs typeface="Times New Roman" panose="02020603050405020304" pitchFamily="18" charset="0"/>
              </a:rPr>
              <a:t>, il coesivo tipico e fondamentale, ricorre in questa funzione solo in regime obliquo («che hanno combattuto </a:t>
            </a:r>
            <a:r>
              <a:rPr lang="it-IT" i="1" dirty="0">
                <a:latin typeface="Times New Roman" panose="02020603050405020304" pitchFamily="18" charset="0"/>
                <a:cs typeface="Times New Roman" panose="02020603050405020304" pitchFamily="18" charset="0"/>
              </a:rPr>
              <a:t>per lui</a:t>
            </a:r>
            <a:r>
              <a:rPr lang="it-IT" dirty="0">
                <a:latin typeface="Times New Roman" panose="02020603050405020304" pitchFamily="18" charset="0"/>
                <a:cs typeface="Times New Roman" panose="02020603050405020304" pitchFamily="18" charset="0"/>
              </a:rPr>
              <a:t>» [5]); è raro, e risulterebbe irrimediabilmente scolastico, che un nome proprio soggetto sia richiamato da un pronome personale (</a:t>
            </a:r>
            <a:r>
              <a:rPr lang="it-IT" i="1" dirty="0">
                <a:latin typeface="Times New Roman" panose="02020603050405020304" pitchFamily="18" charset="0"/>
                <a:cs typeface="Times New Roman" panose="02020603050405020304" pitchFamily="18" charset="0"/>
              </a:rPr>
              <a:t>egli</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ella</a:t>
            </a:r>
            <a:r>
              <a:rPr lang="it-IT" dirty="0">
                <a:latin typeface="Times New Roman" panose="02020603050405020304" pitchFamily="18" charset="0"/>
                <a:cs typeface="Times New Roman" panose="02020603050405020304" pitchFamily="18" charset="0"/>
              </a:rPr>
              <a:t>; possibili invece, con funzione di messa in evidenza, </a:t>
            </a:r>
            <a:r>
              <a:rPr lang="it-IT" i="1" dirty="0">
                <a:latin typeface="Times New Roman" panose="02020603050405020304" pitchFamily="18" charset="0"/>
                <a:cs typeface="Times New Roman" panose="02020603050405020304" pitchFamily="18" charset="0"/>
              </a:rPr>
              <a:t>lui</a:t>
            </a:r>
            <a:r>
              <a:rPr lang="it-IT" dirty="0">
                <a:latin typeface="Times New Roman" panose="02020603050405020304" pitchFamily="18" charset="0"/>
                <a:cs typeface="Times New Roman" panose="02020603050405020304" pitchFamily="18" charset="0"/>
              </a:rPr>
              <a:t> o </a:t>
            </a:r>
            <a:r>
              <a:rPr lang="it-IT" i="1" dirty="0">
                <a:latin typeface="Times New Roman" panose="02020603050405020304" pitchFamily="18" charset="0"/>
                <a:cs typeface="Times New Roman" panose="02020603050405020304" pitchFamily="18" charset="0"/>
              </a:rPr>
              <a:t>lei</a:t>
            </a:r>
            <a:r>
              <a:rPr lang="it-IT" dirty="0">
                <a:latin typeface="Times New Roman" panose="02020603050405020304" pitchFamily="18" charset="0"/>
                <a:cs typeface="Times New Roman" panose="02020603050405020304" pitchFamily="18" charset="0"/>
              </a:rPr>
              <a:t>, che qui sarebbero però non del tutto stilisticamente coerenti con il livello e il tema dell'articolo). </a:t>
            </a:r>
          </a:p>
          <a:p>
            <a:pPr algn="just">
              <a:lnSpc>
                <a:spcPct val="120000"/>
              </a:lnSpc>
              <a:buFontTx/>
              <a:buChar char="-"/>
            </a:pPr>
            <a:r>
              <a:rPr lang="it-IT" b="1" dirty="0">
                <a:latin typeface="Times New Roman" panose="02020603050405020304" pitchFamily="18" charset="0"/>
                <a:cs typeface="Times New Roman" panose="02020603050405020304" pitchFamily="18" charset="0"/>
              </a:rPr>
              <a:t>ripetizione</a:t>
            </a:r>
            <a:r>
              <a:rPr lang="it-IT" dirty="0">
                <a:latin typeface="Times New Roman" panose="02020603050405020304" pitchFamily="18" charset="0"/>
                <a:cs typeface="Times New Roman" panose="02020603050405020304" pitchFamily="18" charset="0"/>
              </a:rPr>
              <a:t>: «Gheddafi» [9], «a Gheddafi» [10], [13]. </a:t>
            </a:r>
          </a:p>
          <a:p>
            <a:pPr algn="just">
              <a:lnSpc>
                <a:spcPct val="120000"/>
              </a:lnSpc>
              <a:buFontTx/>
              <a:buChar char="-"/>
            </a:pPr>
            <a:r>
              <a:rPr lang="it-IT" b="1" dirty="0">
                <a:latin typeface="Times New Roman" panose="02020603050405020304" pitchFamily="18" charset="0"/>
                <a:cs typeface="Times New Roman" panose="02020603050405020304" pitchFamily="18" charset="0"/>
              </a:rPr>
              <a:t>riformulazione:</a:t>
            </a:r>
            <a:r>
              <a:rPr lang="it-IT" dirty="0">
                <a:latin typeface="Times New Roman" panose="02020603050405020304" pitchFamily="18" charset="0"/>
                <a:cs typeface="Times New Roman" panose="02020603050405020304" pitchFamily="18" charset="0"/>
              </a:rPr>
              <a:t> «il Colonnello» [1], il grado che lo stesso Gheddafi si assegnò nel 1969 quando, a capo del Consiglio rivoluzionario, soppresse la monarchia (questo coesivo fa leva su una precisa informazione storico-politica; ma chiunque, anche ignorando questi particolari, sarebbe in grado di collegare immediatamente i due elementi grazie al modo in cui vengono presentati nel contesto); «del leader» [4]; «per il capo» [5]; in [12], «con il leader libico», l'aggettivo si deve alla contrapposizione con «europei», quindi a un intento di massima chiarezza; il «tiranno» di [14] ha una sottile connotazione ironica: Romano prende le distanze dalla facile retorica di chi considera inevitabile la vittoria del bene, in questo caso il bene politico, espresso da una terna  ̶  la tradizionale misura ritmica della prosa sostenuta  ̶  che sembra arieggiare slogan elettorali del passato: «la fine del tiranno, la vittoria del popolo, il trionfo della democrazia». </a:t>
            </a:r>
          </a:p>
          <a:p>
            <a:pPr algn="just">
              <a:lnSpc>
                <a:spcPct val="120000"/>
              </a:lnSpc>
              <a:buFontTx/>
              <a:buChar char="-"/>
            </a:pPr>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47109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A204205-1542-3547-9679-C474F460F493}"/>
              </a:ext>
            </a:extLst>
          </p:cNvPr>
          <p:cNvSpPr>
            <a:spLocks noGrp="1"/>
          </p:cNvSpPr>
          <p:nvPr>
            <p:ph type="title"/>
          </p:nvPr>
        </p:nvSpPr>
        <p:spPr>
          <a:xfrm>
            <a:off x="838200" y="365126"/>
            <a:ext cx="10515600" cy="593880"/>
          </a:xfrm>
        </p:spPr>
        <p:txBody>
          <a:bodyPr>
            <a:normAutofit fontScale="90000"/>
          </a:bodyPr>
          <a:lstStyle/>
          <a:p>
            <a:r>
              <a:rPr lang="it-IT" dirty="0">
                <a:latin typeface="Times New Roman" panose="02020603050405020304" pitchFamily="18" charset="0"/>
                <a:cs typeface="Times New Roman" panose="02020603050405020304" pitchFamily="18" charset="0"/>
              </a:rPr>
              <a:t>Le strategie retoriche</a:t>
            </a:r>
          </a:p>
        </p:txBody>
      </p:sp>
      <p:sp>
        <p:nvSpPr>
          <p:cNvPr id="3" name="Segnaposto contenuto 2">
            <a:extLst>
              <a:ext uri="{FF2B5EF4-FFF2-40B4-BE49-F238E27FC236}">
                <a16:creationId xmlns:a16="http://schemas.microsoft.com/office/drawing/2014/main" xmlns="" id="{3CC14556-3E28-0E41-95B0-8E78AAB2658D}"/>
              </a:ext>
            </a:extLst>
          </p:cNvPr>
          <p:cNvSpPr>
            <a:spLocks noGrp="1"/>
          </p:cNvSpPr>
          <p:nvPr>
            <p:ph idx="1"/>
          </p:nvPr>
        </p:nvSpPr>
        <p:spPr>
          <a:xfrm>
            <a:off x="838200" y="1126273"/>
            <a:ext cx="10515600" cy="5050690"/>
          </a:xfrm>
        </p:spPr>
        <p:txBody>
          <a:bodyPr>
            <a:normAutofit fontScale="77500" lnSpcReduction="20000"/>
          </a:bodyPr>
          <a:lstStyle/>
          <a:p>
            <a:pPr marL="0" indent="0" algn="just">
              <a:lnSpc>
                <a:spcPct val="120000"/>
              </a:lnSpc>
              <a:buNone/>
            </a:pPr>
            <a:r>
              <a:rPr lang="it-IT" dirty="0">
                <a:latin typeface="Times New Roman" panose="02020603050405020304" pitchFamily="18" charset="0"/>
                <a:cs typeface="Times New Roman" panose="02020603050405020304" pitchFamily="18" charset="0"/>
              </a:rPr>
              <a:t>- L'</a:t>
            </a:r>
            <a:r>
              <a:rPr lang="it-IT" i="1" dirty="0">
                <a:latin typeface="Times New Roman" panose="02020603050405020304" pitchFamily="18" charset="0"/>
                <a:cs typeface="Times New Roman" panose="02020603050405020304" pitchFamily="18" charset="0"/>
              </a:rPr>
              <a:t>incipit</a:t>
            </a:r>
            <a:r>
              <a:rPr lang="it-IT" dirty="0">
                <a:latin typeface="Times New Roman" panose="02020603050405020304" pitchFamily="18" charset="0"/>
                <a:cs typeface="Times New Roman" panose="02020603050405020304" pitchFamily="18" charset="0"/>
              </a:rPr>
              <a:t> di un editoriale deve spiazzare in qualche modo l'orizzonte d'attesa del lettore, catturandone l'attenzione, e non può in nessun modo permettersi di esordire con considerazioni ovvie. Ben consapevole di quest'esigenza, Romano parte da una notizia di dominio pubblico ("Gheddafi è stato sconfitto"), limitandone la portata e mettendo in luce i residui e tutt'altro che trascurabili punti di forza del suo clan. </a:t>
            </a:r>
          </a:p>
          <a:p>
            <a:pPr marL="0" indent="0" algn="just">
              <a:lnSpc>
                <a:spcPct val="120000"/>
              </a:lnSpc>
              <a:buNone/>
            </a:pPr>
            <a:r>
              <a:rPr lang="it-IT" dirty="0">
                <a:latin typeface="Times New Roman" panose="02020603050405020304" pitchFamily="18" charset="0"/>
                <a:cs typeface="Times New Roman" panose="02020603050405020304" pitchFamily="18" charset="0"/>
              </a:rPr>
              <a:t>- Da un esperto ci aspettiamo però non solo il quadro della situazione, ma anche una ragionevole previsione sul futuro: l'</a:t>
            </a:r>
            <a:r>
              <a:rPr lang="it-IT" i="1" dirty="0" err="1">
                <a:latin typeface="Times New Roman" panose="02020603050405020304" pitchFamily="18" charset="0"/>
                <a:cs typeface="Times New Roman" panose="02020603050405020304" pitchFamily="18" charset="0"/>
              </a:rPr>
              <a:t>explicit</a:t>
            </a:r>
            <a:r>
              <a:rPr lang="it-IT" dirty="0">
                <a:latin typeface="Times New Roman" panose="02020603050405020304" pitchFamily="18" charset="0"/>
                <a:cs typeface="Times New Roman" panose="02020603050405020304" pitchFamily="18" charset="0"/>
              </a:rPr>
              <a:t> deve lasciare in chi legge la sensazione di aver ricavato un'idea portante da quel che ha letto, o magari più di una. Per sostenere un dato prevedibile ("il futuro della Libia dipende dall'impegno internazionale, in primo luogo da quello delle nazioni europee più vicine geograficamente e più legate economicamente allo Stato africano"), Romano ricorre a un'affermazione che ha il sapore del paradosso perché collega eventi apparentemente irrelati: «Dall'unità dell'Europa dipende oggi il futuro della Libia» [18]. L'intento è quello di sostenere che, senza una politica comune, le iniziative dei singoli Stati dell'Unione europea sarebbero sterili ed inefficaci.</a:t>
            </a:r>
          </a:p>
          <a:p>
            <a:pPr marL="0" indent="0" algn="just">
              <a:lnSpc>
                <a:spcPct val="120000"/>
              </a:lnSpc>
              <a:buNone/>
            </a:pPr>
            <a:endParaRPr lang="it-IT" dirty="0">
              <a:latin typeface="Times New Roman" panose="02020603050405020304" pitchFamily="18" charset="0"/>
              <a:cs typeface="Times New Roman" panose="02020603050405020304" pitchFamily="18" charset="0"/>
            </a:endParaRPr>
          </a:p>
          <a:p>
            <a:pPr marL="0" indent="0">
              <a:buNone/>
            </a:pPr>
            <a:endParaRPr lang="it-IT" dirty="0"/>
          </a:p>
        </p:txBody>
      </p:sp>
    </p:spTree>
    <p:extLst>
      <p:ext uri="{BB962C8B-B14F-4D97-AF65-F5344CB8AC3E}">
        <p14:creationId xmlns:p14="http://schemas.microsoft.com/office/powerpoint/2010/main" val="232431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999A4DF-0C11-FB45-BB76-E8946FA20381}"/>
              </a:ext>
            </a:extLst>
          </p:cNvPr>
          <p:cNvSpPr>
            <a:spLocks noGrp="1"/>
          </p:cNvSpPr>
          <p:nvPr>
            <p:ph type="title"/>
          </p:nvPr>
        </p:nvSpPr>
        <p:spPr>
          <a:xfrm>
            <a:off x="838200" y="365125"/>
            <a:ext cx="10515600" cy="768731"/>
          </a:xfrm>
        </p:spPr>
        <p:txBody>
          <a:bodyPr/>
          <a:lstStyle/>
          <a:p>
            <a:r>
              <a:rPr lang="it-IT" dirty="0">
                <a:latin typeface="Times New Roman" panose="02020603050405020304" pitchFamily="18" charset="0"/>
                <a:cs typeface="Times New Roman" panose="02020603050405020304" pitchFamily="18" charset="0"/>
              </a:rPr>
              <a:t>Applicazioni didattiche</a:t>
            </a:r>
          </a:p>
        </p:txBody>
      </p:sp>
      <p:sp>
        <p:nvSpPr>
          <p:cNvPr id="3" name="Segnaposto contenuto 2">
            <a:extLst>
              <a:ext uri="{FF2B5EF4-FFF2-40B4-BE49-F238E27FC236}">
                <a16:creationId xmlns:a16="http://schemas.microsoft.com/office/drawing/2014/main" xmlns="" id="{52E00DAC-1DD7-9542-A9A6-9F4265BEF3C2}"/>
              </a:ext>
            </a:extLst>
          </p:cNvPr>
          <p:cNvSpPr>
            <a:spLocks noGrp="1"/>
          </p:cNvSpPr>
          <p:nvPr>
            <p:ph idx="1"/>
          </p:nvPr>
        </p:nvSpPr>
        <p:spPr>
          <a:xfrm>
            <a:off x="838200" y="1255776"/>
            <a:ext cx="10515600" cy="4921187"/>
          </a:xfrm>
        </p:spPr>
        <p:txBody>
          <a:bodyPr>
            <a:normAutofit/>
          </a:bodyPr>
          <a:lstStyle/>
          <a:p>
            <a:pPr algn="just"/>
            <a:r>
              <a:rPr lang="it-IT" b="1" dirty="0">
                <a:latin typeface="Times New Roman" panose="02020603050405020304" pitchFamily="18" charset="0"/>
                <a:cs typeface="Times New Roman" panose="02020603050405020304" pitchFamily="18" charset="0"/>
              </a:rPr>
              <a:t>riflessione metalinguistica </a:t>
            </a:r>
            <a:r>
              <a:rPr lang="it-IT" dirty="0">
                <a:latin typeface="Times New Roman" panose="02020603050405020304" pitchFamily="18" charset="0"/>
                <a:cs typeface="Times New Roman" panose="02020603050405020304" pitchFamily="18" charset="0"/>
              </a:rPr>
              <a:t>(come sono adoperate le virgole? come sono scelti i coesivi?); </a:t>
            </a:r>
          </a:p>
          <a:p>
            <a:pPr algn="just"/>
            <a:r>
              <a:rPr lang="it-IT" dirty="0">
                <a:latin typeface="Times New Roman" panose="02020603050405020304" pitchFamily="18" charset="0"/>
                <a:cs typeface="Times New Roman" panose="02020603050405020304" pitchFamily="18" charset="0"/>
              </a:rPr>
              <a:t>addestrare lo studente a </a:t>
            </a:r>
            <a:r>
              <a:rPr lang="it-IT" b="1" dirty="0">
                <a:latin typeface="Times New Roman" panose="02020603050405020304" pitchFamily="18" charset="0"/>
                <a:cs typeface="Times New Roman" panose="02020603050405020304" pitchFamily="18" charset="0"/>
              </a:rPr>
              <a:t>cogliere la finalità </a:t>
            </a:r>
            <a:r>
              <a:rPr lang="it-IT" dirty="0">
                <a:latin typeface="Times New Roman" panose="02020603050405020304" pitchFamily="18" charset="0"/>
                <a:cs typeface="Times New Roman" panose="02020603050405020304" pitchFamily="18" charset="0"/>
              </a:rPr>
              <a:t>di un saggio e a chiedersi sempre qual è la tesi sostenuta da chi scrive. Nel caso di un articolo politicamente molto schierato è fondamentale far capire che gli argomenti evocati e la stessa impalcatura retorica sono funzione di una precisa scelta ideologica. </a:t>
            </a:r>
            <a:endParaRPr lang="it-IT" dirty="0"/>
          </a:p>
        </p:txBody>
      </p:sp>
    </p:spTree>
    <p:extLst>
      <p:ext uri="{BB962C8B-B14F-4D97-AF65-F5344CB8AC3E}">
        <p14:creationId xmlns:p14="http://schemas.microsoft.com/office/powerpoint/2010/main" val="10438308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7ADB5FE6-8911-8A49-B88D-963587107744}"/>
              </a:ext>
            </a:extLst>
          </p:cNvPr>
          <p:cNvSpPr>
            <a:spLocks noGrp="1"/>
          </p:cNvSpPr>
          <p:nvPr>
            <p:ph type="title"/>
          </p:nvPr>
        </p:nvSpPr>
        <p:spPr>
          <a:xfrm>
            <a:off x="838200" y="365125"/>
            <a:ext cx="10515600" cy="549275"/>
          </a:xfrm>
        </p:spPr>
        <p:txBody>
          <a:bodyPr>
            <a:normAutofit fontScale="90000"/>
          </a:bodyPr>
          <a:lstStyle/>
          <a:p>
            <a:r>
              <a:rPr lang="it-IT" sz="4000" dirty="0">
                <a:latin typeface="Times New Roman" panose="02020603050405020304" pitchFamily="18" charset="0"/>
                <a:cs typeface="Times New Roman" panose="02020603050405020304" pitchFamily="18" charset="0"/>
              </a:rPr>
              <a:t>La scrittura giornalistica: tra cronaca e commento</a:t>
            </a:r>
          </a:p>
        </p:txBody>
      </p:sp>
      <p:sp>
        <p:nvSpPr>
          <p:cNvPr id="3" name="Segnaposto contenuto 2">
            <a:extLst>
              <a:ext uri="{FF2B5EF4-FFF2-40B4-BE49-F238E27FC236}">
                <a16:creationId xmlns:a16="http://schemas.microsoft.com/office/drawing/2014/main" xmlns="" id="{AAE3FB35-59F1-5C4E-BF9C-FF5BE2AF5C7A}"/>
              </a:ext>
            </a:extLst>
          </p:cNvPr>
          <p:cNvSpPr>
            <a:spLocks noGrp="1"/>
          </p:cNvSpPr>
          <p:nvPr>
            <p:ph idx="1"/>
          </p:nvPr>
        </p:nvSpPr>
        <p:spPr>
          <a:xfrm>
            <a:off x="838200" y="1048215"/>
            <a:ext cx="10515600" cy="5128748"/>
          </a:xfrm>
        </p:spPr>
        <p:txBody>
          <a:bodyPr>
            <a:normAutofit fontScale="62500" lnSpcReduction="20000"/>
          </a:bodyPr>
          <a:lstStyle/>
          <a:p>
            <a:pPr marL="0" indent="0" algn="just">
              <a:lnSpc>
                <a:spcPct val="120000"/>
              </a:lnSpc>
              <a:buNone/>
            </a:pPr>
            <a:r>
              <a:rPr lang="it-IT" sz="3200" b="1" dirty="0">
                <a:latin typeface="Times New Roman" panose="02020603050405020304" pitchFamily="18" charset="0"/>
                <a:cs typeface="Times New Roman" panose="02020603050405020304" pitchFamily="18" charset="0"/>
              </a:rPr>
              <a:t>I dopati della domenica</a:t>
            </a:r>
          </a:p>
          <a:p>
            <a:pPr marL="0" indent="0" algn="just">
              <a:lnSpc>
                <a:spcPct val="120000"/>
              </a:lnSpc>
              <a:buNone/>
            </a:pPr>
            <a:r>
              <a:rPr lang="it-IT" sz="3200" i="1" dirty="0">
                <a:latin typeface="Times New Roman" panose="02020603050405020304" pitchFamily="18" charset="0"/>
                <a:cs typeface="Times New Roman" panose="02020603050405020304" pitchFamily="18" charset="0"/>
              </a:rPr>
              <a:t>di Michele Serra</a:t>
            </a:r>
            <a:endParaRPr lang="it-IT" sz="3200" dirty="0">
              <a:latin typeface="Times New Roman" panose="02020603050405020304" pitchFamily="18" charset="0"/>
              <a:cs typeface="Times New Roman" panose="02020603050405020304" pitchFamily="18" charset="0"/>
            </a:endParaRPr>
          </a:p>
          <a:p>
            <a:pPr marL="0" indent="0" algn="just">
              <a:lnSpc>
                <a:spcPct val="120000"/>
              </a:lnSpc>
              <a:buNone/>
            </a:pPr>
            <a:r>
              <a:rPr lang="it-IT" sz="3400" dirty="0">
                <a:latin typeface="Times New Roman" panose="02020603050405020304" pitchFamily="18" charset="0"/>
                <a:cs typeface="Times New Roman" panose="02020603050405020304" pitchFamily="18" charset="0"/>
              </a:rPr>
              <a:t>[</a:t>
            </a:r>
            <a:r>
              <a:rPr lang="it-IT" sz="3400" baseline="30000" dirty="0">
                <a:latin typeface="Times New Roman" panose="02020603050405020304" pitchFamily="18" charset="0"/>
                <a:cs typeface="Times New Roman" panose="02020603050405020304" pitchFamily="18" charset="0"/>
              </a:rPr>
              <a:t>1</a:t>
            </a:r>
            <a:r>
              <a:rPr lang="it-IT" sz="3400" dirty="0">
                <a:latin typeface="Times New Roman" panose="02020603050405020304" pitchFamily="18" charset="0"/>
                <a:cs typeface="Times New Roman" panose="02020603050405020304" pitchFamily="18" charset="0"/>
              </a:rPr>
              <a:t>] Il padre del povero </a:t>
            </a:r>
            <a:r>
              <a:rPr lang="it-IT" sz="3400" dirty="0" err="1">
                <a:latin typeface="Times New Roman" panose="02020603050405020304" pitchFamily="18" charset="0"/>
                <a:cs typeface="Times New Roman" panose="02020603050405020304" pitchFamily="18" charset="0"/>
              </a:rPr>
              <a:t>Schwazer</a:t>
            </a:r>
            <a:r>
              <a:rPr lang="it-IT" sz="3400" dirty="0">
                <a:latin typeface="Times New Roman" panose="02020603050405020304" pitchFamily="18" charset="0"/>
                <a:cs typeface="Times New Roman" panose="02020603050405020304" pitchFamily="18" charset="0"/>
              </a:rPr>
              <a:t> non riesce a darsi pace, «stava male e non ho saputo parlargli, non sono stato un buon genitore». Se la cosa può consolarlo, sappia che milioni di padri (e di madri, di fratelli, di sorelle, di figli, di innamorati) non trovano le parole per arginare la marcia trionfale delle dipendenze (dai farmaci, dagli stupefacenti, dagli eccitanti, dal gioco d'azzardo, dal computer, dal cibo, dall'alcol, da tutto) che sono la piaga più devastante della nostra epoca.</a:t>
            </a:r>
          </a:p>
          <a:p>
            <a:pPr marL="0" indent="0" algn="just">
              <a:lnSpc>
                <a:spcPct val="120000"/>
              </a:lnSpc>
              <a:buNone/>
            </a:pPr>
            <a:r>
              <a:rPr lang="it-IT" sz="3400" dirty="0">
                <a:latin typeface="Times New Roman" panose="02020603050405020304" pitchFamily="18" charset="0"/>
                <a:cs typeface="Times New Roman" panose="02020603050405020304" pitchFamily="18" charset="0"/>
              </a:rPr>
              <a:t>[</a:t>
            </a:r>
            <a:r>
              <a:rPr lang="it-IT" sz="3400" baseline="30000" dirty="0">
                <a:latin typeface="Times New Roman" panose="02020603050405020304" pitchFamily="18" charset="0"/>
                <a:cs typeface="Times New Roman" panose="02020603050405020304" pitchFamily="18" charset="0"/>
              </a:rPr>
              <a:t>2</a:t>
            </a:r>
            <a:r>
              <a:rPr lang="it-IT" sz="3400" dirty="0">
                <a:latin typeface="Times New Roman" panose="02020603050405020304" pitchFamily="18" charset="0"/>
                <a:cs typeface="Times New Roman" panose="02020603050405020304" pitchFamily="18" charset="0"/>
              </a:rPr>
              <a:t>] Piaga di massa: perché non solamente gli eccellenti, i campioni, i molto sollecitati e molto osservati cedono al doping per reggere lo spasmo del primato, o più banalmente per sopportare meglio le fatiche dello sport e della vita. Dilettanti di ogni risma, anonimi di ogni età si impasticcano o si gonfiano i muscoli o alterano in qualche altro modo i propri connotati fisici e psichici per sentirsi più prestanti, più notati, più ammirati.</a:t>
            </a:r>
            <a:r>
              <a:rPr lang="it-IT" sz="3400" dirty="0">
                <a:effectLst/>
                <a:latin typeface="Times New Roman" panose="02020603050405020304" pitchFamily="18" charset="0"/>
                <a:cs typeface="Times New Roman" panose="02020603050405020304" pitchFamily="18" charset="0"/>
              </a:rPr>
              <a:t> </a:t>
            </a:r>
            <a:endParaRPr lang="it-IT" sz="3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15765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02184211-8B01-3B4F-9ECE-3B2DB20B30B1}"/>
              </a:ext>
            </a:extLst>
          </p:cNvPr>
          <p:cNvSpPr>
            <a:spLocks noGrp="1"/>
          </p:cNvSpPr>
          <p:nvPr>
            <p:ph idx="1"/>
          </p:nvPr>
        </p:nvSpPr>
        <p:spPr>
          <a:xfrm>
            <a:off x="838200" y="936702"/>
            <a:ext cx="10515600" cy="5240261"/>
          </a:xfrm>
        </p:spPr>
        <p:txBody>
          <a:bodyPr>
            <a:normAutofit fontScale="62500" lnSpcReduction="20000"/>
          </a:bodyPr>
          <a:lstStyle/>
          <a:p>
            <a:pPr marL="0" indent="0" algn="just">
              <a:lnSpc>
                <a:spcPct val="120000"/>
              </a:lnSpc>
              <a:buNone/>
            </a:pPr>
            <a:r>
              <a:rPr lang="it-IT" sz="3400" dirty="0">
                <a:latin typeface="Times New Roman" panose="02020603050405020304" pitchFamily="18" charset="0"/>
                <a:cs typeface="Times New Roman" panose="02020603050405020304" pitchFamily="18" charset="0"/>
              </a:rPr>
              <a:t>[</a:t>
            </a:r>
            <a:r>
              <a:rPr lang="it-IT" sz="3400" baseline="30000" dirty="0">
                <a:latin typeface="Times New Roman" panose="02020603050405020304" pitchFamily="18" charset="0"/>
                <a:cs typeface="Times New Roman" panose="02020603050405020304" pitchFamily="18" charset="0"/>
              </a:rPr>
              <a:t>3</a:t>
            </a:r>
            <a:r>
              <a:rPr lang="it-IT" sz="3400" dirty="0">
                <a:latin typeface="Times New Roman" panose="02020603050405020304" pitchFamily="18" charset="0"/>
                <a:cs typeface="Times New Roman" panose="02020603050405020304" pitchFamily="18" charset="0"/>
              </a:rPr>
              <a:t>] Il mito antico della rana che voleva farsi bue trova ai nostri giorni la sua più compiuta realizzazione: gonfiarsi fino a esplodere. E se lo fa l'economia finanziaria, se l'idea stessa del limite viene abrogata pur di dare spazio all'illusione dell'illimitato, se perfino l'economia "pulita", quella della produzione industriale e dei consumi, vive nel mito di una crescita senza fine, quali antidoti culturali possono darsi, i </a:t>
            </a:r>
            <a:r>
              <a:rPr lang="it-IT" sz="3400" dirty="0" err="1">
                <a:latin typeface="Times New Roman" panose="02020603050405020304" pitchFamily="18" charset="0"/>
                <a:cs typeface="Times New Roman" panose="02020603050405020304" pitchFamily="18" charset="0"/>
              </a:rPr>
              <a:t>fantozzi</a:t>
            </a:r>
            <a:r>
              <a:rPr lang="it-IT" sz="3400" dirty="0">
                <a:latin typeface="Times New Roman" panose="02020603050405020304" pitchFamily="18" charset="0"/>
                <a:cs typeface="Times New Roman" panose="02020603050405020304" pitchFamily="18" charset="0"/>
              </a:rPr>
              <a:t> delle palestre, delle tirate in bicicletta, dell'ossessione cronometrica?</a:t>
            </a:r>
          </a:p>
          <a:p>
            <a:pPr marL="0" indent="0" algn="just">
              <a:lnSpc>
                <a:spcPct val="120000"/>
              </a:lnSpc>
              <a:buNone/>
            </a:pPr>
            <a:r>
              <a:rPr lang="it-IT" sz="3400" dirty="0">
                <a:latin typeface="Times New Roman" panose="02020603050405020304" pitchFamily="18" charset="0"/>
                <a:cs typeface="Times New Roman" panose="02020603050405020304" pitchFamily="18" charset="0"/>
              </a:rPr>
              <a:t>[</a:t>
            </a:r>
            <a:r>
              <a:rPr lang="it-IT" sz="3400" baseline="30000" dirty="0">
                <a:latin typeface="Times New Roman" panose="02020603050405020304" pitchFamily="18" charset="0"/>
                <a:cs typeface="Times New Roman" panose="02020603050405020304" pitchFamily="18" charset="0"/>
              </a:rPr>
              <a:t>4</a:t>
            </a:r>
            <a:r>
              <a:rPr lang="it-IT" sz="3400" dirty="0">
                <a:latin typeface="Times New Roman" panose="02020603050405020304" pitchFamily="18" charset="0"/>
                <a:cs typeface="Times New Roman" panose="02020603050405020304" pitchFamily="18" charset="0"/>
              </a:rPr>
              <a:t>] In una fiala, in una pillola, nel docile arrendersi al dominio di una sostanza, è contenuta una resa perfino più grande, e più grave: la resa all'applauso degli altri come sola misura del proprio valore. Il contraltare è il terrore panico che il giudizio degli altri non ti gratifichi, non ti assolva, non ti salvi. [</a:t>
            </a:r>
            <a:r>
              <a:rPr lang="it-IT" sz="3400" baseline="30000" dirty="0">
                <a:latin typeface="Times New Roman" panose="02020603050405020304" pitchFamily="18" charset="0"/>
                <a:cs typeface="Times New Roman" panose="02020603050405020304" pitchFamily="18" charset="0"/>
              </a:rPr>
              <a:t>5</a:t>
            </a:r>
            <a:r>
              <a:rPr lang="it-IT" sz="3400" dirty="0">
                <a:latin typeface="Times New Roman" panose="02020603050405020304" pitchFamily="18" charset="0"/>
                <a:cs typeface="Times New Roman" panose="02020603050405020304" pitchFamily="18" charset="0"/>
              </a:rPr>
              <a:t>] Dipendenza è il contrario di indipendenza. Gli indipendenti cercano, e a volte trovano, una maniera più appartata e più personale per misurarsi, per cercare di capire chi sono. Le legioni dei dopati del sabato sera in discoteca o degli sport amatoriali sono dipendenti allo stato puro. Cercano di risalire la fila, di recuperare posizioni, di rendersi notevoli con qualunque mezzo: e nessuno che scarti di lato, decida di non voler fare più parte di quella fila.</a:t>
            </a:r>
          </a:p>
          <a:p>
            <a:pPr marL="0" indent="0">
              <a:buNone/>
            </a:pPr>
            <a:endParaRPr lang="it-IT" dirty="0"/>
          </a:p>
        </p:txBody>
      </p:sp>
    </p:spTree>
    <p:extLst>
      <p:ext uri="{BB962C8B-B14F-4D97-AF65-F5344CB8AC3E}">
        <p14:creationId xmlns:p14="http://schemas.microsoft.com/office/powerpoint/2010/main" val="4024183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481063FE-A7C5-9842-BF18-3C09B362C19A}"/>
              </a:ext>
            </a:extLst>
          </p:cNvPr>
          <p:cNvSpPr>
            <a:spLocks noGrp="1"/>
          </p:cNvSpPr>
          <p:nvPr>
            <p:ph idx="1"/>
          </p:nvPr>
        </p:nvSpPr>
        <p:spPr>
          <a:xfrm>
            <a:off x="838200" y="724829"/>
            <a:ext cx="10515600" cy="5452134"/>
          </a:xfrm>
        </p:spPr>
        <p:txBody>
          <a:bodyPr>
            <a:normAutofit fontScale="77500" lnSpcReduction="20000"/>
          </a:bodyPr>
          <a:lstStyle/>
          <a:p>
            <a:pPr marL="0" indent="0" algn="just">
              <a:lnSpc>
                <a:spcPct val="120000"/>
              </a:lnSpc>
              <a:buNone/>
            </a:pPr>
            <a:r>
              <a:rPr lang="it-IT" dirty="0">
                <a:latin typeface="Times New Roman" panose="02020603050405020304" pitchFamily="18" charset="0"/>
                <a:cs typeface="Times New Roman" panose="02020603050405020304" pitchFamily="18" charset="0"/>
              </a:rPr>
              <a:t>[</a:t>
            </a:r>
            <a:r>
              <a:rPr lang="it-IT" baseline="30000" dirty="0">
                <a:latin typeface="Times New Roman" panose="02020603050405020304" pitchFamily="18" charset="0"/>
                <a:cs typeface="Times New Roman" panose="02020603050405020304" pitchFamily="18" charset="0"/>
              </a:rPr>
              <a:t>6</a:t>
            </a:r>
            <a:r>
              <a:rPr lang="it-IT" dirty="0">
                <a:latin typeface="Times New Roman" panose="02020603050405020304" pitchFamily="18" charset="0"/>
                <a:cs typeface="Times New Roman" panose="02020603050405020304" pitchFamily="18" charset="0"/>
              </a:rPr>
              <a:t>] </a:t>
            </a:r>
            <a:r>
              <a:rPr lang="it-IT" dirty="0" err="1">
                <a:latin typeface="Times New Roman" panose="02020603050405020304" pitchFamily="18" charset="0"/>
                <a:cs typeface="Times New Roman" panose="02020603050405020304" pitchFamily="18" charset="0"/>
              </a:rPr>
              <a:t>Schwazer</a:t>
            </a:r>
            <a:r>
              <a:rPr lang="it-IT" dirty="0">
                <a:latin typeface="Times New Roman" panose="02020603050405020304" pitchFamily="18" charset="0"/>
                <a:cs typeface="Times New Roman" panose="02020603050405020304" pitchFamily="18" charset="0"/>
              </a:rPr>
              <a:t>, tra una Olimpiade e l'altra, la tentazione di lasciare la fila l'aveva avuta. Un momento difficile, una crisi salutare a patto di elaborarla fino in fondo e decidere: resto anche se non sono più il numero uno, pazienza se non arrivo primo; oppure: lascio perché non sono più il numero uno. Non ha fatto né l'una né l'altra cosa: ha deciso di rimanere cercando di truccare le carte. Si suole dire, in questi casi, che il campione dovrebbe essere d'esempio, ed è perfettamente vero.</a:t>
            </a:r>
          </a:p>
          <a:p>
            <a:pPr marL="0" indent="0" algn="just">
              <a:lnSpc>
                <a:spcPct val="120000"/>
              </a:lnSpc>
              <a:buNone/>
            </a:pPr>
            <a:r>
              <a:rPr lang="it-IT" dirty="0">
                <a:latin typeface="Times New Roman" panose="02020603050405020304" pitchFamily="18" charset="0"/>
                <a:cs typeface="Times New Roman" panose="02020603050405020304" pitchFamily="18" charset="0"/>
              </a:rPr>
              <a:t>[</a:t>
            </a:r>
            <a:r>
              <a:rPr lang="it-IT" baseline="30000" dirty="0">
                <a:latin typeface="Times New Roman" panose="02020603050405020304" pitchFamily="18" charset="0"/>
                <a:cs typeface="Times New Roman" panose="02020603050405020304" pitchFamily="18" charset="0"/>
              </a:rPr>
              <a:t>7</a:t>
            </a:r>
            <a:r>
              <a:rPr lang="it-IT" dirty="0">
                <a:latin typeface="Times New Roman" panose="02020603050405020304" pitchFamily="18" charset="0"/>
                <a:cs typeface="Times New Roman" panose="02020603050405020304" pitchFamily="18" charset="0"/>
              </a:rPr>
              <a:t>] Ma bastava, ieri, sentire le telefonate di molti ascoltatori a una popolare trasmissione radiofonica per capire che il doping di </a:t>
            </a:r>
            <a:r>
              <a:rPr lang="it-IT" dirty="0" err="1">
                <a:latin typeface="Times New Roman" panose="02020603050405020304" pitchFamily="18" charset="0"/>
                <a:cs typeface="Times New Roman" panose="02020603050405020304" pitchFamily="18" charset="0"/>
              </a:rPr>
              <a:t>Schwazer</a:t>
            </a:r>
            <a:r>
              <a:rPr lang="it-IT" dirty="0">
                <a:latin typeface="Times New Roman" panose="02020603050405020304" pitchFamily="18" charset="0"/>
                <a:cs typeface="Times New Roman" panose="02020603050405020304" pitchFamily="18" charset="0"/>
              </a:rPr>
              <a:t> ha milioni di mandanti, e milioni di alibi. Parecchi invitavano alla comprensione, indicavano la durezza della prova sportiva come giustificazione di un errore molto diffuso, e per questo, tutto sommato, non così grave. Accusavano i giornalisti di sciacallaggio, di accanirsi contro uno che, comunque, rischiava del suo. [</a:t>
            </a:r>
            <a:r>
              <a:rPr lang="it-IT" baseline="30000" dirty="0">
                <a:latin typeface="Times New Roman" panose="02020603050405020304" pitchFamily="18" charset="0"/>
                <a:cs typeface="Times New Roman" panose="02020603050405020304" pitchFamily="18" charset="0"/>
              </a:rPr>
              <a:t>8</a:t>
            </a:r>
            <a:r>
              <a:rPr lang="it-IT" dirty="0">
                <a:latin typeface="Times New Roman" panose="02020603050405020304" pitchFamily="18" charset="0"/>
                <a:cs typeface="Times New Roman" panose="02020603050405020304" pitchFamily="18" charset="0"/>
              </a:rPr>
              <a:t>] Rivangavano la tragedia di Pantani parlandone come di una vittima, un valoroso sputtanato dal moralismo della stampa. Quasi a nessuno veniva in mente che il doping, indipendentemente da ogni rischio per la salute, è un imbroglio. Una frode. Nello sport la più grave, la più imperdonabile delle mancanze.</a:t>
            </a:r>
          </a:p>
          <a:p>
            <a:pPr marL="0" indent="0">
              <a:buNone/>
            </a:pPr>
            <a:endParaRPr lang="it-IT" dirty="0"/>
          </a:p>
        </p:txBody>
      </p:sp>
    </p:spTree>
    <p:extLst>
      <p:ext uri="{BB962C8B-B14F-4D97-AF65-F5344CB8AC3E}">
        <p14:creationId xmlns:p14="http://schemas.microsoft.com/office/powerpoint/2010/main" val="19921882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CFEEA681-A904-D047-9019-7DF75FB035FC}"/>
              </a:ext>
            </a:extLst>
          </p:cNvPr>
          <p:cNvSpPr>
            <a:spLocks noGrp="1"/>
          </p:cNvSpPr>
          <p:nvPr>
            <p:ph idx="1"/>
          </p:nvPr>
        </p:nvSpPr>
        <p:spPr>
          <a:xfrm>
            <a:off x="838200" y="869795"/>
            <a:ext cx="10515600" cy="5307168"/>
          </a:xfrm>
        </p:spPr>
        <p:txBody>
          <a:bodyPr>
            <a:normAutofit fontScale="92500" lnSpcReduction="10000"/>
          </a:bodyPr>
          <a:lstStyle/>
          <a:p>
            <a:pPr marL="0" indent="0" algn="just">
              <a:lnSpc>
                <a:spcPct val="110000"/>
              </a:lnSpc>
              <a:buNone/>
            </a:pPr>
            <a:r>
              <a:rPr lang="it-IT" dirty="0">
                <a:latin typeface="Times New Roman" panose="02020603050405020304" pitchFamily="18" charset="0"/>
                <a:cs typeface="Times New Roman" panose="02020603050405020304" pitchFamily="18" charset="0"/>
              </a:rPr>
              <a:t>[</a:t>
            </a:r>
            <a:r>
              <a:rPr lang="it-IT" baseline="30000" dirty="0">
                <a:latin typeface="Times New Roman" panose="02020603050405020304" pitchFamily="18" charset="0"/>
                <a:cs typeface="Times New Roman" panose="02020603050405020304" pitchFamily="18" charset="0"/>
              </a:rPr>
              <a:t>9</a:t>
            </a:r>
            <a:r>
              <a:rPr lang="it-IT" dirty="0">
                <a:latin typeface="Times New Roman" panose="02020603050405020304" pitchFamily="18" charset="0"/>
                <a:cs typeface="Times New Roman" panose="02020603050405020304" pitchFamily="18" charset="0"/>
              </a:rPr>
              <a:t>] Perché tanta indulgenza? Perché la storia di </a:t>
            </a:r>
            <a:r>
              <a:rPr lang="it-IT" dirty="0" err="1">
                <a:latin typeface="Times New Roman" panose="02020603050405020304" pitchFamily="18" charset="0"/>
                <a:cs typeface="Times New Roman" panose="02020603050405020304" pitchFamily="18" charset="0"/>
              </a:rPr>
              <a:t>Schwazer</a:t>
            </a:r>
            <a:r>
              <a:rPr lang="it-IT" dirty="0">
                <a:latin typeface="Times New Roman" panose="02020603050405020304" pitchFamily="18" charset="0"/>
                <a:cs typeface="Times New Roman" panose="02020603050405020304" pitchFamily="18" charset="0"/>
              </a:rPr>
              <a:t> è, qualunque sia il suo esito, la storia di un bravo ragazzo con la faccia da bravo ragazzo? Anche. Ma io credo che la voglia di assoluzione, di comprensione che spirava tra le parole di quei tifosi, di quegli italiani normali, né cinici né disonesti, derivasse da una complicità di fondo con le ragioni psicologiche del dopato. [</a:t>
            </a:r>
            <a:r>
              <a:rPr lang="it-IT" baseline="30000" dirty="0">
                <a:latin typeface="Times New Roman" panose="02020603050405020304" pitchFamily="18" charset="0"/>
                <a:cs typeface="Times New Roman" panose="02020603050405020304" pitchFamily="18" charset="0"/>
              </a:rPr>
              <a:t>10</a:t>
            </a:r>
            <a:r>
              <a:rPr lang="it-IT" dirty="0">
                <a:latin typeface="Times New Roman" panose="02020603050405020304" pitchFamily="18" charset="0"/>
                <a:cs typeface="Times New Roman" panose="02020603050405020304" pitchFamily="18" charset="0"/>
              </a:rPr>
              <a:t>] La debolezza del campione rispecchia, ai massimi livelli, la debolezza di tutti. La paura di non farcela non riguarda solo gli olimpionici. La paura di non farcela è l'ossessione di massa della società più competitiva mai vista sulla faccia delle Terra; e tanto più competitiva quanto più disposta a reggersi l'anima con i denti, affilatissimi, delle droghe di ogni ordine e grado.</a:t>
            </a:r>
          </a:p>
          <a:p>
            <a:pPr marL="0" indent="0" algn="just">
              <a:buNone/>
            </a:pPr>
            <a:r>
              <a:rPr lang="it-IT" dirty="0">
                <a:latin typeface="Times New Roman" panose="02020603050405020304" pitchFamily="18" charset="0"/>
                <a:cs typeface="Times New Roman" panose="02020603050405020304" pitchFamily="18" charset="0"/>
              </a:rPr>
              <a:t> </a:t>
            </a:r>
          </a:p>
          <a:p>
            <a:pPr marL="0" indent="0" algn="just">
              <a:buNone/>
            </a:pPr>
            <a:r>
              <a:rPr lang="it-IT" dirty="0">
                <a:latin typeface="Times New Roman" panose="02020603050405020304" pitchFamily="18" charset="0"/>
                <a:cs typeface="Times New Roman" panose="02020603050405020304" pitchFamily="18" charset="0"/>
              </a:rPr>
              <a:t>[«la Repubblica», 8.12.2012]</a:t>
            </a:r>
          </a:p>
          <a:p>
            <a:pPr marL="0" indent="0">
              <a:buNone/>
            </a:pPr>
            <a:endParaRPr lang="it-IT" dirty="0"/>
          </a:p>
        </p:txBody>
      </p:sp>
    </p:spTree>
    <p:extLst>
      <p:ext uri="{BB962C8B-B14F-4D97-AF65-F5344CB8AC3E}">
        <p14:creationId xmlns:p14="http://schemas.microsoft.com/office/powerpoint/2010/main" val="2023857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C64959A0-DB7F-F847-8D2E-E339B1A74175}"/>
              </a:ext>
            </a:extLst>
          </p:cNvPr>
          <p:cNvSpPr>
            <a:spLocks noGrp="1"/>
          </p:cNvSpPr>
          <p:nvPr>
            <p:ph type="title"/>
          </p:nvPr>
        </p:nvSpPr>
        <p:spPr>
          <a:xfrm>
            <a:off x="838200" y="365125"/>
            <a:ext cx="10515600" cy="582729"/>
          </a:xfrm>
        </p:spPr>
        <p:txBody>
          <a:bodyPr>
            <a:normAutofit fontScale="90000"/>
          </a:bodyPr>
          <a:lstStyle/>
          <a:p>
            <a:r>
              <a:rPr lang="it-IT" dirty="0">
                <a:latin typeface="Times New Roman" panose="02020603050405020304" pitchFamily="18" charset="0"/>
                <a:cs typeface="Times New Roman" panose="02020603050405020304" pitchFamily="18" charset="0"/>
              </a:rPr>
              <a:t>Lo stile: tratti colloquiali</a:t>
            </a:r>
          </a:p>
        </p:txBody>
      </p:sp>
      <p:sp>
        <p:nvSpPr>
          <p:cNvPr id="3" name="Segnaposto contenuto 2">
            <a:extLst>
              <a:ext uri="{FF2B5EF4-FFF2-40B4-BE49-F238E27FC236}">
                <a16:creationId xmlns:a16="http://schemas.microsoft.com/office/drawing/2014/main" xmlns="" id="{2C74E0FE-5F14-CF40-B74E-C006DAC027DD}"/>
              </a:ext>
            </a:extLst>
          </p:cNvPr>
          <p:cNvSpPr>
            <a:spLocks noGrp="1"/>
          </p:cNvSpPr>
          <p:nvPr>
            <p:ph idx="1"/>
          </p:nvPr>
        </p:nvSpPr>
        <p:spPr>
          <a:xfrm>
            <a:off x="838200" y="1215483"/>
            <a:ext cx="10515600" cy="4961480"/>
          </a:xfrm>
        </p:spPr>
        <p:txBody>
          <a:bodyPr>
            <a:normAutofit fontScale="85000" lnSpcReduction="10000"/>
          </a:bodyPr>
          <a:lstStyle/>
          <a:p>
            <a:pPr marL="0" indent="0" algn="just">
              <a:lnSpc>
                <a:spcPct val="110000"/>
              </a:lnSpc>
              <a:buNone/>
            </a:pPr>
            <a:r>
              <a:rPr lang="it-IT" dirty="0">
                <a:latin typeface="Times New Roman" panose="02020603050405020304" pitchFamily="18" charset="0"/>
                <a:cs typeface="Times New Roman" panose="02020603050405020304" pitchFamily="18" charset="0"/>
              </a:rPr>
              <a:t>a. </a:t>
            </a:r>
            <a:r>
              <a:rPr lang="it-IT" b="1" dirty="0">
                <a:latin typeface="Times New Roman" panose="02020603050405020304" pitchFamily="18" charset="0"/>
                <a:cs typeface="Times New Roman" panose="02020603050405020304" pitchFamily="18" charset="0"/>
              </a:rPr>
              <a:t>inserzione del discorso diretto senza elementi introduttori</a:t>
            </a:r>
            <a:r>
              <a:rPr lang="it-IT" dirty="0">
                <a:latin typeface="Times New Roman" panose="02020603050405020304" pitchFamily="18" charset="0"/>
                <a:cs typeface="Times New Roman" panose="02020603050405020304" pitchFamily="18" charset="0"/>
              </a:rPr>
              <a:t>: «Il padre del povero </a:t>
            </a:r>
            <a:r>
              <a:rPr lang="it-IT" dirty="0" err="1">
                <a:latin typeface="Times New Roman" panose="02020603050405020304" pitchFamily="18" charset="0"/>
                <a:cs typeface="Times New Roman" panose="02020603050405020304" pitchFamily="18" charset="0"/>
              </a:rPr>
              <a:t>Schwazer</a:t>
            </a:r>
            <a:r>
              <a:rPr lang="it-IT" dirty="0">
                <a:latin typeface="Times New Roman" panose="02020603050405020304" pitchFamily="18" charset="0"/>
                <a:cs typeface="Times New Roman" panose="02020603050405020304" pitchFamily="18" charset="0"/>
              </a:rPr>
              <a:t> non riesce a darsi pace, "stava male e non ho saputo parlargli, non sono stato un buon genitore"» [1] (con un andamento più tradizionale: </a:t>
            </a:r>
            <a:r>
              <a:rPr lang="it-IT" i="1" dirty="0">
                <a:latin typeface="Times New Roman" panose="02020603050405020304" pitchFamily="18" charset="0"/>
                <a:cs typeface="Times New Roman" panose="02020603050405020304" pitchFamily="18" charset="0"/>
              </a:rPr>
              <a:t>Ecco le sue dichiarazioni</a:t>
            </a:r>
            <a:r>
              <a:rPr lang="it-IT" dirty="0">
                <a:latin typeface="Times New Roman" panose="02020603050405020304" pitchFamily="18" charset="0"/>
                <a:cs typeface="Times New Roman" panose="02020603050405020304" pitchFamily="18" charset="0"/>
              </a:rPr>
              <a:t> e simili); «una crisi salutare a patto di elaborarla fino in fondo e decidere: resto anche se non sono più il numero uno, pazienza se non arrivo primo ecc.» [6] (mancano le virgolette introduttive). </a:t>
            </a:r>
          </a:p>
          <a:p>
            <a:pPr algn="just">
              <a:lnSpc>
                <a:spcPct val="110000"/>
              </a:lnSpc>
              <a:buFontTx/>
              <a:buChar char="-"/>
            </a:pPr>
            <a:endParaRPr lang="it-IT" dirty="0">
              <a:latin typeface="Times New Roman" panose="02020603050405020304" pitchFamily="18" charset="0"/>
              <a:cs typeface="Times New Roman" panose="02020603050405020304" pitchFamily="18" charset="0"/>
            </a:endParaRPr>
          </a:p>
          <a:p>
            <a:pPr marL="0" indent="0" algn="just">
              <a:lnSpc>
                <a:spcPct val="110000"/>
              </a:lnSpc>
              <a:buNone/>
            </a:pPr>
            <a:r>
              <a:rPr lang="it-IT" dirty="0">
                <a:latin typeface="Times New Roman" panose="02020603050405020304" pitchFamily="18" charset="0"/>
                <a:cs typeface="Times New Roman" panose="02020603050405020304" pitchFamily="18" charset="0"/>
              </a:rPr>
              <a:t>b. </a:t>
            </a:r>
            <a:r>
              <a:rPr lang="it-IT" b="1" dirty="0">
                <a:latin typeface="Times New Roman" panose="02020603050405020304" pitchFamily="18" charset="0"/>
                <a:cs typeface="Times New Roman" panose="02020603050405020304" pitchFamily="18" charset="0"/>
              </a:rPr>
              <a:t>forme popolari</a:t>
            </a:r>
            <a:r>
              <a:rPr lang="it-IT" dirty="0">
                <a:latin typeface="Times New Roman" panose="02020603050405020304" pitchFamily="18" charset="0"/>
                <a:cs typeface="Times New Roman" panose="02020603050405020304" pitchFamily="18" charset="0"/>
              </a:rPr>
              <a:t>, che spiccano in un ambiente lessicale sorvegliato e addirittura ricercato: «anonimi di ogni età si impasticcano» [2] (da </a:t>
            </a:r>
            <a:r>
              <a:rPr lang="it-IT" i="1" dirty="0">
                <a:latin typeface="Times New Roman" panose="02020603050405020304" pitchFamily="18" charset="0"/>
                <a:cs typeface="Times New Roman" panose="02020603050405020304" pitchFamily="18" charset="0"/>
              </a:rPr>
              <a:t>pasticca</a:t>
            </a:r>
            <a:r>
              <a:rPr lang="it-IT" dirty="0">
                <a:latin typeface="Times New Roman" panose="02020603050405020304" pitchFamily="18" charset="0"/>
                <a:cs typeface="Times New Roman" panose="02020603050405020304" pitchFamily="18" charset="0"/>
              </a:rPr>
              <a:t> col valore di 'dose di droga'), «i </a:t>
            </a:r>
            <a:r>
              <a:rPr lang="it-IT" dirty="0" err="1">
                <a:latin typeface="Times New Roman" panose="02020603050405020304" pitchFamily="18" charset="0"/>
                <a:cs typeface="Times New Roman" panose="02020603050405020304" pitchFamily="18" charset="0"/>
              </a:rPr>
              <a:t>fantozzi</a:t>
            </a:r>
            <a:r>
              <a:rPr lang="it-IT" dirty="0">
                <a:latin typeface="Times New Roman" panose="02020603050405020304" pitchFamily="18" charset="0"/>
                <a:cs typeface="Times New Roman" panose="02020603050405020304" pitchFamily="18" charset="0"/>
              </a:rPr>
              <a:t> delle palestre» [3] (l'antonomasia nasce dal celebre personaggio cinematografico impersonato da Paolo Villaggio), «un valoroso sputtanato dal moralismo della stampa» [8].</a:t>
            </a:r>
          </a:p>
          <a:p>
            <a:pPr marL="0" indent="0">
              <a:buNone/>
            </a:pPr>
            <a:endParaRPr lang="it-IT" dirty="0"/>
          </a:p>
        </p:txBody>
      </p:sp>
    </p:spTree>
    <p:extLst>
      <p:ext uri="{BB962C8B-B14F-4D97-AF65-F5344CB8AC3E}">
        <p14:creationId xmlns:p14="http://schemas.microsoft.com/office/powerpoint/2010/main" val="1172612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5A710A47-B258-F247-A262-A9F85F3B2C46}"/>
              </a:ext>
            </a:extLst>
          </p:cNvPr>
          <p:cNvSpPr>
            <a:spLocks noGrp="1"/>
          </p:cNvSpPr>
          <p:nvPr>
            <p:ph type="title"/>
          </p:nvPr>
        </p:nvSpPr>
        <p:spPr>
          <a:xfrm>
            <a:off x="838200" y="365125"/>
            <a:ext cx="10515600" cy="582729"/>
          </a:xfrm>
        </p:spPr>
        <p:txBody>
          <a:bodyPr>
            <a:normAutofit fontScale="90000"/>
          </a:bodyPr>
          <a:lstStyle/>
          <a:p>
            <a:r>
              <a:rPr lang="it-IT" dirty="0">
                <a:latin typeface="Times New Roman" panose="02020603050405020304" pitchFamily="18" charset="0"/>
                <a:cs typeface="Times New Roman" panose="02020603050405020304" pitchFamily="18" charset="0"/>
              </a:rPr>
              <a:t>Lo stile: tratti letterari</a:t>
            </a:r>
          </a:p>
        </p:txBody>
      </p:sp>
      <p:sp>
        <p:nvSpPr>
          <p:cNvPr id="3" name="Segnaposto contenuto 2">
            <a:extLst>
              <a:ext uri="{FF2B5EF4-FFF2-40B4-BE49-F238E27FC236}">
                <a16:creationId xmlns:a16="http://schemas.microsoft.com/office/drawing/2014/main" xmlns="" id="{A97A28CF-C308-6843-800A-9836E5F9C019}"/>
              </a:ext>
            </a:extLst>
          </p:cNvPr>
          <p:cNvSpPr>
            <a:spLocks noGrp="1"/>
          </p:cNvSpPr>
          <p:nvPr>
            <p:ph idx="1"/>
          </p:nvPr>
        </p:nvSpPr>
        <p:spPr>
          <a:xfrm>
            <a:off x="838200" y="1059366"/>
            <a:ext cx="10515600" cy="5117597"/>
          </a:xfrm>
        </p:spPr>
        <p:txBody>
          <a:bodyPr>
            <a:normAutofit lnSpcReduction="10000"/>
          </a:bodyPr>
          <a:lstStyle/>
          <a:p>
            <a:pPr marL="0" indent="0" algn="just">
              <a:lnSpc>
                <a:spcPct val="110000"/>
              </a:lnSpc>
              <a:buNone/>
            </a:pPr>
            <a:r>
              <a:rPr lang="it-IT" dirty="0">
                <a:latin typeface="Times New Roman" panose="02020603050405020304" pitchFamily="18" charset="0"/>
                <a:cs typeface="Times New Roman" panose="02020603050405020304" pitchFamily="18" charset="0"/>
              </a:rPr>
              <a:t>a. </a:t>
            </a:r>
            <a:r>
              <a:rPr lang="it-IT" b="1" dirty="0">
                <a:latin typeface="Times New Roman" panose="02020603050405020304" pitchFamily="18" charset="0"/>
                <a:cs typeface="Times New Roman" panose="02020603050405020304" pitchFamily="18" charset="0"/>
              </a:rPr>
              <a:t>richiamo alla letteratura classica</a:t>
            </a:r>
            <a:r>
              <a:rPr lang="it-IT" dirty="0">
                <a:latin typeface="Times New Roman" panose="02020603050405020304" pitchFamily="18" charset="0"/>
                <a:cs typeface="Times New Roman" panose="02020603050405020304" pitchFamily="18" charset="0"/>
              </a:rPr>
              <a:t>: il riferimento a una nota favola di Fedro [3]</a:t>
            </a:r>
          </a:p>
          <a:p>
            <a:pPr marL="0" indent="0" algn="just">
              <a:lnSpc>
                <a:spcPct val="110000"/>
              </a:lnSpc>
              <a:buNone/>
            </a:pPr>
            <a:r>
              <a:rPr lang="it-IT" dirty="0">
                <a:latin typeface="Times New Roman" panose="02020603050405020304" pitchFamily="18" charset="0"/>
                <a:cs typeface="Times New Roman" panose="02020603050405020304" pitchFamily="18" charset="0"/>
              </a:rPr>
              <a:t>b. </a:t>
            </a:r>
            <a:r>
              <a:rPr lang="it-IT" b="1" dirty="0">
                <a:latin typeface="Times New Roman" panose="02020603050405020304" pitchFamily="18" charset="0"/>
                <a:cs typeface="Times New Roman" panose="02020603050405020304" pitchFamily="18" charset="0"/>
              </a:rPr>
              <a:t>ricorso alla terna</a:t>
            </a:r>
            <a:r>
              <a:rPr lang="it-IT" dirty="0">
                <a:latin typeface="Times New Roman" panose="02020603050405020304" pitchFamily="18" charset="0"/>
                <a:cs typeface="Times New Roman" panose="02020603050405020304" pitchFamily="18" charset="0"/>
              </a:rPr>
              <a:t>, un modulo ritmico tipico della scrittura letteraria tradizionale, utilizzato all'occorrenza per dare sfogo a una brillante esuberanza espressiva: «per sentirsi più prestanti, più notati, più ammirati» [2]; «quali antidoti culturali possono darsi, i </a:t>
            </a:r>
            <a:r>
              <a:rPr lang="it-IT" dirty="0" err="1">
                <a:latin typeface="Times New Roman" panose="02020603050405020304" pitchFamily="18" charset="0"/>
                <a:cs typeface="Times New Roman" panose="02020603050405020304" pitchFamily="18" charset="0"/>
              </a:rPr>
              <a:t>fantozzi</a:t>
            </a:r>
            <a:r>
              <a:rPr lang="it-IT" dirty="0">
                <a:latin typeface="Times New Roman" panose="02020603050405020304" pitchFamily="18" charset="0"/>
                <a:cs typeface="Times New Roman" panose="02020603050405020304" pitchFamily="18" charset="0"/>
              </a:rPr>
              <a:t> delle palestre, delle tirate in bicicletta, dell'ossessione cronometrica?» [3]; «In una fiala, in una pillola, nel docile arrendersi al dominio di una sostanza» [4]; «il terrore panico che il giudizio degli altri non ti gratifichi, non ti assolva, non ti salvi» [4], «Cercano di risalire la fila, di recuperare posizioni, di rendersi notevoli con qualunque mezzo»</a:t>
            </a:r>
          </a:p>
        </p:txBody>
      </p:sp>
    </p:spTree>
    <p:extLst>
      <p:ext uri="{BB962C8B-B14F-4D97-AF65-F5344CB8AC3E}">
        <p14:creationId xmlns:p14="http://schemas.microsoft.com/office/powerpoint/2010/main" val="2268978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2C152D9F-A22F-1248-8837-4BC4DB867FD8}"/>
              </a:ext>
            </a:extLst>
          </p:cNvPr>
          <p:cNvSpPr>
            <a:spLocks noGrp="1"/>
          </p:cNvSpPr>
          <p:nvPr>
            <p:ph idx="1"/>
          </p:nvPr>
        </p:nvSpPr>
        <p:spPr>
          <a:xfrm>
            <a:off x="838200" y="1499616"/>
            <a:ext cx="10515600" cy="4677347"/>
          </a:xfrm>
        </p:spPr>
        <p:txBody>
          <a:bodyPr/>
          <a:lstStyle/>
          <a:p>
            <a:pPr marL="0" indent="0" algn="ctr">
              <a:buNone/>
            </a:pPr>
            <a:endParaRPr lang="it-IT" dirty="0">
              <a:latin typeface="Times New Roman" panose="02020603050405020304" pitchFamily="18" charset="0"/>
              <a:cs typeface="Times New Roman" panose="02020603050405020304" pitchFamily="18" charset="0"/>
            </a:endParaRPr>
          </a:p>
          <a:p>
            <a:pPr marL="0" indent="0" algn="ctr">
              <a:buNone/>
            </a:pPr>
            <a:endParaRPr lang="it-IT" dirty="0">
              <a:latin typeface="Times New Roman" panose="02020603050405020304" pitchFamily="18" charset="0"/>
              <a:cs typeface="Times New Roman" panose="02020603050405020304" pitchFamily="18" charset="0"/>
            </a:endParaRPr>
          </a:p>
          <a:p>
            <a:pPr marL="0" indent="0" algn="ctr">
              <a:buNone/>
            </a:pPr>
            <a:endParaRPr lang="it-IT" dirty="0">
              <a:latin typeface="Times New Roman" panose="02020603050405020304" pitchFamily="18" charset="0"/>
              <a:cs typeface="Times New Roman" panose="02020603050405020304" pitchFamily="18" charset="0"/>
            </a:endParaRPr>
          </a:p>
          <a:p>
            <a:pPr marL="0" indent="0" algn="ctr">
              <a:buNone/>
            </a:pPr>
            <a:r>
              <a:rPr lang="it-IT" dirty="0">
                <a:latin typeface="Times New Roman" panose="02020603050405020304" pitchFamily="18" charset="0"/>
                <a:cs typeface="Times New Roman" panose="02020603050405020304" pitchFamily="18" charset="0"/>
              </a:rPr>
              <a:t>IL TESTO ARGOMENTATIVO: </a:t>
            </a:r>
          </a:p>
          <a:p>
            <a:pPr marL="0" indent="0" algn="ctr">
              <a:buNone/>
            </a:pPr>
            <a:r>
              <a:rPr lang="it-IT" dirty="0">
                <a:latin typeface="Times New Roman" panose="02020603050405020304" pitchFamily="18" charset="0"/>
                <a:cs typeface="Times New Roman" panose="02020603050405020304" pitchFamily="18" charset="0"/>
              </a:rPr>
              <a:t>PROPOSTE OPERATIVE PER L’ANALISI E LA PRODUZIONE</a:t>
            </a:r>
          </a:p>
          <a:p>
            <a:endParaRPr lang="it-IT" dirty="0"/>
          </a:p>
        </p:txBody>
      </p:sp>
    </p:spTree>
    <p:extLst>
      <p:ext uri="{BB962C8B-B14F-4D97-AF65-F5344CB8AC3E}">
        <p14:creationId xmlns:p14="http://schemas.microsoft.com/office/powerpoint/2010/main" val="41347545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9D7576A7-0802-BD4E-A2DE-9FEAC9953404}"/>
              </a:ext>
            </a:extLst>
          </p:cNvPr>
          <p:cNvSpPr>
            <a:spLocks noGrp="1"/>
          </p:cNvSpPr>
          <p:nvPr>
            <p:ph idx="1"/>
          </p:nvPr>
        </p:nvSpPr>
        <p:spPr>
          <a:xfrm>
            <a:off x="838200" y="1282390"/>
            <a:ext cx="10515600" cy="4894573"/>
          </a:xfrm>
        </p:spPr>
        <p:txBody>
          <a:bodyPr>
            <a:normAutofit fontScale="85000" lnSpcReduction="20000"/>
          </a:bodyPr>
          <a:lstStyle/>
          <a:p>
            <a:pPr marL="0" indent="0" algn="just">
              <a:lnSpc>
                <a:spcPct val="120000"/>
              </a:lnSpc>
              <a:buNone/>
            </a:pPr>
            <a:r>
              <a:rPr lang="it-IT" dirty="0">
                <a:latin typeface="Times New Roman" panose="02020603050405020304" pitchFamily="18" charset="0"/>
                <a:cs typeface="Times New Roman" panose="02020603050405020304" pitchFamily="18" charset="0"/>
              </a:rPr>
              <a:t>c. </a:t>
            </a:r>
            <a:r>
              <a:rPr lang="it-IT" b="1" dirty="0">
                <a:latin typeface="Times New Roman" panose="02020603050405020304" pitchFamily="18" charset="0"/>
                <a:cs typeface="Times New Roman" panose="02020603050405020304" pitchFamily="18" charset="0"/>
              </a:rPr>
              <a:t>controllo della </a:t>
            </a:r>
            <a:r>
              <a:rPr lang="it-IT" b="1" dirty="0" err="1">
                <a:latin typeface="Times New Roman" panose="02020603050405020304" pitchFamily="18" charset="0"/>
                <a:cs typeface="Times New Roman" panose="02020603050405020304" pitchFamily="18" charset="0"/>
              </a:rPr>
              <a:t>figuralità</a:t>
            </a:r>
            <a:r>
              <a:rPr lang="it-IT" b="1" dirty="0">
                <a:latin typeface="Times New Roman" panose="02020603050405020304" pitchFamily="18" charset="0"/>
                <a:cs typeface="Times New Roman" panose="02020603050405020304" pitchFamily="18" charset="0"/>
              </a:rPr>
              <a:t> </a:t>
            </a:r>
            <a:r>
              <a:rPr lang="it-IT" dirty="0">
                <a:latin typeface="Times New Roman" panose="02020603050405020304" pitchFamily="18" charset="0"/>
                <a:cs typeface="Times New Roman" panose="02020603050405020304" pitchFamily="18" charset="0"/>
              </a:rPr>
              <a:t>e </a:t>
            </a:r>
            <a:r>
              <a:rPr lang="it-IT" b="1" dirty="0">
                <a:latin typeface="Times New Roman" panose="02020603050405020304" pitchFamily="18" charset="0"/>
                <a:cs typeface="Times New Roman" panose="02020603050405020304" pitchFamily="18" charset="0"/>
              </a:rPr>
              <a:t>rinnovamento semantico </a:t>
            </a:r>
            <a:r>
              <a:rPr lang="it-IT" dirty="0">
                <a:latin typeface="Times New Roman" panose="02020603050405020304" pitchFamily="18" charset="0"/>
                <a:cs typeface="Times New Roman" panose="02020603050405020304" pitchFamily="18" charset="0"/>
              </a:rPr>
              <a:t>di espressioni abitualmente usate con altre accezioni: la </a:t>
            </a:r>
            <a:r>
              <a:rPr lang="it-IT" i="1" dirty="0">
                <a:latin typeface="Times New Roman" panose="02020603050405020304" pitchFamily="18" charset="0"/>
                <a:cs typeface="Times New Roman" panose="02020603050405020304" pitchFamily="18" charset="0"/>
              </a:rPr>
              <a:t>marcia trionfale</a:t>
            </a:r>
            <a:r>
              <a:rPr lang="it-IT" dirty="0">
                <a:latin typeface="Times New Roman" panose="02020603050405020304" pitchFamily="18" charset="0"/>
                <a:cs typeface="Times New Roman" panose="02020603050405020304" pitchFamily="18" charset="0"/>
              </a:rPr>
              <a:t> è un componimento musicale  ̶  celebre quella dell'</a:t>
            </a:r>
            <a:r>
              <a:rPr lang="it-IT" i="1" dirty="0">
                <a:latin typeface="Times New Roman" panose="02020603050405020304" pitchFamily="18" charset="0"/>
                <a:cs typeface="Times New Roman" panose="02020603050405020304" pitchFamily="18" charset="0"/>
              </a:rPr>
              <a:t>Aida  ̶ </a:t>
            </a:r>
            <a:r>
              <a:rPr lang="it-IT" dirty="0">
                <a:latin typeface="Times New Roman" panose="02020603050405020304" pitchFamily="18" charset="0"/>
                <a:cs typeface="Times New Roman" panose="02020603050405020304" pitchFamily="18" charset="0"/>
              </a:rPr>
              <a:t>, ma qui vale 'inarrestabile </a:t>
            </a:r>
            <a:r>
              <a:rPr lang="it-IT" dirty="0" err="1">
                <a:latin typeface="Times New Roman" panose="02020603050405020304" pitchFamily="18" charset="0"/>
                <a:cs typeface="Times New Roman" panose="02020603050405020304" pitchFamily="18" charset="0"/>
              </a:rPr>
              <a:t>aumento'</a:t>
            </a:r>
            <a:r>
              <a:rPr lang="it-IT" dirty="0">
                <a:latin typeface="Times New Roman" panose="02020603050405020304" pitchFamily="18" charset="0"/>
                <a:cs typeface="Times New Roman" panose="02020603050405020304" pitchFamily="18" charset="0"/>
              </a:rPr>
              <a:t> («la marcia trionfale delle dipendenze» [1]); «Cercano di risalire la fila [...] e nessuno che scarti di lato, decida di non voler fare più parte di quella fila» [5] (l'immagine iniziale, quella di una coda di persone in attesa, è sviluppata evocando la possibilità di un salutare scarto di lato), «disposta a reggersi l'anima con i denti, affilatissimi, delle droghe di ogni ordine e grado» [10] (frase di chiusura in cui si concentrano gli effetti retorici: la frase idiomatica </a:t>
            </a:r>
            <a:r>
              <a:rPr lang="it-IT" i="1" dirty="0">
                <a:latin typeface="Times New Roman" panose="02020603050405020304" pitchFamily="18" charset="0"/>
                <a:cs typeface="Times New Roman" panose="02020603050405020304" pitchFamily="18" charset="0"/>
              </a:rPr>
              <a:t>reggersi l'anima coi denti</a:t>
            </a:r>
            <a:r>
              <a:rPr lang="it-IT" dirty="0">
                <a:latin typeface="Times New Roman" panose="02020603050405020304" pitchFamily="18" charset="0"/>
                <a:cs typeface="Times New Roman" panose="02020603050405020304" pitchFamily="18" charset="0"/>
              </a:rPr>
              <a:t> 'essere in cattive condizioni di salute' è rinnovata determinando </a:t>
            </a:r>
            <a:r>
              <a:rPr lang="it-IT" i="1" dirty="0">
                <a:latin typeface="Times New Roman" panose="02020603050405020304" pitchFamily="18" charset="0"/>
                <a:cs typeface="Times New Roman" panose="02020603050405020304" pitchFamily="18" charset="0"/>
              </a:rPr>
              <a:t>i denti </a:t>
            </a:r>
            <a:r>
              <a:rPr lang="it-IT" dirty="0">
                <a:latin typeface="Times New Roman" panose="02020603050405020304" pitchFamily="18" charset="0"/>
                <a:cs typeface="Times New Roman" panose="02020603050405020304" pitchFamily="18" charset="0"/>
              </a:rPr>
              <a:t> ̶  che diventano «i denti affilatissimi delle droghe»  ̶  e l'espressione «ogni ordine e grado» è un prelievo straniante dal lessico burocratico: </a:t>
            </a:r>
            <a:r>
              <a:rPr lang="it-IT" i="1" dirty="0">
                <a:latin typeface="Times New Roman" panose="02020603050405020304" pitchFamily="18" charset="0"/>
                <a:cs typeface="Times New Roman" panose="02020603050405020304" pitchFamily="18" charset="0"/>
              </a:rPr>
              <a:t>scuole di ogni ordine e grado ecc.);</a:t>
            </a:r>
          </a:p>
          <a:p>
            <a:pPr marL="0" indent="0">
              <a:buNone/>
            </a:pPr>
            <a:endParaRPr lang="it-IT" dirty="0"/>
          </a:p>
        </p:txBody>
      </p:sp>
    </p:spTree>
    <p:extLst>
      <p:ext uri="{BB962C8B-B14F-4D97-AF65-F5344CB8AC3E}">
        <p14:creationId xmlns:p14="http://schemas.microsoft.com/office/powerpoint/2010/main" val="27126762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9AC72005-87F4-8348-80EC-87AABFCB79C7}"/>
              </a:ext>
            </a:extLst>
          </p:cNvPr>
          <p:cNvSpPr>
            <a:spLocks noGrp="1"/>
          </p:cNvSpPr>
          <p:nvPr>
            <p:ph idx="1"/>
          </p:nvPr>
        </p:nvSpPr>
        <p:spPr>
          <a:xfrm>
            <a:off x="838200" y="1103971"/>
            <a:ext cx="10515600" cy="5072992"/>
          </a:xfrm>
        </p:spPr>
        <p:txBody>
          <a:bodyPr>
            <a:normAutofit fontScale="92500"/>
          </a:bodyPr>
          <a:lstStyle/>
          <a:p>
            <a:pPr marL="0" indent="0" algn="just">
              <a:lnSpc>
                <a:spcPct val="110000"/>
              </a:lnSpc>
              <a:buNone/>
            </a:pPr>
            <a:r>
              <a:rPr lang="it-IT" dirty="0">
                <a:latin typeface="Times New Roman" panose="02020603050405020304" pitchFamily="18" charset="0"/>
                <a:cs typeface="Times New Roman" panose="02020603050405020304" pitchFamily="18" charset="0"/>
              </a:rPr>
              <a:t>d. </a:t>
            </a:r>
            <a:r>
              <a:rPr lang="it-IT" b="1" dirty="0">
                <a:latin typeface="Times New Roman" panose="02020603050405020304" pitchFamily="18" charset="0"/>
                <a:cs typeface="Times New Roman" panose="02020603050405020304" pitchFamily="18" charset="0"/>
              </a:rPr>
              <a:t>lessico specifico</a:t>
            </a:r>
            <a:r>
              <a:rPr lang="it-IT" dirty="0">
                <a:latin typeface="Times New Roman" panose="02020603050405020304" pitchFamily="18" charset="0"/>
                <a:cs typeface="Times New Roman" panose="02020603050405020304" pitchFamily="18" charset="0"/>
              </a:rPr>
              <a:t>: «il terrore panico» [4] (</a:t>
            </a:r>
            <a:r>
              <a:rPr lang="it-IT" i="1" dirty="0">
                <a:latin typeface="Times New Roman" panose="02020603050405020304" pitchFamily="18" charset="0"/>
                <a:cs typeface="Times New Roman" panose="02020603050405020304" pitchFamily="18" charset="0"/>
              </a:rPr>
              <a:t>panico</a:t>
            </a:r>
            <a:r>
              <a:rPr lang="it-IT" dirty="0">
                <a:latin typeface="Times New Roman" panose="02020603050405020304" pitchFamily="18" charset="0"/>
                <a:cs typeface="Times New Roman" panose="02020603050405020304" pitchFamily="18" charset="0"/>
              </a:rPr>
              <a:t> è originariamente un aggettivo riferito al dio Pan, evocante il misterioso timore che gli antichi attribuivano all'influsso del dio; correntemente si usa come aggettivo sostantivato, </a:t>
            </a:r>
            <a:r>
              <a:rPr lang="it-IT" i="1" dirty="0">
                <a:latin typeface="Times New Roman" panose="02020603050405020304" pitchFamily="18" charset="0"/>
                <a:cs typeface="Times New Roman" panose="02020603050405020304" pitchFamily="18" charset="0"/>
              </a:rPr>
              <a:t>il panico</a:t>
            </a:r>
            <a:r>
              <a:rPr lang="it-IT" dirty="0">
                <a:latin typeface="Times New Roman" panose="02020603050405020304" pitchFamily="18" charset="0"/>
                <a:cs typeface="Times New Roman" panose="02020603050405020304" pitchFamily="18" charset="0"/>
              </a:rPr>
              <a:t>, ma qui Serra recupera dottamente il costrutto originario), «una crisi salutare a patto di elaborarla fino in fondo» [6] (</a:t>
            </a:r>
            <a:r>
              <a:rPr lang="it-IT" i="1" dirty="0">
                <a:latin typeface="Times New Roman" panose="02020603050405020304" pitchFamily="18" charset="0"/>
                <a:cs typeface="Times New Roman" panose="02020603050405020304" pitchFamily="18" charset="0"/>
              </a:rPr>
              <a:t>elaborare</a:t>
            </a:r>
            <a:r>
              <a:rPr lang="it-IT" dirty="0">
                <a:latin typeface="Times New Roman" panose="02020603050405020304" pitchFamily="18" charset="0"/>
                <a:cs typeface="Times New Roman" panose="02020603050405020304" pitchFamily="18" charset="0"/>
              </a:rPr>
              <a:t> è un tecnicismo della psicanalisi e indica, tipicamente nell'espressione </a:t>
            </a:r>
            <a:r>
              <a:rPr lang="it-IT" i="1" dirty="0">
                <a:latin typeface="Times New Roman" panose="02020603050405020304" pitchFamily="18" charset="0"/>
                <a:cs typeface="Times New Roman" panose="02020603050405020304" pitchFamily="18" charset="0"/>
              </a:rPr>
              <a:t>elaborare il lutto</a:t>
            </a:r>
            <a:r>
              <a:rPr lang="it-IT" dirty="0">
                <a:latin typeface="Times New Roman" panose="02020603050405020304" pitchFamily="18" charset="0"/>
                <a:cs typeface="Times New Roman" panose="02020603050405020304" pitchFamily="18" charset="0"/>
              </a:rPr>
              <a:t>, il processo di progressivo adattamento di fronte a un evento vissuto dal soggetto come doloroso o frustrante: la morte di una persona cara, la fine di un amore, un insuccesso professionale), «Si suole dire» [6] (scelta stilisticamente marcata, data la scarsa vitalità di </a:t>
            </a:r>
            <a:r>
              <a:rPr lang="it-IT" i="1" dirty="0">
                <a:latin typeface="Times New Roman" panose="02020603050405020304" pitchFamily="18" charset="0"/>
                <a:cs typeface="Times New Roman" panose="02020603050405020304" pitchFamily="18" charset="0"/>
              </a:rPr>
              <a:t>solere</a:t>
            </a:r>
            <a:r>
              <a:rPr lang="it-IT" dirty="0">
                <a:latin typeface="Times New Roman" panose="02020603050405020304" pitchFamily="18" charset="0"/>
                <a:cs typeface="Times New Roman" panose="02020603050405020304" pitchFamily="18" charset="0"/>
              </a:rPr>
              <a:t>; correntemente si sarebbe ricorsi al semplice </a:t>
            </a:r>
            <a:r>
              <a:rPr lang="it-IT" i="1" dirty="0">
                <a:latin typeface="Times New Roman" panose="02020603050405020304" pitchFamily="18" charset="0"/>
                <a:cs typeface="Times New Roman" panose="02020603050405020304" pitchFamily="18" charset="0"/>
              </a:rPr>
              <a:t>Si dice</a:t>
            </a:r>
            <a:r>
              <a:rPr lang="it-IT" dirty="0">
                <a:latin typeface="Times New Roman" panose="02020603050405020304" pitchFamily="18" charset="0"/>
                <a:cs typeface="Times New Roman" panose="02020603050405020304" pitchFamily="18" charset="0"/>
              </a:rPr>
              <a:t>). </a:t>
            </a:r>
          </a:p>
          <a:p>
            <a:pPr marL="0" indent="0">
              <a:buNone/>
            </a:pPr>
            <a:endParaRPr lang="it-IT" dirty="0"/>
          </a:p>
        </p:txBody>
      </p:sp>
    </p:spTree>
    <p:extLst>
      <p:ext uri="{BB962C8B-B14F-4D97-AF65-F5344CB8AC3E}">
        <p14:creationId xmlns:p14="http://schemas.microsoft.com/office/powerpoint/2010/main" val="25546708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74DC8423-FB9F-CC42-BC15-CDF4E3CEE6EB}"/>
              </a:ext>
            </a:extLst>
          </p:cNvPr>
          <p:cNvSpPr>
            <a:spLocks noGrp="1"/>
          </p:cNvSpPr>
          <p:nvPr>
            <p:ph type="title"/>
          </p:nvPr>
        </p:nvSpPr>
        <p:spPr>
          <a:xfrm>
            <a:off x="838200" y="365125"/>
            <a:ext cx="10515600" cy="861509"/>
          </a:xfrm>
        </p:spPr>
        <p:txBody>
          <a:bodyPr>
            <a:normAutofit/>
          </a:bodyPr>
          <a:lstStyle/>
          <a:p>
            <a:r>
              <a:rPr lang="it-IT" sz="4000" dirty="0">
                <a:latin typeface="Times New Roman" panose="02020603050405020304" pitchFamily="18" charset="0"/>
                <a:cs typeface="Times New Roman" panose="02020603050405020304" pitchFamily="18" charset="0"/>
              </a:rPr>
              <a:t>La saggistica </a:t>
            </a:r>
          </a:p>
        </p:txBody>
      </p:sp>
      <p:sp>
        <p:nvSpPr>
          <p:cNvPr id="3" name="Segnaposto contenuto 2">
            <a:extLst>
              <a:ext uri="{FF2B5EF4-FFF2-40B4-BE49-F238E27FC236}">
                <a16:creationId xmlns:a16="http://schemas.microsoft.com/office/drawing/2014/main" xmlns="" id="{C96A1FC5-620F-EE44-842C-264BB8A42DC5}"/>
              </a:ext>
            </a:extLst>
          </p:cNvPr>
          <p:cNvSpPr>
            <a:spLocks noGrp="1"/>
          </p:cNvSpPr>
          <p:nvPr>
            <p:ph idx="1"/>
          </p:nvPr>
        </p:nvSpPr>
        <p:spPr>
          <a:xfrm>
            <a:off x="838200" y="1226634"/>
            <a:ext cx="10515600" cy="4761571"/>
          </a:xfrm>
        </p:spPr>
        <p:txBody>
          <a:bodyPr>
            <a:noAutofit/>
          </a:bodyPr>
          <a:lstStyle/>
          <a:p>
            <a:pPr marL="0" indent="0" algn="just">
              <a:buNone/>
            </a:pPr>
            <a:r>
              <a:rPr lang="it-IT" sz="1600" b="1" i="1" dirty="0">
                <a:latin typeface="Times New Roman" panose="02020603050405020304" pitchFamily="18" charset="0"/>
                <a:cs typeface="Times New Roman" panose="02020603050405020304" pitchFamily="18" charset="0"/>
              </a:rPr>
              <a:t>Il "</a:t>
            </a:r>
            <a:r>
              <a:rPr lang="it-IT" sz="1600" b="1" i="1" dirty="0" err="1">
                <a:latin typeface="Times New Roman" panose="02020603050405020304" pitchFamily="18" charset="0"/>
                <a:cs typeface="Times New Roman" panose="02020603050405020304" pitchFamily="18" charset="0"/>
              </a:rPr>
              <a:t>degiovanimento</a:t>
            </a:r>
            <a:r>
              <a:rPr lang="it-IT" sz="1600" b="1" i="1" dirty="0">
                <a:latin typeface="Times New Roman" panose="02020603050405020304" pitchFamily="18" charset="0"/>
                <a:cs typeface="Times New Roman" panose="02020603050405020304" pitchFamily="18" charset="0"/>
              </a:rPr>
              <a:t>" uccide la società italiana</a:t>
            </a:r>
          </a:p>
          <a:p>
            <a:pPr marL="0" indent="0" algn="just">
              <a:buNone/>
            </a:pPr>
            <a:r>
              <a:rPr lang="it-IT" sz="1600" i="1" dirty="0">
                <a:latin typeface="Times New Roman" panose="02020603050405020304" pitchFamily="18" charset="0"/>
                <a:cs typeface="Times New Roman" panose="02020603050405020304" pitchFamily="18" charset="0"/>
              </a:rPr>
              <a:t>di Alessandro Rosina</a:t>
            </a:r>
            <a:endParaRPr lang="it-IT" sz="1600" dirty="0">
              <a:latin typeface="Times New Roman" panose="02020603050405020304" pitchFamily="18" charset="0"/>
              <a:cs typeface="Times New Roman" panose="02020603050405020304" pitchFamily="18" charset="0"/>
            </a:endParaRPr>
          </a:p>
          <a:p>
            <a:pPr marL="0" indent="0" algn="just">
              <a:buNone/>
            </a:pPr>
            <a:r>
              <a:rPr lang="it-IT" sz="1600" dirty="0">
                <a:latin typeface="Times New Roman" panose="02020603050405020304" pitchFamily="18" charset="0"/>
                <a:cs typeface="Times New Roman" panose="02020603050405020304" pitchFamily="18" charset="0"/>
              </a:rPr>
              <a:t>[</a:t>
            </a:r>
            <a:r>
              <a:rPr lang="it-IT" sz="1600" baseline="30000" dirty="0">
                <a:latin typeface="Times New Roman" panose="02020603050405020304" pitchFamily="18" charset="0"/>
                <a:cs typeface="Times New Roman" panose="02020603050405020304" pitchFamily="18" charset="0"/>
              </a:rPr>
              <a:t>1</a:t>
            </a:r>
            <a:r>
              <a:rPr lang="it-IT" sz="1600" dirty="0">
                <a:latin typeface="Times New Roman" panose="02020603050405020304" pitchFamily="18" charset="0"/>
                <a:cs typeface="Times New Roman" panose="02020603050405020304" pitchFamily="18" charset="0"/>
              </a:rPr>
              <a:t>] Se non ci siamo ancora estinti o non viviamo ancora nelle caverne è perché ogni generazione ha dato vita a una generazione successiva e, a loro volta, le nuove generazioni non si sono accontentate di guardare il mondo con gli occhi dei loro predecessori. Ancor più oggi che viviamo in un mondo che muta velocemente e pone continuamente nuove sfide, servono nuovi occhi in grado di vedere nuove soluzioni e intraprendere nuove strade. [</a:t>
            </a:r>
            <a:r>
              <a:rPr lang="it-IT" sz="1600" baseline="30000" dirty="0">
                <a:latin typeface="Times New Roman" panose="02020603050405020304" pitchFamily="18" charset="0"/>
                <a:cs typeface="Times New Roman" panose="02020603050405020304" pitchFamily="18" charset="0"/>
              </a:rPr>
              <a:t>2</a:t>
            </a:r>
            <a:r>
              <a:rPr lang="it-IT" sz="1600" dirty="0">
                <a:latin typeface="Times New Roman" panose="02020603050405020304" pitchFamily="18" charset="0"/>
                <a:cs typeface="Times New Roman" panose="02020603050405020304" pitchFamily="18" charset="0"/>
              </a:rPr>
              <a:t>] I giovani, i membri delle nuove generazioni, sono il ponte lanciato verso un futuro che ha ambizione d'essere migliore del presente, con più benessere sociale ed economico. Senza giovani in quantità e qualità adeguata il ponte rimane incompiuto, sospeso verso un futuro indefinito, pieno più di rischi che di opportunità. Questo è oggi il pericolo che corre il nostro Paese.</a:t>
            </a:r>
          </a:p>
          <a:p>
            <a:pPr marL="0" indent="0" algn="just">
              <a:buNone/>
            </a:pPr>
            <a:r>
              <a:rPr lang="it-IT" sz="1600" dirty="0">
                <a:latin typeface="Times New Roman" panose="02020603050405020304" pitchFamily="18" charset="0"/>
                <a:cs typeface="Times New Roman" panose="02020603050405020304" pitchFamily="18" charset="0"/>
              </a:rPr>
              <a:t>[</a:t>
            </a:r>
            <a:r>
              <a:rPr lang="it-IT" sz="1600" baseline="30000" dirty="0">
                <a:latin typeface="Times New Roman" panose="02020603050405020304" pitchFamily="18" charset="0"/>
                <a:cs typeface="Times New Roman" panose="02020603050405020304" pitchFamily="18" charset="0"/>
              </a:rPr>
              <a:t>3</a:t>
            </a:r>
            <a:r>
              <a:rPr lang="it-IT" sz="1600" dirty="0">
                <a:latin typeface="Times New Roman" panose="02020603050405020304" pitchFamily="18" charset="0"/>
                <a:cs typeface="Times New Roman" panose="02020603050405020304" pitchFamily="18" charset="0"/>
              </a:rPr>
              <a:t>] I giovani sono sempre stati una risorsa ricca e abbondante nella storia dell'uomo. Da qualche decennio questo non è più vero. Per farsi un'idea della portata delle trasformazioni in atto, basti pensare che la popolazione under 15 si è più che dimezzata in un secolo (dal 33,8 del 1911 al 14,1% del 2011), mentre quella over 65 è più che triplicata (dal 6,5 al 20,3%).</a:t>
            </a:r>
          </a:p>
          <a:p>
            <a:pPr marL="0" indent="0" algn="just">
              <a:buNone/>
            </a:pPr>
            <a:r>
              <a:rPr lang="it-IT" sz="1600" dirty="0">
                <a:latin typeface="Times New Roman" panose="02020603050405020304" pitchFamily="18" charset="0"/>
                <a:cs typeface="Times New Roman" panose="02020603050405020304" pitchFamily="18" charset="0"/>
              </a:rPr>
              <a:t>[</a:t>
            </a:r>
            <a:r>
              <a:rPr lang="it-IT" sz="1600" baseline="30000" dirty="0">
                <a:latin typeface="Times New Roman" panose="02020603050405020304" pitchFamily="18" charset="0"/>
                <a:cs typeface="Times New Roman" panose="02020603050405020304" pitchFamily="18" charset="0"/>
              </a:rPr>
              <a:t>4</a:t>
            </a:r>
            <a:r>
              <a:rPr lang="it-IT" sz="1600" dirty="0">
                <a:latin typeface="Times New Roman" panose="02020603050405020304" pitchFamily="18" charset="0"/>
                <a:cs typeface="Times New Roman" panose="02020603050405020304" pitchFamily="18" charset="0"/>
              </a:rPr>
              <a:t>] Alla base della drastica riduzione in termini assoluti e relativi della popolazione nella verde età stanno i ben noti processi di allungamento della durata di vita e della riduzione della natalità propri della "transizione demografica". Stiamo quindi vivendo una fase di passaggio che corrisponde a una profonda alterazione dei tradizionali e consolidati equilibri demografici tra nuove e vecchie generazioni.</a:t>
            </a:r>
          </a:p>
          <a:p>
            <a:pPr marL="0" indent="0" algn="just">
              <a:buNone/>
            </a:pPr>
            <a:r>
              <a:rPr lang="it-IT" sz="1600" dirty="0">
                <a:latin typeface="Times New Roman" panose="02020603050405020304" pitchFamily="18" charset="0"/>
                <a:cs typeface="Times New Roman" panose="02020603050405020304" pitchFamily="18" charset="0"/>
              </a:rPr>
              <a:t>[</a:t>
            </a:r>
            <a:r>
              <a:rPr lang="it-IT" sz="1600" baseline="30000" dirty="0">
                <a:latin typeface="Times New Roman" panose="02020603050405020304" pitchFamily="18" charset="0"/>
                <a:cs typeface="Times New Roman" panose="02020603050405020304" pitchFamily="18" charset="0"/>
              </a:rPr>
              <a:t>5</a:t>
            </a:r>
            <a:r>
              <a:rPr lang="it-IT" sz="1600" dirty="0">
                <a:latin typeface="Times New Roman" panose="02020603050405020304" pitchFamily="18" charset="0"/>
                <a:cs typeface="Times New Roman" panose="02020603050405020304" pitchFamily="18" charset="0"/>
              </a:rPr>
              <a:t>] Questo è ancor più vero per il nostro Paese. Dalla metà degli anni Settanta a inizio XXI secolo abbiamo raggiunto tra i maggiori livelli al mondo di longevità e i più bassi di fecondità. Con la conseguenza che l'Italia è stata la prima nazione a vedere il peso demografico della sua popolazione scendere sotto quello degli over 65. [</a:t>
            </a:r>
            <a:r>
              <a:rPr lang="it-IT" sz="1600" baseline="30000" dirty="0">
                <a:latin typeface="Times New Roman" panose="02020603050405020304" pitchFamily="18" charset="0"/>
                <a:cs typeface="Times New Roman" panose="02020603050405020304" pitchFamily="18" charset="0"/>
              </a:rPr>
              <a:t>6</a:t>
            </a:r>
            <a:r>
              <a:rPr lang="it-IT" sz="1600" dirty="0">
                <a:latin typeface="Times New Roman" panose="02020603050405020304" pitchFamily="18" charset="0"/>
                <a:cs typeface="Times New Roman" panose="02020603050405020304" pitchFamily="18" charset="0"/>
              </a:rPr>
              <a:t>] I consistenti flussi di immigrazione osservati soprattutto dagli anni Novanta in poi hanno avuto un effetto positivo, ma solo in parte in grado di compensare il crollo della popolazione giovanile italiana. Tanto che, secondo le previsioni Istat, entro questo decennio i ventenni e trentenni, comprendendo anche gli stranieri, verranno per la prima volta superati dai maturi cinquantenni-sessantenni.</a:t>
            </a:r>
            <a:r>
              <a:rPr lang="it-IT" sz="1600" dirty="0">
                <a:effectLst/>
                <a:latin typeface="Times New Roman" panose="02020603050405020304" pitchFamily="18" charset="0"/>
                <a:cs typeface="Times New Roman" panose="02020603050405020304" pitchFamily="18" charset="0"/>
              </a:rPr>
              <a:t> </a:t>
            </a:r>
            <a:endParaRPr lang="it-IT"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3588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C8A44B7B-AF6E-3645-B7A3-4574C09AA739}"/>
              </a:ext>
            </a:extLst>
          </p:cNvPr>
          <p:cNvSpPr>
            <a:spLocks noGrp="1"/>
          </p:cNvSpPr>
          <p:nvPr>
            <p:ph idx="1"/>
          </p:nvPr>
        </p:nvSpPr>
        <p:spPr>
          <a:xfrm>
            <a:off x="838200" y="724829"/>
            <a:ext cx="10515600" cy="5452134"/>
          </a:xfrm>
        </p:spPr>
        <p:txBody>
          <a:bodyPr>
            <a:normAutofit fontScale="25000" lnSpcReduction="20000"/>
          </a:bodyPr>
          <a:lstStyle/>
          <a:p>
            <a:pPr marL="0" indent="0" algn="just">
              <a:lnSpc>
                <a:spcPct val="120000"/>
              </a:lnSpc>
              <a:buNone/>
            </a:pPr>
            <a:r>
              <a:rPr lang="it-IT" sz="5600" dirty="0">
                <a:latin typeface="Times New Roman" panose="02020603050405020304" pitchFamily="18" charset="0"/>
                <a:cs typeface="Times New Roman" panose="02020603050405020304" pitchFamily="18" charset="0"/>
              </a:rPr>
              <a:t>[</a:t>
            </a:r>
            <a:r>
              <a:rPr lang="it-IT" sz="5600" baseline="30000" dirty="0">
                <a:latin typeface="Times New Roman" panose="02020603050405020304" pitchFamily="18" charset="0"/>
                <a:cs typeface="Times New Roman" panose="02020603050405020304" pitchFamily="18" charset="0"/>
              </a:rPr>
              <a:t>7</a:t>
            </a:r>
            <a:r>
              <a:rPr lang="it-IT" sz="5600" dirty="0">
                <a:latin typeface="Times New Roman" panose="02020603050405020304" pitchFamily="18" charset="0"/>
                <a:cs typeface="Times New Roman" panose="02020603050405020304" pitchFamily="18" charset="0"/>
              </a:rPr>
              <a:t>] Un fenomeno quindi incisivo e inedito, che però è orfano di un nome formalmente riconosciuto. Un neologismo che ho recentemente proposto è quello di "</a:t>
            </a:r>
            <a:r>
              <a:rPr lang="it-IT" sz="5600" dirty="0" err="1">
                <a:latin typeface="Times New Roman" panose="02020603050405020304" pitchFamily="18" charset="0"/>
                <a:cs typeface="Times New Roman" panose="02020603050405020304" pitchFamily="18" charset="0"/>
              </a:rPr>
              <a:t>degiovanimento</a:t>
            </a:r>
            <a:r>
              <a:rPr lang="it-IT" sz="5600" dirty="0">
                <a:latin typeface="Times New Roman" panose="02020603050405020304" pitchFamily="18" charset="0"/>
                <a:cs typeface="Times New Roman" panose="02020603050405020304" pitchFamily="18" charset="0"/>
              </a:rPr>
              <a:t>" (A. Rosina, </a:t>
            </a:r>
            <a:r>
              <a:rPr lang="it-IT" sz="5600" i="1" dirty="0">
                <a:latin typeface="Times New Roman" panose="02020603050405020304" pitchFamily="18" charset="0"/>
                <a:cs typeface="Times New Roman" panose="02020603050405020304" pitchFamily="18" charset="0"/>
              </a:rPr>
              <a:t>L'Italia nella spirale del </a:t>
            </a:r>
            <a:r>
              <a:rPr lang="it-IT" sz="5600" i="1" dirty="0" err="1">
                <a:latin typeface="Times New Roman" panose="02020603050405020304" pitchFamily="18" charset="0"/>
                <a:cs typeface="Times New Roman" panose="02020603050405020304" pitchFamily="18" charset="0"/>
              </a:rPr>
              <a:t>degiovanimento</a:t>
            </a:r>
            <a:r>
              <a:rPr lang="it-IT" sz="5600" dirty="0">
                <a:latin typeface="Times New Roman" panose="02020603050405020304" pitchFamily="18" charset="0"/>
                <a:cs typeface="Times New Roman" panose="02020603050405020304" pitchFamily="18" charset="0"/>
              </a:rPr>
              <a:t>, </a:t>
            </a:r>
            <a:r>
              <a:rPr lang="it-IT" sz="5600" dirty="0" err="1">
                <a:latin typeface="Times New Roman" panose="02020603050405020304" pitchFamily="18" charset="0"/>
                <a:cs typeface="Times New Roman" panose="02020603050405020304" pitchFamily="18" charset="0"/>
              </a:rPr>
              <a:t>www.lavoce.info</a:t>
            </a:r>
            <a:r>
              <a:rPr lang="it-IT" sz="5600" dirty="0">
                <a:latin typeface="Times New Roman" panose="02020603050405020304" pitchFamily="18" charset="0"/>
                <a:cs typeface="Times New Roman" panose="02020603050405020304" pitchFamily="18" charset="0"/>
              </a:rPr>
              <a:t> e </a:t>
            </a:r>
            <a:r>
              <a:rPr lang="it-IT" sz="5600" dirty="0" err="1">
                <a:latin typeface="Times New Roman" panose="02020603050405020304" pitchFamily="18" charset="0"/>
                <a:cs typeface="Times New Roman" panose="02020603050405020304" pitchFamily="18" charset="0"/>
              </a:rPr>
              <a:t>www.neodemos.it</a:t>
            </a:r>
            <a:r>
              <a:rPr lang="it-IT" sz="5600" dirty="0">
                <a:latin typeface="Times New Roman" panose="02020603050405020304" pitchFamily="18" charset="0"/>
                <a:cs typeface="Times New Roman" panose="02020603050405020304" pitchFamily="18" charset="0"/>
              </a:rPr>
              <a:t>, 2008). Non si tratta di una questione semplicemente nominalistica; in assenza di un nome specifico, si usa ufficialmente la parola "invecchiamento" anche per indicare la perdita di consistenza delle nuove generazioni. Si tratta però, a ben vedere, di un uso improprio e fuorviante del termine che porta a focalizzare l'attenzione solo sul fatto di avere sempre più anziani, distraendo l’attenzione sociale e politica dalle possibili implicazioni dell'avere sempre meno giovani.??</a:t>
            </a:r>
          </a:p>
          <a:p>
            <a:pPr marL="0" indent="0" algn="just">
              <a:lnSpc>
                <a:spcPct val="120000"/>
              </a:lnSpc>
              <a:buNone/>
            </a:pPr>
            <a:r>
              <a:rPr lang="it-IT" sz="5600" dirty="0">
                <a:latin typeface="Times New Roman" panose="02020603050405020304" pitchFamily="18" charset="0"/>
                <a:cs typeface="Times New Roman" panose="02020603050405020304" pitchFamily="18" charset="0"/>
              </a:rPr>
              <a:t>[</a:t>
            </a:r>
            <a:r>
              <a:rPr lang="it-IT" sz="5600" baseline="30000" dirty="0">
                <a:latin typeface="Times New Roman" panose="02020603050405020304" pitchFamily="18" charset="0"/>
                <a:cs typeface="Times New Roman" panose="02020603050405020304" pitchFamily="18" charset="0"/>
              </a:rPr>
              <a:t>8</a:t>
            </a:r>
            <a:r>
              <a:rPr lang="it-IT" sz="5600" dirty="0">
                <a:latin typeface="Times New Roman" panose="02020603050405020304" pitchFamily="18" charset="0"/>
                <a:cs typeface="Times New Roman" panose="02020603050405020304" pitchFamily="18" charset="0"/>
              </a:rPr>
              <a:t>] Tanto più che le implicazioni non sono scontate. Ci si potrebbe aspettare, infatti, che generazioni meno numerose si possano trovare complessivamente favorite in termini di spazi e opportunità nell'entrare nella vita adulta. Questo però non è avvenuto. Inoltre, è stata carente l'iniziativa politica nella direzione di guidare questo cambiamento riducendo i rischi prodotti dalla riduzione quantitativa e cogliendo l'opportunità di un potenziamento qualitativo.</a:t>
            </a:r>
          </a:p>
          <a:p>
            <a:pPr marL="0" indent="0" algn="just">
              <a:lnSpc>
                <a:spcPct val="120000"/>
              </a:lnSpc>
              <a:buNone/>
            </a:pPr>
            <a:r>
              <a:rPr lang="it-IT" sz="5600" dirty="0">
                <a:latin typeface="Times New Roman" panose="02020603050405020304" pitchFamily="18" charset="0"/>
                <a:cs typeface="Times New Roman" panose="02020603050405020304" pitchFamily="18" charset="0"/>
              </a:rPr>
              <a:t>[</a:t>
            </a:r>
            <a:r>
              <a:rPr lang="it-IT" sz="5600" baseline="30000" dirty="0">
                <a:latin typeface="Times New Roman" panose="02020603050405020304" pitchFamily="18" charset="0"/>
                <a:cs typeface="Times New Roman" panose="02020603050405020304" pitchFamily="18" charset="0"/>
              </a:rPr>
              <a:t>9</a:t>
            </a:r>
            <a:r>
              <a:rPr lang="it-IT" sz="5600" dirty="0">
                <a:latin typeface="Times New Roman" panose="02020603050405020304" pitchFamily="18" charset="0"/>
                <a:cs typeface="Times New Roman" panose="02020603050405020304" pitchFamily="18" charset="0"/>
              </a:rPr>
              <a:t>] Ci troviamo quindi di fronte al paradosso di avere pochi giovani che si trovano però anche con meno aiuti e incentivi a essere attivi e partecipativi. Un </a:t>
            </a:r>
            <a:r>
              <a:rPr lang="it-IT" sz="5600" dirty="0" err="1">
                <a:latin typeface="Times New Roman" panose="02020603050405020304" pitchFamily="18" charset="0"/>
                <a:cs typeface="Times New Roman" panose="02020603050405020304" pitchFamily="18" charset="0"/>
              </a:rPr>
              <a:t>degiovanimento</a:t>
            </a:r>
            <a:r>
              <a:rPr lang="it-IT" sz="5600" dirty="0">
                <a:latin typeface="Times New Roman" panose="02020603050405020304" pitchFamily="18" charset="0"/>
                <a:cs typeface="Times New Roman" panose="02020603050405020304" pitchFamily="18" charset="0"/>
              </a:rPr>
              <a:t> non solo demografico, ma che corrisponde a una perdita generalizzata di peso in ambito politico, sociale ed economico.</a:t>
            </a:r>
          </a:p>
          <a:p>
            <a:pPr marL="0" indent="0" algn="just">
              <a:lnSpc>
                <a:spcPct val="120000"/>
              </a:lnSpc>
              <a:buNone/>
            </a:pPr>
            <a:r>
              <a:rPr lang="it-IT" sz="5600" dirty="0">
                <a:latin typeface="Times New Roman" panose="02020603050405020304" pitchFamily="18" charset="0"/>
                <a:cs typeface="Times New Roman" panose="02020603050405020304" pitchFamily="18" charset="0"/>
              </a:rPr>
              <a:t>[</a:t>
            </a:r>
            <a:r>
              <a:rPr lang="it-IT" sz="5600" baseline="30000" dirty="0">
                <a:latin typeface="Times New Roman" panose="02020603050405020304" pitchFamily="18" charset="0"/>
                <a:cs typeface="Times New Roman" panose="02020603050405020304" pitchFamily="18" charset="0"/>
              </a:rPr>
              <a:t>10</a:t>
            </a:r>
            <a:r>
              <a:rPr lang="it-IT" sz="5600" dirty="0">
                <a:latin typeface="Times New Roman" panose="02020603050405020304" pitchFamily="18" charset="0"/>
                <a:cs typeface="Times New Roman" panose="02020603050405020304" pitchFamily="18" charset="0"/>
              </a:rPr>
              <a:t>] Le conseguenze negative hanno ricadute sia micro sia macro: da un lato viene infatti frustrata la capacità individuale di realizzare i propri obiettivi di vita; dall'altro, viene compressa la possibilità che i giovani diano un contributo di qualità allo sviluppo del Paese oltre alla sostenibilità del suo stato sociale.</a:t>
            </a:r>
          </a:p>
          <a:p>
            <a:pPr marL="0" indent="0" algn="just">
              <a:lnSpc>
                <a:spcPct val="120000"/>
              </a:lnSpc>
              <a:buNone/>
            </a:pPr>
            <a:r>
              <a:rPr lang="it-IT" sz="5600" dirty="0">
                <a:latin typeface="Times New Roman" panose="02020603050405020304" pitchFamily="18" charset="0"/>
                <a:cs typeface="Times New Roman" panose="02020603050405020304" pitchFamily="18" charset="0"/>
              </a:rPr>
              <a:t>[</a:t>
            </a:r>
            <a:r>
              <a:rPr lang="it-IT" sz="5600" baseline="30000" dirty="0">
                <a:latin typeface="Times New Roman" panose="02020603050405020304" pitchFamily="18" charset="0"/>
                <a:cs typeface="Times New Roman" panose="02020603050405020304" pitchFamily="18" charset="0"/>
              </a:rPr>
              <a:t>11</a:t>
            </a:r>
            <a:r>
              <a:rPr lang="it-IT" sz="5600" dirty="0">
                <a:latin typeface="Times New Roman" panose="02020603050405020304" pitchFamily="18" charset="0"/>
                <a:cs typeface="Times New Roman" panose="02020603050405020304" pitchFamily="18" charset="0"/>
              </a:rPr>
              <a:t>] Proprio in risposta alle sfide poste dalla globalizzazione e dall'invecchiamento della popolazione, la Commissione europea considera come elemento strategico per lo sviluppo la promozione di una piena partecipazione dei giovani nella società e nel mondo del lavoro. Purtroppo però il nostro Paese risulta essere tra i più lontani da tale obiettivo. Molti sono gli indicatori che si possono citare a tale proposito. Quello forse più indicativo è il tasso di occupazione giovanile, tra i più bassi in Europa. Lo svantaggio rispetto agli altri Paesi rimane ampio fin oltre i trent'anni. Inoltre, mentre altrove il tasso di attività degli under 30 aumenta con il titolo di studio, questo non avviene in Italia. Non solo, quindi, ci troviamo con meno giovani e con più bassa incidenza di laureati, ma anche con un più basso rendimento del titolo di studio. [</a:t>
            </a:r>
            <a:r>
              <a:rPr lang="it-IT" sz="5600" baseline="30000" dirty="0">
                <a:latin typeface="Times New Roman" panose="02020603050405020304" pitchFamily="18" charset="0"/>
                <a:cs typeface="Times New Roman" panose="02020603050405020304" pitchFamily="18" charset="0"/>
              </a:rPr>
              <a:t>12</a:t>
            </a:r>
            <a:r>
              <a:rPr lang="it-IT" sz="5600" dirty="0">
                <a:latin typeface="Times New Roman" panose="02020603050405020304" pitchFamily="18" charset="0"/>
                <a:cs typeface="Times New Roman" panose="02020603050405020304" pitchFamily="18" charset="0"/>
              </a:rPr>
              <a:t>] A tutto questo va aggiunto un sistema di welfare carente, soprattutto nei riguardi delle politiche attive (si veda a questo proposito il recente libro a cura di C. Dell'Aringa e T. Treu, </a:t>
            </a:r>
            <a:r>
              <a:rPr lang="it-IT" sz="5600" i="1" dirty="0">
                <a:latin typeface="Times New Roman" panose="02020603050405020304" pitchFamily="18" charset="0"/>
                <a:cs typeface="Times New Roman" panose="02020603050405020304" pitchFamily="18" charset="0"/>
              </a:rPr>
              <a:t>Giovani senza futuro?</a:t>
            </a:r>
            <a:r>
              <a:rPr lang="it-IT" sz="5600" dirty="0">
                <a:latin typeface="Times New Roman" panose="02020603050405020304" pitchFamily="18" charset="0"/>
                <a:cs typeface="Times New Roman" panose="02020603050405020304" pitchFamily="18" charset="0"/>
              </a:rPr>
              <a:t>, 2011) che possano consentire ai giovani di cogliere come opportunità la flessibilità lavorativa. Per quanto concerne le retribuzioni, non solo sono mediamente più basse rispetto ai coetanei degli altri grandi Paesi europei, ma maggiore da noi è anche il divario rispetto agli adulti, come dimostrato dalle analisi di </a:t>
            </a:r>
            <a:r>
              <a:rPr lang="it-IT" sz="5600" dirty="0" err="1">
                <a:latin typeface="Times New Roman" panose="02020603050405020304" pitchFamily="18" charset="0"/>
                <a:cs typeface="Times New Roman" panose="02020603050405020304" pitchFamily="18" charset="0"/>
              </a:rPr>
              <a:t>Bankitalia</a:t>
            </a:r>
            <a:r>
              <a:rPr lang="it-IT" sz="5600" dirty="0">
                <a:latin typeface="Times New Roman" panose="02020603050405020304" pitchFamily="18" charset="0"/>
                <a:cs typeface="Times New Roman" panose="02020603050405020304" pitchFamily="18" charset="0"/>
              </a:rPr>
              <a:t>.</a:t>
            </a:r>
          </a:p>
          <a:p>
            <a:pPr marL="0" indent="0">
              <a:buNone/>
            </a:pPr>
            <a:endParaRPr lang="it-IT" dirty="0"/>
          </a:p>
        </p:txBody>
      </p:sp>
    </p:spTree>
    <p:extLst>
      <p:ext uri="{BB962C8B-B14F-4D97-AF65-F5344CB8AC3E}">
        <p14:creationId xmlns:p14="http://schemas.microsoft.com/office/powerpoint/2010/main" val="3652768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7693E1D5-C9C8-764D-A912-95000900A63B}"/>
              </a:ext>
            </a:extLst>
          </p:cNvPr>
          <p:cNvSpPr>
            <a:spLocks noGrp="1"/>
          </p:cNvSpPr>
          <p:nvPr>
            <p:ph idx="1"/>
          </p:nvPr>
        </p:nvSpPr>
        <p:spPr>
          <a:xfrm>
            <a:off x="838200" y="936702"/>
            <a:ext cx="10515600" cy="5556172"/>
          </a:xfrm>
        </p:spPr>
        <p:txBody>
          <a:bodyPr>
            <a:normAutofit fontScale="47500" lnSpcReduction="20000"/>
          </a:bodyPr>
          <a:lstStyle/>
          <a:p>
            <a:pPr marL="0" indent="0" algn="just">
              <a:lnSpc>
                <a:spcPct val="120000"/>
              </a:lnSpc>
              <a:buNone/>
            </a:pPr>
            <a:r>
              <a:rPr lang="it-IT" sz="3400" dirty="0">
                <a:latin typeface="Times New Roman" panose="02020603050405020304" pitchFamily="18" charset="0"/>
                <a:cs typeface="Times New Roman" panose="02020603050405020304" pitchFamily="18" charset="0"/>
              </a:rPr>
              <a:t>[</a:t>
            </a:r>
            <a:r>
              <a:rPr lang="it-IT" sz="3400" baseline="30000" dirty="0">
                <a:latin typeface="Times New Roman" panose="02020603050405020304" pitchFamily="18" charset="0"/>
                <a:cs typeface="Times New Roman" panose="02020603050405020304" pitchFamily="18" charset="0"/>
              </a:rPr>
              <a:t>13</a:t>
            </a:r>
            <a:r>
              <a:rPr lang="it-IT" sz="3400" dirty="0">
                <a:latin typeface="Times New Roman" panose="02020603050405020304" pitchFamily="18" charset="0"/>
                <a:cs typeface="Times New Roman" panose="02020603050405020304" pitchFamily="18" charset="0"/>
              </a:rPr>
              <a:t>] </a:t>
            </a:r>
            <a:r>
              <a:rPr lang="it-IT" sz="3600" dirty="0">
                <a:latin typeface="Times New Roman" panose="02020603050405020304" pitchFamily="18" charset="0"/>
                <a:cs typeface="Times New Roman" panose="02020603050405020304" pitchFamily="18" charset="0"/>
              </a:rPr>
              <a:t>Molti giovani che arrivano alla laurea si trovano sempre più spesso davanti alla prospettiva di una lunga attesa nel limbo della famiglia di origine prima di riuscire a stabilizzare il proprio percorso occupazionale e conquistare una piena indipendenza economica, oppure alla scelta di uscire subito, ma per andarsene lontano, oltre confine, accentuando ulteriormente il "</a:t>
            </a:r>
            <a:r>
              <a:rPr lang="it-IT" sz="3600" dirty="0" err="1">
                <a:latin typeface="Times New Roman" panose="02020603050405020304" pitchFamily="18" charset="0"/>
                <a:cs typeface="Times New Roman" panose="02020603050405020304" pitchFamily="18" charset="0"/>
              </a:rPr>
              <a:t>degiovanimento</a:t>
            </a:r>
            <a:r>
              <a:rPr lang="it-IT" sz="3600" dirty="0">
                <a:latin typeface="Times New Roman" panose="02020603050405020304" pitchFamily="18" charset="0"/>
                <a:cs typeface="Times New Roman" panose="02020603050405020304" pitchFamily="18" charset="0"/>
              </a:rPr>
              <a:t>" dell'Italia.[</a:t>
            </a:r>
            <a:r>
              <a:rPr lang="it-IT" sz="3600" baseline="30000" dirty="0">
                <a:latin typeface="Times New Roman" panose="02020603050405020304" pitchFamily="18" charset="0"/>
                <a:cs typeface="Times New Roman" panose="02020603050405020304" pitchFamily="18" charset="0"/>
              </a:rPr>
              <a:t>14</a:t>
            </a:r>
            <a:r>
              <a:rPr lang="it-IT" sz="3600" dirty="0">
                <a:latin typeface="Times New Roman" panose="02020603050405020304" pitchFamily="18" charset="0"/>
                <a:cs typeface="Times New Roman" panose="02020603050405020304" pitchFamily="18" charset="0"/>
              </a:rPr>
              <a:t>] Dati coerenti con i limiti del sistema Paese nel promuovere le capacità delle nuove generazioni sono poi quelli del basso investimento in Ricerca e Sviluppo. Per questa voce noi spendiamo un terzo in meno rispetto alla media europea. L'innovazione è considerata dalla strategia Europa 2020 elemento centrale di quel circolo virtuoso che spinge al rialzo sviluppo economico e lavoro. Ed è soprattutto l'occupazione dei giovani a essere legata alle opportunità che si creano nei settori più dinamici e tecnologicamente avanzati.[</a:t>
            </a:r>
            <a:r>
              <a:rPr lang="it-IT" sz="3600" baseline="30000" dirty="0">
                <a:latin typeface="Times New Roman" panose="02020603050405020304" pitchFamily="18" charset="0"/>
                <a:cs typeface="Times New Roman" panose="02020603050405020304" pitchFamily="18" charset="0"/>
              </a:rPr>
              <a:t>15</a:t>
            </a:r>
            <a:r>
              <a:rPr lang="it-IT" sz="3600" dirty="0">
                <a:latin typeface="Times New Roman" panose="02020603050405020304" pitchFamily="18" charset="0"/>
                <a:cs typeface="Times New Roman" panose="02020603050405020304" pitchFamily="18" charset="0"/>
              </a:rPr>
              <a:t>] La combinazione tra riduzione quantitativa dei giovani e scarsa valorizzazione del loro capitale umano è quindi uno dei principali fattori di depressione sociale ed economica del Paese. Ma molto ridotta è anche la presenza nella classe delle nuove generazioni nella politica, ai vertici delle professioni, nell'università, nella classe dirigente italiana in generale. Scrive Carlo Carboni (</a:t>
            </a:r>
            <a:r>
              <a:rPr lang="it-IT" sz="3600" i="1" dirty="0">
                <a:latin typeface="Times New Roman" panose="02020603050405020304" pitchFamily="18" charset="0"/>
                <a:cs typeface="Times New Roman" panose="02020603050405020304" pitchFamily="18" charset="0"/>
              </a:rPr>
              <a:t>Potere stravecchio, i giovani fuori</a:t>
            </a:r>
            <a:r>
              <a:rPr lang="it-IT" sz="3600" dirty="0">
                <a:latin typeface="Times New Roman" panose="02020603050405020304" pitchFamily="18" charset="0"/>
                <a:cs typeface="Times New Roman" panose="02020603050405020304" pitchFamily="18" charset="0"/>
              </a:rPr>
              <a:t>, «Reset», marzo-aprile 2010), uno dei maggiori esperti sul tema: «Le nostre élites appaiono non solo aver bloccato i boccaporti di un loro ricambio regolato, ma ostentare scarso vitalismo e dinamicità (a eccezione di alcune componenti economiche imprenditoriali di "quarto capitalismo"). Insomma comanda la gerontocrazia». Secondo i suoi dati, nel 1990 l'età media dell'élite era di 51 anni, nel 2005 di circa 62. Un aumento di 11 anni a fronte di una crescita della speranza di vita, nello stesso periodo, di circa 4 anni. [</a:t>
            </a:r>
            <a:r>
              <a:rPr lang="it-IT" sz="3600" baseline="30000" dirty="0">
                <a:latin typeface="Times New Roman" panose="02020603050405020304" pitchFamily="18" charset="0"/>
                <a:cs typeface="Times New Roman" panose="02020603050405020304" pitchFamily="18" charset="0"/>
              </a:rPr>
              <a:t>16</a:t>
            </a:r>
            <a:r>
              <a:rPr lang="it-IT" sz="3600" dirty="0">
                <a:latin typeface="Times New Roman" panose="02020603050405020304" pitchFamily="18" charset="0"/>
                <a:cs typeface="Times New Roman" panose="02020603050405020304" pitchFamily="18" charset="0"/>
              </a:rPr>
              <a:t>] La riduzione dello spazio verso le nuove generazioni rende la società meno dinamica, fa prevalere forze arroccate «sulla difesa delle posizioni e dei ruoli acquisiti [...] avverse al rischio e a coloro (i giovani) che sarebbero più propensi a correrlo» (M. Livi Bacci, </a:t>
            </a:r>
            <a:r>
              <a:rPr lang="it-IT" sz="3600" i="1" dirty="0">
                <a:latin typeface="Times New Roman" panose="02020603050405020304" pitchFamily="18" charset="0"/>
                <a:cs typeface="Times New Roman" panose="02020603050405020304" pitchFamily="18" charset="0"/>
              </a:rPr>
              <a:t>Giovani alla riscossa</a:t>
            </a:r>
            <a:r>
              <a:rPr lang="it-IT" sz="3600" dirty="0">
                <a:latin typeface="Times New Roman" panose="02020603050405020304" pitchFamily="18" charset="0"/>
                <a:cs typeface="Times New Roman" panose="02020603050405020304" pitchFamily="18" charset="0"/>
              </a:rPr>
              <a:t>, 2008), con conseguente ulteriore riduzione dello spazio e delle prerogative delle nuove generazioni, e quindi anche delle possibilità di crescita e prosperità futura.</a:t>
            </a:r>
          </a:p>
          <a:p>
            <a:pPr marL="0" indent="0">
              <a:buNone/>
            </a:pPr>
            <a:endParaRPr lang="it-IT" dirty="0"/>
          </a:p>
        </p:txBody>
      </p:sp>
    </p:spTree>
    <p:extLst>
      <p:ext uri="{BB962C8B-B14F-4D97-AF65-F5344CB8AC3E}">
        <p14:creationId xmlns:p14="http://schemas.microsoft.com/office/powerpoint/2010/main" val="33529880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20D3847E-FF9E-EC47-AD4C-AB92AA648771}"/>
              </a:ext>
            </a:extLst>
          </p:cNvPr>
          <p:cNvSpPr>
            <a:spLocks noGrp="1"/>
          </p:cNvSpPr>
          <p:nvPr>
            <p:ph idx="1"/>
          </p:nvPr>
        </p:nvSpPr>
        <p:spPr>
          <a:xfrm>
            <a:off x="838200" y="681037"/>
            <a:ext cx="10515600" cy="5811837"/>
          </a:xfrm>
        </p:spPr>
        <p:txBody>
          <a:bodyPr>
            <a:normAutofit fontScale="32500" lnSpcReduction="20000"/>
          </a:bodyPr>
          <a:lstStyle/>
          <a:p>
            <a:pPr marL="0" indent="0" algn="just">
              <a:lnSpc>
                <a:spcPct val="120000"/>
              </a:lnSpc>
              <a:buNone/>
            </a:pPr>
            <a:r>
              <a:rPr lang="it-IT" sz="4300" dirty="0">
                <a:latin typeface="Times New Roman" panose="02020603050405020304" pitchFamily="18" charset="0"/>
                <a:cs typeface="Times New Roman" panose="02020603050405020304" pitchFamily="18" charset="0"/>
              </a:rPr>
              <a:t>[</a:t>
            </a:r>
            <a:r>
              <a:rPr lang="it-IT" sz="4300" baseline="30000" dirty="0">
                <a:latin typeface="Times New Roman" panose="02020603050405020304" pitchFamily="18" charset="0"/>
                <a:cs typeface="Times New Roman" panose="02020603050405020304" pitchFamily="18" charset="0"/>
              </a:rPr>
              <a:t>17</a:t>
            </a:r>
            <a:r>
              <a:rPr lang="it-IT" sz="4300" dirty="0">
                <a:latin typeface="Times New Roman" panose="02020603050405020304" pitchFamily="18" charset="0"/>
                <a:cs typeface="Times New Roman" panose="02020603050405020304" pitchFamily="18" charset="0"/>
              </a:rPr>
              <a:t>] Come uscire, quindi, dalla spirale negativa del </a:t>
            </a:r>
            <a:r>
              <a:rPr lang="it-IT" sz="4300" dirty="0" err="1">
                <a:latin typeface="Times New Roman" panose="02020603050405020304" pitchFamily="18" charset="0"/>
                <a:cs typeface="Times New Roman" panose="02020603050405020304" pitchFamily="18" charset="0"/>
              </a:rPr>
              <a:t>degiovanimento</a:t>
            </a:r>
            <a:r>
              <a:rPr lang="it-IT" sz="4300" dirty="0">
                <a:latin typeface="Times New Roman" panose="02020603050405020304" pitchFamily="18" charset="0"/>
                <a:cs typeface="Times New Roman" panose="02020603050405020304" pitchFamily="18" charset="0"/>
              </a:rPr>
              <a:t>? Con un'azione a tenaglia sulla dimensione sia quantitativa sia qualitativa. Abbiamo infatti bisogno di più giovani, ma anche di più giovani di qualità.</a:t>
            </a:r>
          </a:p>
          <a:p>
            <a:pPr marL="0" indent="0" algn="just">
              <a:lnSpc>
                <a:spcPct val="120000"/>
              </a:lnSpc>
              <a:buNone/>
            </a:pPr>
            <a:r>
              <a:rPr lang="it-IT" sz="4300" dirty="0">
                <a:latin typeface="Times New Roman" panose="02020603050405020304" pitchFamily="18" charset="0"/>
                <a:cs typeface="Times New Roman" panose="02020603050405020304" pitchFamily="18" charset="0"/>
              </a:rPr>
              <a:t>[</a:t>
            </a:r>
            <a:r>
              <a:rPr lang="it-IT" sz="4300" baseline="30000" dirty="0">
                <a:latin typeface="Times New Roman" panose="02020603050405020304" pitchFamily="18" charset="0"/>
                <a:cs typeface="Times New Roman" panose="02020603050405020304" pitchFamily="18" charset="0"/>
              </a:rPr>
              <a:t>18</a:t>
            </a:r>
            <a:r>
              <a:rPr lang="it-IT" sz="4300" dirty="0">
                <a:latin typeface="Times New Roman" panose="02020603050405020304" pitchFamily="18" charset="0"/>
                <a:cs typeface="Times New Roman" panose="02020603050405020304" pitchFamily="18" charset="0"/>
              </a:rPr>
              <a:t>] Partiamo dal primo punto. Le nuove generazioni sono da sempre il motore del cambiamento e della crescita. La loro riduzione quantitativa rischia di rendere la società più rigida, meno innovativa e con sviluppo economico meno solido. Bisogna quindi tornare a dare consistenza alle nuove generazioni. Per farlo bisogna riportare il tasso di fecondità vicino ai due figli per donna, soglia che corrisponde all'equilibrio del ricambio generazionale. [</a:t>
            </a:r>
            <a:r>
              <a:rPr lang="it-IT" sz="4300" baseline="30000" dirty="0">
                <a:latin typeface="Times New Roman" panose="02020603050405020304" pitchFamily="18" charset="0"/>
                <a:cs typeface="Times New Roman" panose="02020603050405020304" pitchFamily="18" charset="0"/>
              </a:rPr>
              <a:t>19</a:t>
            </a:r>
            <a:r>
              <a:rPr lang="it-IT" sz="4300" dirty="0">
                <a:latin typeface="Times New Roman" panose="02020603050405020304" pitchFamily="18" charset="0"/>
                <a:cs typeface="Times New Roman" panose="02020603050405020304" pitchFamily="18" charset="0"/>
              </a:rPr>
              <a:t>] Ci sono due buoni motivi per pensare che questo obiettivo, con adeguate politiche, sia raggiungibile. Il primo è che il numero dei figli desiderati, secondo tutte le indagini, risulta superiore ai due figli: si tratta quindi di aiutare le coppie a realizzare i loro desideri di maternità e paternità. Il secondo è che ci sono già Paesi occidentali con fecondità su tali livelli, con modelli sociali in parte diversi tra di loro ma con risultati analoghi: si pensi agli Stati Uniti, ai Paesi scandinavi e anche alla vicina, non solo geograficamente, Francia.</a:t>
            </a:r>
          </a:p>
          <a:p>
            <a:pPr marL="0" indent="0" algn="just">
              <a:lnSpc>
                <a:spcPct val="120000"/>
              </a:lnSpc>
              <a:buNone/>
            </a:pPr>
            <a:r>
              <a:rPr lang="it-IT" sz="4300" dirty="0">
                <a:latin typeface="Times New Roman" panose="02020603050405020304" pitchFamily="18" charset="0"/>
                <a:cs typeface="Times New Roman" panose="02020603050405020304" pitchFamily="18" charset="0"/>
              </a:rPr>
              <a:t>[</a:t>
            </a:r>
            <a:r>
              <a:rPr lang="it-IT" sz="4300" baseline="30000" dirty="0">
                <a:latin typeface="Times New Roman" panose="02020603050405020304" pitchFamily="18" charset="0"/>
                <a:cs typeface="Times New Roman" panose="02020603050405020304" pitchFamily="18" charset="0"/>
              </a:rPr>
              <a:t>20</a:t>
            </a:r>
            <a:r>
              <a:rPr lang="it-IT" sz="4300" dirty="0">
                <a:latin typeface="Times New Roman" panose="02020603050405020304" pitchFamily="18" charset="0"/>
                <a:cs typeface="Times New Roman" panose="02020603050405020304" pitchFamily="18" charset="0"/>
              </a:rPr>
              <a:t>] Ma il contributo dei giovani può essere aumentato anche agendo sulla dimensione qualitativa. Questo significa maggior investimento in formazione e incentivo a una piena partecipazione nella società e nel mercato del lavoro. Lo dimostra il caso della Germania, che dal punto di vista demografico, e in particolare della contrazione numerica delle nuove generazioni, presenta una situazione analoga all'Italia. Eppure è uno dei Paesi in Europa con più solido sviluppo, coerentemente sostenuto da una capacità notevolmente maggiore rispetto all'Italia di promuovere la piena partecipazione dei giovani. [</a:t>
            </a:r>
            <a:r>
              <a:rPr lang="it-IT" sz="4300" baseline="30000" dirty="0">
                <a:latin typeface="Times New Roman" panose="02020603050405020304" pitchFamily="18" charset="0"/>
                <a:cs typeface="Times New Roman" panose="02020603050405020304" pitchFamily="18" charset="0"/>
              </a:rPr>
              <a:t>21</a:t>
            </a:r>
            <a:r>
              <a:rPr lang="it-IT" sz="4300" dirty="0">
                <a:latin typeface="Times New Roman" panose="02020603050405020304" pitchFamily="18" charset="0"/>
                <a:cs typeface="Times New Roman" panose="02020603050405020304" pitchFamily="18" charset="0"/>
              </a:rPr>
              <a:t>] Guardando il rovescio della medaglia, questo significa che il nostro Paese presenta ampi margini di miglioramento proprio per il fatto che i giovani sono stati finora una risorsa largamente sottoutilizzata. A patto di combinare strumenti adeguati per renderli attivi nei tempi e modo giusti con una disponibilità dei membri delle nuove generazioni a mettersi in gioco.</a:t>
            </a:r>
          </a:p>
          <a:p>
            <a:pPr marL="0" indent="0" algn="just">
              <a:lnSpc>
                <a:spcPct val="120000"/>
              </a:lnSpc>
              <a:buNone/>
            </a:pPr>
            <a:r>
              <a:rPr lang="it-IT" sz="4300" dirty="0">
                <a:latin typeface="Times New Roman" panose="02020603050405020304" pitchFamily="18" charset="0"/>
                <a:cs typeface="Times New Roman" panose="02020603050405020304" pitchFamily="18" charset="0"/>
              </a:rPr>
              <a:t>[</a:t>
            </a:r>
            <a:r>
              <a:rPr lang="it-IT" sz="4300" baseline="30000" dirty="0">
                <a:latin typeface="Times New Roman" panose="02020603050405020304" pitchFamily="18" charset="0"/>
                <a:cs typeface="Times New Roman" panose="02020603050405020304" pitchFamily="18" charset="0"/>
              </a:rPr>
              <a:t>22</a:t>
            </a:r>
            <a:r>
              <a:rPr lang="it-IT" sz="4300" dirty="0">
                <a:latin typeface="Times New Roman" panose="02020603050405020304" pitchFamily="18" charset="0"/>
                <a:cs typeface="Times New Roman" panose="02020603050405020304" pitchFamily="18" charset="0"/>
              </a:rPr>
              <a:t>] Proprio per conoscere la realtà dei giovani e poter intervenire con misure adeguate per migliorarla, nei Paesi più avanzati vengono da tempo condotte grandi indagini longitudinali che consentono di capire quali nuovi rischi e nuove opportunità incontrano le generazioni nei loro percorsi formativi e di accesso al mercato del lavoro, come rispondono ai cambiamenti e con quali implicazioni nelle loro scelte di vita. Indagini di questo tipo, che forniscono informazioni approfondite e dettagliate su desideri, intensioni, valori e progetti di vita  ̶  nella loro evoluzione nel tempo, seguendo una coorte per un periodo sufficientemente lungo  ̶  mancano nel nostro paese.</a:t>
            </a:r>
          </a:p>
          <a:p>
            <a:pPr marL="0" indent="0" algn="just">
              <a:lnSpc>
                <a:spcPct val="120000"/>
              </a:lnSpc>
              <a:buNone/>
            </a:pPr>
            <a:r>
              <a:rPr lang="it-IT" sz="4300" dirty="0">
                <a:latin typeface="Times New Roman" panose="02020603050405020304" pitchFamily="18" charset="0"/>
                <a:cs typeface="Times New Roman" panose="02020603050405020304" pitchFamily="18" charset="0"/>
              </a:rPr>
              <a:t>[«Vita e Pensiero», 2.2012, pp. 127-131; sono stati soppressi sommario e profilo dell'autore]</a:t>
            </a:r>
          </a:p>
        </p:txBody>
      </p:sp>
    </p:spTree>
    <p:extLst>
      <p:ext uri="{BB962C8B-B14F-4D97-AF65-F5344CB8AC3E}">
        <p14:creationId xmlns:p14="http://schemas.microsoft.com/office/powerpoint/2010/main" val="28296222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350217D7-2806-FA4B-BE4A-98410697481D}"/>
              </a:ext>
            </a:extLst>
          </p:cNvPr>
          <p:cNvSpPr>
            <a:spLocks noGrp="1"/>
          </p:cNvSpPr>
          <p:nvPr>
            <p:ph type="title"/>
          </p:nvPr>
        </p:nvSpPr>
        <p:spPr/>
        <p:txBody>
          <a:bodyPr/>
          <a:lstStyle/>
          <a:p>
            <a:r>
              <a:rPr lang="it-IT" dirty="0">
                <a:latin typeface="Times New Roman" panose="02020603050405020304" pitchFamily="18" charset="0"/>
                <a:cs typeface="Times New Roman" panose="02020603050405020304" pitchFamily="18" charset="0"/>
              </a:rPr>
              <a:t>Il testo</a:t>
            </a:r>
          </a:p>
        </p:txBody>
      </p:sp>
      <p:sp>
        <p:nvSpPr>
          <p:cNvPr id="3" name="Segnaposto contenuto 2">
            <a:extLst>
              <a:ext uri="{FF2B5EF4-FFF2-40B4-BE49-F238E27FC236}">
                <a16:creationId xmlns:a16="http://schemas.microsoft.com/office/drawing/2014/main" xmlns="" id="{1E33F5B9-132E-B24A-BD29-8912A589754E}"/>
              </a:ext>
            </a:extLst>
          </p:cNvPr>
          <p:cNvSpPr>
            <a:spLocks noGrp="1"/>
          </p:cNvSpPr>
          <p:nvPr>
            <p:ph idx="1"/>
          </p:nvPr>
        </p:nvSpPr>
        <p:spPr/>
        <p:txBody>
          <a:bodyPr>
            <a:normAutofit fontScale="92500" lnSpcReduction="10000"/>
          </a:bodyPr>
          <a:lstStyle/>
          <a:p>
            <a:pPr marL="0" indent="0" algn="just">
              <a:lnSpc>
                <a:spcPct val="110000"/>
              </a:lnSpc>
              <a:buNone/>
            </a:pPr>
            <a:r>
              <a:rPr lang="it-IT" dirty="0">
                <a:latin typeface="Times New Roman" panose="02020603050405020304" pitchFamily="18" charset="0"/>
                <a:cs typeface="Times New Roman" panose="02020603050405020304" pitchFamily="18" charset="0"/>
              </a:rPr>
              <a:t>Alessandro Rosina, docente di Demografia, tratta il tema della progressiva diminuzione della quota di giovani nella popolazione occidentale, e in particolare in Italia, lumeggiandone le gravi conseguenze e prospettando, nella parte finale dell'articolo, possibili soluzioni [18-22].</a:t>
            </a:r>
          </a:p>
          <a:p>
            <a:pPr marL="0" indent="0" algn="just">
              <a:lnSpc>
                <a:spcPct val="110000"/>
              </a:lnSpc>
              <a:buNone/>
            </a:pPr>
            <a:endParaRPr lang="it-IT" dirty="0">
              <a:latin typeface="Times New Roman" panose="02020603050405020304" pitchFamily="18" charset="0"/>
              <a:cs typeface="Times New Roman" panose="02020603050405020304" pitchFamily="18" charset="0"/>
            </a:endParaRPr>
          </a:p>
          <a:p>
            <a:pPr marL="0" indent="0" algn="just">
              <a:lnSpc>
                <a:spcPct val="110000"/>
              </a:lnSpc>
              <a:buNone/>
            </a:pPr>
            <a:r>
              <a:rPr lang="it-IT" dirty="0">
                <a:latin typeface="Times New Roman" panose="02020603050405020304" pitchFamily="18" charset="0"/>
                <a:cs typeface="Times New Roman" panose="02020603050405020304" pitchFamily="18" charset="0"/>
              </a:rPr>
              <a:t> Il testo presenta i </a:t>
            </a:r>
            <a:r>
              <a:rPr lang="it-IT" b="1" dirty="0">
                <a:latin typeface="Times New Roman" panose="02020603050405020304" pitchFamily="18" charset="0"/>
                <a:cs typeface="Times New Roman" panose="02020603050405020304" pitchFamily="18" charset="0"/>
              </a:rPr>
              <a:t>requisiti del testo scientifico</a:t>
            </a:r>
            <a:r>
              <a:rPr lang="it-IT" dirty="0">
                <a:latin typeface="Times New Roman" panose="02020603050405020304" pitchFamily="18" charset="0"/>
                <a:cs typeface="Times New Roman" panose="02020603050405020304" pitchFamily="18" charset="0"/>
              </a:rPr>
              <a:t>, a cominciare dalla controllabilità dei dati. Caratteristica di uno studioso è anche la </a:t>
            </a:r>
            <a:r>
              <a:rPr lang="it-IT" b="1" dirty="0">
                <a:latin typeface="Times New Roman" panose="02020603050405020304" pitchFamily="18" charset="0"/>
                <a:cs typeface="Times New Roman" panose="02020603050405020304" pitchFamily="18" charset="0"/>
              </a:rPr>
              <a:t>vocazione </a:t>
            </a:r>
            <a:r>
              <a:rPr lang="it-IT" b="1" dirty="0" err="1">
                <a:latin typeface="Times New Roman" panose="02020603050405020304" pitchFamily="18" charset="0"/>
                <a:cs typeface="Times New Roman" panose="02020603050405020304" pitchFamily="18" charset="0"/>
              </a:rPr>
              <a:t>onomaturgica</a:t>
            </a:r>
            <a:r>
              <a:rPr lang="it-IT" dirty="0">
                <a:latin typeface="Times New Roman" panose="02020603050405020304" pitchFamily="18" charset="0"/>
                <a:cs typeface="Times New Roman" panose="02020603050405020304" pitchFamily="18" charset="0"/>
              </a:rPr>
              <a:t>, cioè la facilità con cui si propongono neologismi ritenuti necessari per le esigenze denotative proprie del discorso scientifico: qui «</a:t>
            </a:r>
            <a:r>
              <a:rPr lang="it-IT" dirty="0" err="1">
                <a:latin typeface="Times New Roman" panose="02020603050405020304" pitchFamily="18" charset="0"/>
                <a:cs typeface="Times New Roman" panose="02020603050405020304" pitchFamily="18" charset="0"/>
              </a:rPr>
              <a:t>degiovanimento</a:t>
            </a:r>
            <a:r>
              <a:rPr lang="it-IT" dirty="0">
                <a:latin typeface="Times New Roman" panose="02020603050405020304" pitchFamily="18" charset="0"/>
                <a:cs typeface="Times New Roman" panose="02020603050405020304" pitchFamily="18" charset="0"/>
              </a:rPr>
              <a:t>» [7].</a:t>
            </a:r>
          </a:p>
          <a:p>
            <a:pPr marL="0" indent="0">
              <a:buNone/>
            </a:pPr>
            <a:endParaRPr lang="it-IT" dirty="0"/>
          </a:p>
          <a:p>
            <a:pPr marL="0" indent="0">
              <a:buNone/>
            </a:pPr>
            <a:endParaRPr lang="it-IT" dirty="0"/>
          </a:p>
        </p:txBody>
      </p:sp>
    </p:spTree>
    <p:extLst>
      <p:ext uri="{BB962C8B-B14F-4D97-AF65-F5344CB8AC3E}">
        <p14:creationId xmlns:p14="http://schemas.microsoft.com/office/powerpoint/2010/main" val="35314799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C11DF49F-95DD-3B47-8A86-4396A2B67E08}"/>
              </a:ext>
            </a:extLst>
          </p:cNvPr>
          <p:cNvSpPr>
            <a:spLocks noGrp="1"/>
          </p:cNvSpPr>
          <p:nvPr>
            <p:ph type="title"/>
          </p:nvPr>
        </p:nvSpPr>
        <p:spPr>
          <a:xfrm>
            <a:off x="838200" y="365126"/>
            <a:ext cx="10515600" cy="649636"/>
          </a:xfrm>
        </p:spPr>
        <p:txBody>
          <a:bodyPr>
            <a:normAutofit fontScale="90000"/>
          </a:bodyPr>
          <a:lstStyle/>
          <a:p>
            <a:r>
              <a:rPr lang="it-IT" dirty="0">
                <a:latin typeface="Times New Roman" panose="02020603050405020304" pitchFamily="18" charset="0"/>
                <a:cs typeface="Times New Roman" panose="02020603050405020304" pitchFamily="18" charset="0"/>
              </a:rPr>
              <a:t>La struttura argomentativa</a:t>
            </a:r>
          </a:p>
        </p:txBody>
      </p:sp>
      <p:sp>
        <p:nvSpPr>
          <p:cNvPr id="3" name="Segnaposto contenuto 2">
            <a:extLst>
              <a:ext uri="{FF2B5EF4-FFF2-40B4-BE49-F238E27FC236}">
                <a16:creationId xmlns:a16="http://schemas.microsoft.com/office/drawing/2014/main" xmlns="" id="{5E3FB19B-161B-3047-8C54-FA83B9A3A948}"/>
              </a:ext>
            </a:extLst>
          </p:cNvPr>
          <p:cNvSpPr>
            <a:spLocks noGrp="1"/>
          </p:cNvSpPr>
          <p:nvPr>
            <p:ph idx="1"/>
          </p:nvPr>
        </p:nvSpPr>
        <p:spPr>
          <a:xfrm>
            <a:off x="838200" y="1014763"/>
            <a:ext cx="10515600" cy="3356515"/>
          </a:xfrm>
        </p:spPr>
        <p:txBody>
          <a:bodyPr>
            <a:normAutofit fontScale="70000" lnSpcReduction="20000"/>
          </a:bodyPr>
          <a:lstStyle/>
          <a:p>
            <a:pPr marL="0" indent="0" algn="just">
              <a:lnSpc>
                <a:spcPct val="120000"/>
              </a:lnSpc>
              <a:buNone/>
            </a:pPr>
            <a:r>
              <a:rPr lang="it-IT" dirty="0">
                <a:latin typeface="Times New Roman" panose="02020603050405020304" pitchFamily="18" charset="0"/>
                <a:cs typeface="Times New Roman" panose="02020603050405020304" pitchFamily="18" charset="0"/>
              </a:rPr>
              <a:t>L'autore passa in rassegna prima i </a:t>
            </a:r>
            <a:r>
              <a:rPr lang="it-IT" b="1" dirty="0">
                <a:latin typeface="Times New Roman" panose="02020603050405020304" pitchFamily="18" charset="0"/>
                <a:cs typeface="Times New Roman" panose="02020603050405020304" pitchFamily="18" charset="0"/>
              </a:rPr>
              <a:t>fattori negativi </a:t>
            </a:r>
            <a:r>
              <a:rPr lang="it-IT" dirty="0">
                <a:latin typeface="Times New Roman" panose="02020603050405020304" pitchFamily="18" charset="0"/>
                <a:cs typeface="Times New Roman" panose="02020603050405020304" pitchFamily="18" charset="0"/>
              </a:rPr>
              <a:t>(sintetizzati nel titolo redazionale):</a:t>
            </a:r>
          </a:p>
          <a:p>
            <a:pPr algn="just">
              <a:lnSpc>
                <a:spcPct val="120000"/>
              </a:lnSpc>
              <a:buFont typeface="Wingdings" pitchFamily="2" charset="2"/>
              <a:buChar char="§"/>
            </a:pPr>
            <a:r>
              <a:rPr lang="it-IT" dirty="0">
                <a:latin typeface="Times New Roman" panose="02020603050405020304" pitchFamily="18" charset="0"/>
                <a:cs typeface="Times New Roman" panose="02020603050405020304" pitchFamily="18" charset="0"/>
              </a:rPr>
              <a:t> forte riduzione dei giovanissimi rispetto agli anziani [3];</a:t>
            </a:r>
          </a:p>
          <a:p>
            <a:pPr algn="just">
              <a:lnSpc>
                <a:spcPct val="120000"/>
              </a:lnSpc>
              <a:buFont typeface="Wingdings" pitchFamily="2" charset="2"/>
              <a:buChar char="§"/>
            </a:pPr>
            <a:r>
              <a:rPr lang="it-IT" dirty="0">
                <a:latin typeface="Times New Roman" panose="02020603050405020304" pitchFamily="18" charset="0"/>
                <a:cs typeface="Times New Roman" panose="02020603050405020304" pitchFamily="18" charset="0"/>
              </a:rPr>
              <a:t> particolare incidenza del fenomeno in Italia [5-6];</a:t>
            </a:r>
          </a:p>
          <a:p>
            <a:pPr algn="just">
              <a:lnSpc>
                <a:spcPct val="120000"/>
              </a:lnSpc>
              <a:buFont typeface="Wingdings" pitchFamily="2" charset="2"/>
              <a:buChar char="§"/>
            </a:pPr>
            <a:r>
              <a:rPr lang="it-IT" dirty="0">
                <a:latin typeface="Times New Roman" panose="02020603050405020304" pitchFamily="18" charset="0"/>
                <a:cs typeface="Times New Roman" panose="02020603050405020304" pitchFamily="18" charset="0"/>
              </a:rPr>
              <a:t> mancato sfruttamento della possibilità, in presenza di generazioni meno numerose, di accrescere le opportunità di lavoro [8] e così via. </a:t>
            </a:r>
          </a:p>
          <a:p>
            <a:pPr marL="0" indent="0" algn="just">
              <a:lnSpc>
                <a:spcPct val="120000"/>
              </a:lnSpc>
              <a:buNone/>
            </a:pPr>
            <a:r>
              <a:rPr lang="it-IT" dirty="0">
                <a:latin typeface="Times New Roman" panose="02020603050405020304" pitchFamily="18" charset="0"/>
                <a:cs typeface="Times New Roman" panose="02020603050405020304" pitchFamily="18" charset="0"/>
              </a:rPr>
              <a:t>Solo in conclusione dà spazio a </a:t>
            </a:r>
            <a:r>
              <a:rPr lang="it-IT" b="1" dirty="0">
                <a:latin typeface="Times New Roman" panose="02020603050405020304" pitchFamily="18" charset="0"/>
                <a:cs typeface="Times New Roman" panose="02020603050405020304" pitchFamily="18" charset="0"/>
              </a:rPr>
              <a:t>suggerimenti operativi</a:t>
            </a:r>
            <a:r>
              <a:rPr lang="it-IT" dirty="0">
                <a:latin typeface="Times New Roman" panose="02020603050405020304" pitchFamily="18" charset="0"/>
                <a:cs typeface="Times New Roman" panose="02020603050405020304" pitchFamily="18" charset="0"/>
              </a:rPr>
              <a:t>:</a:t>
            </a:r>
          </a:p>
          <a:p>
            <a:pPr algn="just">
              <a:lnSpc>
                <a:spcPct val="120000"/>
              </a:lnSpc>
              <a:buFont typeface="Wingdings" pitchFamily="2" charset="2"/>
              <a:buChar char="§"/>
            </a:pPr>
            <a:r>
              <a:rPr lang="it-IT" dirty="0">
                <a:latin typeface="Times New Roman" panose="02020603050405020304" pitchFamily="18" charset="0"/>
                <a:cs typeface="Times New Roman" panose="02020603050405020304" pitchFamily="18" charset="0"/>
              </a:rPr>
              <a:t>aumentare il tasso di fecondità, sostenendo le coppie desiderose di prole [18-19], </a:t>
            </a:r>
          </a:p>
          <a:p>
            <a:pPr algn="just">
              <a:lnSpc>
                <a:spcPct val="120000"/>
              </a:lnSpc>
              <a:buFont typeface="Wingdings" pitchFamily="2" charset="2"/>
              <a:buChar char="§"/>
            </a:pPr>
            <a:r>
              <a:rPr lang="it-IT" dirty="0">
                <a:latin typeface="Times New Roman" panose="02020603050405020304" pitchFamily="18" charset="0"/>
                <a:cs typeface="Times New Roman" panose="02020603050405020304" pitchFamily="18" charset="0"/>
              </a:rPr>
              <a:t>investire di più nella formazione dei giovani [20].</a:t>
            </a:r>
          </a:p>
          <a:p>
            <a:pPr marL="0" indent="0">
              <a:buNone/>
            </a:pPr>
            <a:endParaRPr lang="it-IT" dirty="0"/>
          </a:p>
        </p:txBody>
      </p:sp>
      <p:sp>
        <p:nvSpPr>
          <p:cNvPr id="5" name="CasellaDiTesto 4">
            <a:extLst>
              <a:ext uri="{FF2B5EF4-FFF2-40B4-BE49-F238E27FC236}">
                <a16:creationId xmlns:a16="http://schemas.microsoft.com/office/drawing/2014/main" xmlns="" id="{F3ACEEEE-9A33-224D-83B0-7F3325E1F431}"/>
              </a:ext>
            </a:extLst>
          </p:cNvPr>
          <p:cNvSpPr txBox="1"/>
          <p:nvPr/>
        </p:nvSpPr>
        <p:spPr>
          <a:xfrm>
            <a:off x="970156" y="4371278"/>
            <a:ext cx="10383644" cy="2385268"/>
          </a:xfrm>
          <a:prstGeom prst="rect">
            <a:avLst/>
          </a:prstGeom>
          <a:noFill/>
        </p:spPr>
        <p:txBody>
          <a:bodyPr wrap="square" rtlCol="0">
            <a:spAutoFit/>
          </a:bodyPr>
          <a:lstStyle/>
          <a:p>
            <a:pPr algn="just"/>
            <a:r>
              <a:rPr lang="it-IT" sz="1900" dirty="0">
                <a:latin typeface="Times New Roman" panose="02020603050405020304" pitchFamily="18" charset="0"/>
                <a:cs typeface="Times New Roman" panose="02020603050405020304" pitchFamily="18" charset="0"/>
              </a:rPr>
              <a:t>Il procedimento è quello classico, che muove da un'analisi dei problemi, sottolineandone la gravità, per poi avanzare, nella parte finale del discorso, quella destinata a imprimersi nella mente del lettore o dell'ascoltatore, le possibili soluzioni; un procedimento che può ricordare la classica argomentazione di Bacone (il grande filosofo inglese Francis Bacon), che muoveva dalla </a:t>
            </a:r>
            <a:r>
              <a:rPr lang="it-IT" sz="1900" i="1" dirty="0">
                <a:latin typeface="Times New Roman" panose="02020603050405020304" pitchFamily="18" charset="0"/>
                <a:cs typeface="Times New Roman" panose="02020603050405020304" pitchFamily="18" charset="0"/>
              </a:rPr>
              <a:t>pars </a:t>
            </a:r>
            <a:r>
              <a:rPr lang="it-IT" sz="1900" i="1" dirty="0" err="1">
                <a:latin typeface="Times New Roman" panose="02020603050405020304" pitchFamily="18" charset="0"/>
                <a:cs typeface="Times New Roman" panose="02020603050405020304" pitchFamily="18" charset="0"/>
              </a:rPr>
              <a:t>destruens</a:t>
            </a:r>
            <a:r>
              <a:rPr lang="it-IT" sz="1900" dirty="0">
                <a:latin typeface="Times New Roman" panose="02020603050405020304" pitchFamily="18" charset="0"/>
                <a:cs typeface="Times New Roman" panose="02020603050405020304" pitchFamily="18" charset="0"/>
              </a:rPr>
              <a:t>, ossia dalla confutazione degli errori precedenti, per poi edificare la </a:t>
            </a:r>
            <a:r>
              <a:rPr lang="it-IT" sz="1900" i="1" dirty="0">
                <a:latin typeface="Times New Roman" panose="02020603050405020304" pitchFamily="18" charset="0"/>
                <a:cs typeface="Times New Roman" panose="02020603050405020304" pitchFamily="18" charset="0"/>
              </a:rPr>
              <a:t>pars </a:t>
            </a:r>
            <a:r>
              <a:rPr lang="it-IT" sz="1900" i="1" dirty="0" err="1">
                <a:latin typeface="Times New Roman" panose="02020603050405020304" pitchFamily="18" charset="0"/>
                <a:cs typeface="Times New Roman" panose="02020603050405020304" pitchFamily="18" charset="0"/>
              </a:rPr>
              <a:t>construens</a:t>
            </a:r>
            <a:r>
              <a:rPr lang="it-IT" sz="1900" dirty="0">
                <a:latin typeface="Times New Roman" panose="02020603050405020304" pitchFamily="18" charset="0"/>
                <a:cs typeface="Times New Roman" panose="02020603050405020304" pitchFamily="18" charset="0"/>
              </a:rPr>
              <a:t>, quella propositiva.</a:t>
            </a: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79548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793A9EB6-8945-C64D-BA41-2BE3B0150348}"/>
              </a:ext>
            </a:extLst>
          </p:cNvPr>
          <p:cNvSpPr>
            <a:spLocks noGrp="1"/>
          </p:cNvSpPr>
          <p:nvPr>
            <p:ph idx="1"/>
          </p:nvPr>
        </p:nvSpPr>
        <p:spPr>
          <a:xfrm>
            <a:off x="838200" y="1121664"/>
            <a:ext cx="10515600" cy="5055299"/>
          </a:xfrm>
        </p:spPr>
        <p:txBody>
          <a:bodyPr>
            <a:normAutofit/>
          </a:bodyPr>
          <a:lstStyle/>
          <a:p>
            <a:pPr marL="0" indent="0" algn="just">
              <a:lnSpc>
                <a:spcPct val="100000"/>
              </a:lnSpc>
              <a:buNone/>
            </a:pPr>
            <a:r>
              <a:rPr lang="it-IT" dirty="0">
                <a:latin typeface="Times New Roman" panose="02020603050405020304" pitchFamily="18" charset="0"/>
                <a:cs typeface="Times New Roman" panose="02020603050405020304" pitchFamily="18" charset="0"/>
              </a:rPr>
              <a:t>- La struttura argomentativa è punteggiata da singoli elementi (grammaticali, lessicali o fraseologici) che ne sottolineano i rapporti di causa-effetto (a) o sfaccettano variamente il discorso (b):</a:t>
            </a:r>
          </a:p>
          <a:p>
            <a:pPr marL="0" indent="0" algn="just">
              <a:buNone/>
            </a:pPr>
            <a:endParaRPr lang="it-IT" dirty="0">
              <a:latin typeface="Times New Roman" panose="02020603050405020304" pitchFamily="18" charset="0"/>
              <a:cs typeface="Times New Roman" panose="02020603050405020304" pitchFamily="18" charset="0"/>
            </a:endParaRPr>
          </a:p>
          <a:p>
            <a:pPr marL="514350" indent="-514350" algn="just">
              <a:lnSpc>
                <a:spcPct val="100000"/>
              </a:lnSpc>
              <a:buAutoNum type="alphaLcPeriod"/>
            </a:pPr>
            <a:r>
              <a:rPr lang="it-IT" sz="2400" dirty="0">
                <a:latin typeface="Times New Roman" panose="02020603050405020304" pitchFamily="18" charset="0"/>
                <a:cs typeface="Times New Roman" panose="02020603050405020304" pitchFamily="18" charset="0"/>
              </a:rPr>
              <a:t>- </a:t>
            </a:r>
            <a:r>
              <a:rPr lang="it-IT" sz="2400" b="1" dirty="0">
                <a:latin typeface="Times New Roman" panose="02020603050405020304" pitchFamily="18" charset="0"/>
                <a:cs typeface="Times New Roman" panose="02020603050405020304" pitchFamily="18" charset="0"/>
              </a:rPr>
              <a:t>Connettivi deduttivi </a:t>
            </a:r>
            <a:r>
              <a:rPr lang="it-IT" sz="2400" dirty="0">
                <a:latin typeface="Times New Roman" panose="02020603050405020304" pitchFamily="18" charset="0"/>
                <a:cs typeface="Times New Roman" panose="02020603050405020304" pitchFamily="18" charset="0"/>
              </a:rPr>
              <a:t>come </a:t>
            </a:r>
            <a:r>
              <a:rPr lang="it-IT" sz="2400" i="1" dirty="0">
                <a:latin typeface="Times New Roman" panose="02020603050405020304" pitchFamily="18" charset="0"/>
                <a:cs typeface="Times New Roman" panose="02020603050405020304" pitchFamily="18" charset="0"/>
              </a:rPr>
              <a:t>quindi</a:t>
            </a:r>
            <a:r>
              <a:rPr lang="it-IT" sz="2400" dirty="0">
                <a:latin typeface="Times New Roman" panose="02020603050405020304" pitchFamily="18" charset="0"/>
                <a:cs typeface="Times New Roman" panose="02020603050405020304" pitchFamily="18" charset="0"/>
              </a:rPr>
              <a:t>, che muovono da un'affermazione per inferirne una conseguenza : «Ci troviamo </a:t>
            </a:r>
            <a:r>
              <a:rPr lang="it-IT" sz="2400" dirty="0">
                <a:solidFill>
                  <a:srgbClr val="C00000"/>
                </a:solidFill>
                <a:latin typeface="Times New Roman" panose="02020603050405020304" pitchFamily="18" charset="0"/>
                <a:cs typeface="Times New Roman" panose="02020603050405020304" pitchFamily="18" charset="0"/>
              </a:rPr>
              <a:t>quindi</a:t>
            </a:r>
            <a:r>
              <a:rPr lang="it-IT" sz="2400" dirty="0">
                <a:latin typeface="Times New Roman" panose="02020603050405020304" pitchFamily="18" charset="0"/>
                <a:cs typeface="Times New Roman" panose="02020603050405020304" pitchFamily="18" charset="0"/>
              </a:rPr>
              <a:t> di fronte al paradosso di avere pochi giovani ecc.» [9]; «questo non avviene in Italia. Non solo, </a:t>
            </a:r>
            <a:r>
              <a:rPr lang="it-IT" sz="2400" dirty="0">
                <a:solidFill>
                  <a:srgbClr val="C00000"/>
                </a:solidFill>
                <a:latin typeface="Times New Roman" panose="02020603050405020304" pitchFamily="18" charset="0"/>
                <a:cs typeface="Times New Roman" panose="02020603050405020304" pitchFamily="18" charset="0"/>
              </a:rPr>
              <a:t>quindi</a:t>
            </a:r>
            <a:r>
              <a:rPr lang="it-IT" sz="2400" dirty="0">
                <a:latin typeface="Times New Roman" panose="02020603050405020304" pitchFamily="18" charset="0"/>
                <a:cs typeface="Times New Roman" panose="02020603050405020304" pitchFamily="18" charset="0"/>
              </a:rPr>
              <a:t>, ci troviamo con meno giovani ecc.» [11] (qui in luogo del connettivo avrebbe potuto figurare anche un segno di due punti: </a:t>
            </a:r>
            <a:r>
              <a:rPr lang="it-IT" sz="2400" i="1" dirty="0">
                <a:latin typeface="Times New Roman" panose="02020603050405020304" pitchFamily="18" charset="0"/>
                <a:cs typeface="Times New Roman" panose="02020603050405020304" pitchFamily="18" charset="0"/>
              </a:rPr>
              <a:t>questo non avviene in Italia: non solo ci troviamo </a:t>
            </a:r>
            <a:r>
              <a:rPr lang="it-IT" sz="2400" dirty="0">
                <a:latin typeface="Times New Roman" panose="02020603050405020304" pitchFamily="18" charset="0"/>
                <a:cs typeface="Times New Roman" panose="02020603050405020304" pitchFamily="18" charset="0"/>
              </a:rPr>
              <a:t>ecc.), «La combinazione tra riduzione quantitativa dei giovani e scarsa valutazione del loro capitale umano è </a:t>
            </a:r>
            <a:r>
              <a:rPr lang="it-IT" sz="2400" dirty="0">
                <a:solidFill>
                  <a:srgbClr val="C00000"/>
                </a:solidFill>
                <a:latin typeface="Times New Roman" panose="02020603050405020304" pitchFamily="18" charset="0"/>
                <a:cs typeface="Times New Roman" panose="02020603050405020304" pitchFamily="18" charset="0"/>
              </a:rPr>
              <a:t>quindi</a:t>
            </a:r>
            <a:r>
              <a:rPr lang="it-IT" sz="2400" dirty="0">
                <a:latin typeface="Times New Roman" panose="02020603050405020304" pitchFamily="18" charset="0"/>
                <a:cs typeface="Times New Roman" panose="02020603050405020304" pitchFamily="18" charset="0"/>
              </a:rPr>
              <a:t> uno dei principali fattori ecc.» [15]. </a:t>
            </a:r>
          </a:p>
          <a:p>
            <a:pPr marL="0" indent="0">
              <a:buNone/>
            </a:pPr>
            <a:endParaRPr lang="it-IT" dirty="0"/>
          </a:p>
        </p:txBody>
      </p:sp>
    </p:spTree>
    <p:extLst>
      <p:ext uri="{BB962C8B-B14F-4D97-AF65-F5344CB8AC3E}">
        <p14:creationId xmlns:p14="http://schemas.microsoft.com/office/powerpoint/2010/main" val="16056050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E5F1E84D-CDF4-4F4C-8D79-1B72C46FC2EB}"/>
              </a:ext>
            </a:extLst>
          </p:cNvPr>
          <p:cNvSpPr>
            <a:spLocks noGrp="1"/>
          </p:cNvSpPr>
          <p:nvPr>
            <p:ph idx="1"/>
          </p:nvPr>
        </p:nvSpPr>
        <p:spPr>
          <a:xfrm>
            <a:off x="838200" y="1426464"/>
            <a:ext cx="10515600" cy="4750499"/>
          </a:xfrm>
        </p:spPr>
        <p:txBody>
          <a:bodyPr>
            <a:normAutofit/>
          </a:bodyPr>
          <a:lstStyle/>
          <a:p>
            <a:pPr marL="457200" lvl="1" indent="0" algn="just">
              <a:lnSpc>
                <a:spcPct val="100000"/>
              </a:lnSpc>
              <a:buNone/>
            </a:pPr>
            <a:r>
              <a:rPr lang="it-IT" dirty="0">
                <a:latin typeface="Times New Roman" panose="02020603050405020304" pitchFamily="18" charset="0"/>
                <a:cs typeface="Times New Roman" panose="02020603050405020304" pitchFamily="18" charset="0"/>
              </a:rPr>
              <a:t> -  </a:t>
            </a:r>
            <a:r>
              <a:rPr lang="it-IT" b="1" dirty="0">
                <a:latin typeface="Times New Roman" panose="02020603050405020304" pitchFamily="18" charset="0"/>
                <a:cs typeface="Times New Roman" panose="02020603050405020304" pitchFamily="18" charset="0"/>
              </a:rPr>
              <a:t>connettivi esplicativi </a:t>
            </a:r>
            <a:r>
              <a:rPr lang="it-IT" dirty="0">
                <a:latin typeface="Times New Roman" panose="02020603050405020304" pitchFamily="18" charset="0"/>
                <a:cs typeface="Times New Roman" panose="02020603050405020304" pitchFamily="18" charset="0"/>
              </a:rPr>
              <a:t>come </a:t>
            </a:r>
            <a:r>
              <a:rPr lang="it-IT" i="1" dirty="0">
                <a:latin typeface="Times New Roman" panose="02020603050405020304" pitchFamily="18" charset="0"/>
                <a:cs typeface="Times New Roman" panose="02020603050405020304" pitchFamily="18" charset="0"/>
              </a:rPr>
              <a:t>infatti</a:t>
            </a:r>
            <a:r>
              <a:rPr lang="it-IT" dirty="0">
                <a:latin typeface="Times New Roman" panose="02020603050405020304" pitchFamily="18" charset="0"/>
                <a:cs typeface="Times New Roman" panose="02020603050405020304" pitchFamily="18" charset="0"/>
              </a:rPr>
              <a:t>, solo in parte sovrapponibili ai precedenti («Quel che cambia è la prospettiva: potremmo dire che </a:t>
            </a:r>
            <a:r>
              <a:rPr lang="it-IT" i="1" dirty="0">
                <a:latin typeface="Times New Roman" panose="02020603050405020304" pitchFamily="18" charset="0"/>
                <a:cs typeface="Times New Roman" panose="02020603050405020304" pitchFamily="18" charset="0"/>
              </a:rPr>
              <a:t>infatti</a:t>
            </a:r>
            <a:r>
              <a:rPr lang="it-IT" dirty="0">
                <a:latin typeface="Times New Roman" panose="02020603050405020304" pitchFamily="18" charset="0"/>
                <a:cs typeface="Times New Roman" panose="02020603050405020304" pitchFamily="18" charset="0"/>
              </a:rPr>
              <a:t> guarda indietro, alla frase appena detta o scritta, per motivarne il contenuto; </a:t>
            </a:r>
            <a:r>
              <a:rPr lang="it-IT" i="1" dirty="0">
                <a:latin typeface="Times New Roman" panose="02020603050405020304" pitchFamily="18" charset="0"/>
                <a:cs typeface="Times New Roman" panose="02020603050405020304" pitchFamily="18" charset="0"/>
              </a:rPr>
              <a:t>quindi</a:t>
            </a:r>
            <a:r>
              <a:rPr lang="it-IT" dirty="0">
                <a:latin typeface="Times New Roman" panose="02020603050405020304" pitchFamily="18" charset="0"/>
                <a:cs typeface="Times New Roman" panose="02020603050405020304" pitchFamily="18" charset="0"/>
              </a:rPr>
              <a:t> e</a:t>
            </a:r>
            <a:r>
              <a:rPr lang="it-IT" i="1" dirty="0">
                <a:latin typeface="Times New Roman" panose="02020603050405020304" pitchFamily="18" charset="0"/>
                <a:cs typeface="Times New Roman" panose="02020603050405020304" pitchFamily="18" charset="0"/>
              </a:rPr>
              <a:t> dunque</a:t>
            </a:r>
            <a:r>
              <a:rPr lang="it-IT" dirty="0">
                <a:latin typeface="Times New Roman" panose="02020603050405020304" pitchFamily="18" charset="0"/>
                <a:cs typeface="Times New Roman" panose="02020603050405020304" pitchFamily="18" charset="0"/>
              </a:rPr>
              <a:t> guardano avanti, per prospettare le conseguenze» </a:t>
            </a:r>
            <a:r>
              <a:rPr lang="it-IT" dirty="0" err="1">
                <a:latin typeface="Times New Roman" panose="02020603050405020304" pitchFamily="18" charset="0"/>
                <a:cs typeface="Times New Roman" panose="02020603050405020304" pitchFamily="18" charset="0"/>
              </a:rPr>
              <a:t>Serianni</a:t>
            </a:r>
            <a:r>
              <a:rPr lang="it-IT" dirty="0">
                <a:latin typeface="Times New Roman" panose="02020603050405020304" pitchFamily="18" charset="0"/>
                <a:cs typeface="Times New Roman" panose="02020603050405020304" pitchFamily="18" charset="0"/>
              </a:rPr>
              <a:t>);</a:t>
            </a:r>
          </a:p>
          <a:p>
            <a:pPr marL="0" indent="0" algn="just">
              <a:lnSpc>
                <a:spcPct val="100000"/>
              </a:lnSpc>
              <a:buNone/>
            </a:pPr>
            <a:endParaRPr lang="it-IT" dirty="0">
              <a:latin typeface="Times New Roman" panose="02020603050405020304" pitchFamily="18" charset="0"/>
              <a:cs typeface="Times New Roman" panose="02020603050405020304" pitchFamily="18" charset="0"/>
            </a:endParaRPr>
          </a:p>
          <a:p>
            <a:pPr marL="457200" lvl="1" indent="0" algn="just">
              <a:lnSpc>
                <a:spcPct val="100000"/>
              </a:lnSpc>
              <a:buNone/>
            </a:pPr>
            <a:r>
              <a:rPr lang="it-IT" dirty="0">
                <a:latin typeface="Times New Roman" panose="02020603050405020304" pitchFamily="18" charset="0"/>
                <a:cs typeface="Times New Roman" panose="02020603050405020304" pitchFamily="18" charset="0"/>
              </a:rPr>
              <a:t>- varie </a:t>
            </a:r>
            <a:r>
              <a:rPr lang="it-IT" b="1" dirty="0">
                <a:latin typeface="Times New Roman" panose="02020603050405020304" pitchFamily="18" charset="0"/>
                <a:cs typeface="Times New Roman" panose="02020603050405020304" pitchFamily="18" charset="0"/>
              </a:rPr>
              <a:t>risorse espressive </a:t>
            </a:r>
            <a:r>
              <a:rPr lang="it-IT" dirty="0">
                <a:latin typeface="Times New Roman" panose="02020603050405020304" pitchFamily="18" charset="0"/>
                <a:cs typeface="Times New Roman" panose="02020603050405020304" pitchFamily="18" charset="0"/>
              </a:rPr>
              <a:t>per dedurre le conseguenze da determinate premesse: «Con la conseguenza che l'Italia è stata la prima nazione ecc.» [5], «Tanto che, secondo le previsioni Istat, entro questo decennio ecc.» [6], «con conseguente ulteriore riduzione dello spazio ecc.» [16].</a:t>
            </a:r>
          </a:p>
          <a:p>
            <a:pPr marL="0" indent="0">
              <a:buNone/>
            </a:pPr>
            <a:endParaRPr lang="it-IT" dirty="0"/>
          </a:p>
        </p:txBody>
      </p:sp>
    </p:spTree>
    <p:extLst>
      <p:ext uri="{BB962C8B-B14F-4D97-AF65-F5344CB8AC3E}">
        <p14:creationId xmlns:p14="http://schemas.microsoft.com/office/powerpoint/2010/main" val="14242777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8A8FF0E6-34E6-9249-8F0D-5398A512A261}"/>
              </a:ext>
            </a:extLst>
          </p:cNvPr>
          <p:cNvSpPr>
            <a:spLocks noGrp="1"/>
          </p:cNvSpPr>
          <p:nvPr>
            <p:ph type="title"/>
          </p:nvPr>
        </p:nvSpPr>
        <p:spPr>
          <a:xfrm>
            <a:off x="838200" y="365125"/>
            <a:ext cx="10515600" cy="695579"/>
          </a:xfrm>
        </p:spPr>
        <p:txBody>
          <a:bodyPr/>
          <a:lstStyle/>
          <a:p>
            <a:r>
              <a:rPr lang="it-IT" dirty="0">
                <a:latin typeface="Times New Roman" panose="02020603050405020304" pitchFamily="18" charset="0"/>
                <a:cs typeface="Times New Roman" panose="02020603050405020304" pitchFamily="18" charset="0"/>
              </a:rPr>
              <a:t>La prima prova presuppone: </a:t>
            </a:r>
          </a:p>
        </p:txBody>
      </p:sp>
      <p:sp>
        <p:nvSpPr>
          <p:cNvPr id="3" name="Segnaposto contenuto 2">
            <a:extLst>
              <a:ext uri="{FF2B5EF4-FFF2-40B4-BE49-F238E27FC236}">
                <a16:creationId xmlns:a16="http://schemas.microsoft.com/office/drawing/2014/main" xmlns="" id="{5CDF0DC8-334B-2A49-A791-9DAED3A85425}"/>
              </a:ext>
            </a:extLst>
          </p:cNvPr>
          <p:cNvSpPr>
            <a:spLocks noGrp="1"/>
          </p:cNvSpPr>
          <p:nvPr>
            <p:ph idx="1"/>
          </p:nvPr>
        </p:nvSpPr>
        <p:spPr>
          <a:xfrm>
            <a:off x="838200" y="1341134"/>
            <a:ext cx="3148584" cy="4835830"/>
          </a:xfrm>
        </p:spPr>
        <p:txBody>
          <a:bodyPr/>
          <a:lstStyle/>
          <a:p>
            <a:pPr marL="0" indent="0">
              <a:buNone/>
            </a:pPr>
            <a:endParaRPr lang="it-IT" dirty="0"/>
          </a:p>
          <a:p>
            <a:pPr marL="0" indent="0">
              <a:buNone/>
            </a:pPr>
            <a:r>
              <a:rPr lang="it-IT" dirty="0">
                <a:latin typeface="Times New Roman" panose="02020603050405020304" pitchFamily="18" charset="0"/>
                <a:cs typeface="Times New Roman" panose="02020603050405020304" pitchFamily="18" charset="0"/>
              </a:rPr>
              <a:t>ANALISI e</a:t>
            </a:r>
          </a:p>
          <a:p>
            <a:pPr marL="0" indent="0">
              <a:buNone/>
            </a:pPr>
            <a:r>
              <a:rPr lang="it-IT" dirty="0">
                <a:latin typeface="Times New Roman" panose="02020603050405020304" pitchFamily="18" charset="0"/>
                <a:cs typeface="Times New Roman" panose="02020603050405020304" pitchFamily="18" charset="0"/>
              </a:rPr>
              <a:t>COMPRENSIONE</a:t>
            </a:r>
          </a:p>
          <a:p>
            <a:endParaRPr lang="it-IT" dirty="0">
              <a:latin typeface="Times New Roman" panose="02020603050405020304" pitchFamily="18" charset="0"/>
              <a:cs typeface="Times New Roman" panose="02020603050405020304" pitchFamily="18" charset="0"/>
            </a:endParaRPr>
          </a:p>
          <a:p>
            <a:endParaRPr lang="it-IT" dirty="0">
              <a:latin typeface="Times New Roman" panose="02020603050405020304" pitchFamily="18" charset="0"/>
              <a:cs typeface="Times New Roman" panose="02020603050405020304" pitchFamily="18" charset="0"/>
            </a:endParaRPr>
          </a:p>
          <a:p>
            <a:endParaRPr lang="it-IT" dirty="0">
              <a:latin typeface="Times New Roman" panose="02020603050405020304" pitchFamily="18" charset="0"/>
              <a:cs typeface="Times New Roman" panose="02020603050405020304" pitchFamily="18" charset="0"/>
            </a:endParaRPr>
          </a:p>
          <a:p>
            <a:endParaRPr lang="it-IT" dirty="0">
              <a:latin typeface="Times New Roman" panose="02020603050405020304" pitchFamily="18" charset="0"/>
              <a:cs typeface="Times New Roman" panose="02020603050405020304" pitchFamily="18" charset="0"/>
            </a:endParaRPr>
          </a:p>
          <a:p>
            <a:pPr marL="0" indent="0">
              <a:buNone/>
            </a:pPr>
            <a:r>
              <a:rPr lang="it-IT" dirty="0">
                <a:latin typeface="Times New Roman" panose="02020603050405020304" pitchFamily="18" charset="0"/>
                <a:cs typeface="Times New Roman" panose="02020603050405020304" pitchFamily="18" charset="0"/>
              </a:rPr>
              <a:t>PRODUZIONE TESTUALE</a:t>
            </a:r>
          </a:p>
        </p:txBody>
      </p:sp>
      <p:sp>
        <p:nvSpPr>
          <p:cNvPr id="4" name="CasellaDiTesto 3">
            <a:extLst>
              <a:ext uri="{FF2B5EF4-FFF2-40B4-BE49-F238E27FC236}">
                <a16:creationId xmlns:a16="http://schemas.microsoft.com/office/drawing/2014/main" xmlns="" id="{397415B8-F0EC-0647-A6AF-8B78AFC168BE}"/>
              </a:ext>
            </a:extLst>
          </p:cNvPr>
          <p:cNvSpPr txBox="1"/>
          <p:nvPr/>
        </p:nvSpPr>
        <p:spPr>
          <a:xfrm>
            <a:off x="6827520" y="1439120"/>
            <a:ext cx="902208" cy="1938992"/>
          </a:xfrm>
          <a:prstGeom prst="rect">
            <a:avLst/>
          </a:prstGeom>
          <a:noFill/>
        </p:spPr>
        <p:txBody>
          <a:bodyPr wrap="square" rtlCol="0">
            <a:spAutoFit/>
          </a:bodyPr>
          <a:lstStyle/>
          <a:p>
            <a:r>
              <a:rPr lang="it-IT" sz="2400" dirty="0">
                <a:latin typeface="Times New Roman" panose="02020603050405020304" pitchFamily="18" charset="0"/>
                <a:cs typeface="Times New Roman" panose="02020603050405020304" pitchFamily="18" charset="0"/>
              </a:rPr>
              <a:t>(A)</a:t>
            </a:r>
          </a:p>
          <a:p>
            <a:endParaRPr lang="it-IT" sz="2400" dirty="0">
              <a:latin typeface="Times New Roman" panose="02020603050405020304" pitchFamily="18" charset="0"/>
              <a:cs typeface="Times New Roman" panose="02020603050405020304" pitchFamily="18" charset="0"/>
            </a:endParaRPr>
          </a:p>
          <a:p>
            <a:r>
              <a:rPr lang="it-IT" sz="2400" dirty="0">
                <a:latin typeface="Times New Roman" panose="02020603050405020304" pitchFamily="18" charset="0"/>
                <a:cs typeface="Times New Roman" panose="02020603050405020304" pitchFamily="18" charset="0"/>
              </a:rPr>
              <a:t>(B)</a:t>
            </a:r>
          </a:p>
          <a:p>
            <a:endParaRPr lang="it-IT" sz="2400" dirty="0">
              <a:latin typeface="Times New Roman" panose="02020603050405020304" pitchFamily="18" charset="0"/>
              <a:cs typeface="Times New Roman" panose="02020603050405020304" pitchFamily="18" charset="0"/>
            </a:endParaRPr>
          </a:p>
          <a:p>
            <a:r>
              <a:rPr lang="it-IT" sz="2400" dirty="0">
                <a:latin typeface="Times New Roman" panose="02020603050405020304" pitchFamily="18" charset="0"/>
                <a:cs typeface="Times New Roman" panose="02020603050405020304" pitchFamily="18" charset="0"/>
              </a:rPr>
              <a:t>(*C)</a:t>
            </a:r>
          </a:p>
        </p:txBody>
      </p:sp>
      <p:sp>
        <p:nvSpPr>
          <p:cNvPr id="5" name="CasellaDiTesto 4">
            <a:extLst>
              <a:ext uri="{FF2B5EF4-FFF2-40B4-BE49-F238E27FC236}">
                <a16:creationId xmlns:a16="http://schemas.microsoft.com/office/drawing/2014/main" xmlns="" id="{A9D6E5E8-FB96-A14A-85F0-05FDADAF9E12}"/>
              </a:ext>
            </a:extLst>
          </p:cNvPr>
          <p:cNvSpPr txBox="1"/>
          <p:nvPr/>
        </p:nvSpPr>
        <p:spPr>
          <a:xfrm>
            <a:off x="6827520" y="4523232"/>
            <a:ext cx="1426464" cy="2492990"/>
          </a:xfrm>
          <a:prstGeom prst="rect">
            <a:avLst/>
          </a:prstGeom>
          <a:noFill/>
        </p:spPr>
        <p:txBody>
          <a:bodyPr wrap="square" rtlCol="0">
            <a:spAutoFit/>
          </a:bodyPr>
          <a:lstStyle/>
          <a:p>
            <a:r>
              <a:rPr lang="it-IT" sz="2400" dirty="0">
                <a:latin typeface="Times New Roman" panose="02020603050405020304" pitchFamily="18" charset="0"/>
                <a:cs typeface="Times New Roman" panose="02020603050405020304" pitchFamily="18" charset="0"/>
              </a:rPr>
              <a:t>(A)</a:t>
            </a:r>
          </a:p>
          <a:p>
            <a:endParaRPr lang="it-IT" sz="2400" dirty="0">
              <a:latin typeface="Times New Roman" panose="02020603050405020304" pitchFamily="18" charset="0"/>
              <a:cs typeface="Times New Roman" panose="02020603050405020304" pitchFamily="18" charset="0"/>
            </a:endParaRPr>
          </a:p>
          <a:p>
            <a:r>
              <a:rPr lang="it-IT" sz="2400" dirty="0">
                <a:latin typeface="Times New Roman" panose="02020603050405020304" pitchFamily="18" charset="0"/>
                <a:cs typeface="Times New Roman" panose="02020603050405020304" pitchFamily="18" charset="0"/>
              </a:rPr>
              <a:t>(B)</a:t>
            </a:r>
          </a:p>
          <a:p>
            <a:endParaRPr lang="it-IT" sz="2400" dirty="0">
              <a:latin typeface="Times New Roman" panose="02020603050405020304" pitchFamily="18" charset="0"/>
              <a:cs typeface="Times New Roman" panose="02020603050405020304" pitchFamily="18" charset="0"/>
            </a:endParaRPr>
          </a:p>
          <a:p>
            <a:r>
              <a:rPr lang="it-IT" sz="2400" dirty="0">
                <a:latin typeface="Times New Roman" panose="02020603050405020304" pitchFamily="18" charset="0"/>
                <a:cs typeface="Times New Roman" panose="02020603050405020304" pitchFamily="18" charset="0"/>
              </a:rPr>
              <a:t>(C) </a:t>
            </a:r>
          </a:p>
          <a:p>
            <a:endParaRPr lang="it-IT" dirty="0"/>
          </a:p>
          <a:p>
            <a:endParaRPr lang="it-IT" dirty="0"/>
          </a:p>
        </p:txBody>
      </p:sp>
      <p:sp>
        <p:nvSpPr>
          <p:cNvPr id="6" name="CasellaDiTesto 5">
            <a:extLst>
              <a:ext uri="{FF2B5EF4-FFF2-40B4-BE49-F238E27FC236}">
                <a16:creationId xmlns:a16="http://schemas.microsoft.com/office/drawing/2014/main" xmlns="" id="{1E27D03A-52BD-F540-9544-354AB1216287}"/>
              </a:ext>
            </a:extLst>
          </p:cNvPr>
          <p:cNvSpPr txBox="1"/>
          <p:nvPr/>
        </p:nvSpPr>
        <p:spPr>
          <a:xfrm>
            <a:off x="4389120" y="4754880"/>
            <a:ext cx="1560576" cy="369332"/>
          </a:xfrm>
          <a:prstGeom prst="rect">
            <a:avLst/>
          </a:prstGeom>
          <a:noFill/>
        </p:spPr>
        <p:txBody>
          <a:bodyPr wrap="square" rtlCol="0">
            <a:spAutoFit/>
          </a:bodyPr>
          <a:lstStyle/>
          <a:p>
            <a:r>
              <a:rPr lang="it-IT" dirty="0">
                <a:latin typeface="Times New Roman" panose="02020603050405020304" pitchFamily="18" charset="0"/>
                <a:cs typeface="Times New Roman" panose="02020603050405020304" pitchFamily="18" charset="0"/>
              </a:rPr>
              <a:t>COMMENTO</a:t>
            </a:r>
          </a:p>
        </p:txBody>
      </p:sp>
      <p:sp>
        <p:nvSpPr>
          <p:cNvPr id="7" name="CasellaDiTesto 6">
            <a:extLst>
              <a:ext uri="{FF2B5EF4-FFF2-40B4-BE49-F238E27FC236}">
                <a16:creationId xmlns:a16="http://schemas.microsoft.com/office/drawing/2014/main" xmlns="" id="{BB3F8D9B-0FB9-924A-B312-A9A0B3C0EF6F}"/>
              </a:ext>
            </a:extLst>
          </p:cNvPr>
          <p:cNvSpPr txBox="1"/>
          <p:nvPr/>
        </p:nvSpPr>
        <p:spPr>
          <a:xfrm>
            <a:off x="4315968" y="5547360"/>
            <a:ext cx="2182368" cy="646331"/>
          </a:xfrm>
          <a:prstGeom prst="rect">
            <a:avLst/>
          </a:prstGeom>
          <a:noFill/>
        </p:spPr>
        <p:txBody>
          <a:bodyPr wrap="square" rtlCol="0">
            <a:spAutoFit/>
          </a:bodyPr>
          <a:lstStyle/>
          <a:p>
            <a:r>
              <a:rPr lang="it-IT" dirty="0">
                <a:latin typeface="Times New Roman" panose="02020603050405020304" pitchFamily="18" charset="0"/>
                <a:cs typeface="Times New Roman" panose="02020603050405020304" pitchFamily="18" charset="0"/>
              </a:rPr>
              <a:t>TESTO ARGOMENTATIVO</a:t>
            </a:r>
          </a:p>
        </p:txBody>
      </p:sp>
      <p:cxnSp>
        <p:nvCxnSpPr>
          <p:cNvPr id="9" name="Connettore 2 8">
            <a:extLst>
              <a:ext uri="{FF2B5EF4-FFF2-40B4-BE49-F238E27FC236}">
                <a16:creationId xmlns:a16="http://schemas.microsoft.com/office/drawing/2014/main" xmlns="" id="{1B7EB502-B5A3-4144-B928-7F59868AC455}"/>
              </a:ext>
            </a:extLst>
          </p:cNvPr>
          <p:cNvCxnSpPr>
            <a:cxnSpLocks/>
          </p:cNvCxnSpPr>
          <p:nvPr/>
        </p:nvCxnSpPr>
        <p:spPr>
          <a:xfrm flipV="1">
            <a:off x="4059936" y="1731264"/>
            <a:ext cx="2438400" cy="560832"/>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ttore 2 11">
            <a:extLst>
              <a:ext uri="{FF2B5EF4-FFF2-40B4-BE49-F238E27FC236}">
                <a16:creationId xmlns:a16="http://schemas.microsoft.com/office/drawing/2014/main" xmlns="" id="{EA29417A-F17A-B348-86DB-CE59F08B9794}"/>
              </a:ext>
            </a:extLst>
          </p:cNvPr>
          <p:cNvCxnSpPr/>
          <p:nvPr/>
        </p:nvCxnSpPr>
        <p:spPr>
          <a:xfrm>
            <a:off x="4059936" y="2408616"/>
            <a:ext cx="2438400" cy="0"/>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ttore 2 13">
            <a:extLst>
              <a:ext uri="{FF2B5EF4-FFF2-40B4-BE49-F238E27FC236}">
                <a16:creationId xmlns:a16="http://schemas.microsoft.com/office/drawing/2014/main" xmlns="" id="{3D4DCAE3-07C8-0743-A900-9B8C1A416306}"/>
              </a:ext>
            </a:extLst>
          </p:cNvPr>
          <p:cNvCxnSpPr/>
          <p:nvPr/>
        </p:nvCxnSpPr>
        <p:spPr>
          <a:xfrm>
            <a:off x="4059936" y="2535936"/>
            <a:ext cx="2438400" cy="609600"/>
          </a:xfrm>
          <a:prstGeom prst="straightConnector1">
            <a:avLst/>
          </a:prstGeom>
          <a:ln w="57150">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6" name="Connettore 1 15">
            <a:extLst>
              <a:ext uri="{FF2B5EF4-FFF2-40B4-BE49-F238E27FC236}">
                <a16:creationId xmlns:a16="http://schemas.microsoft.com/office/drawing/2014/main" xmlns="" id="{F3E42CF1-2230-CF4B-90CB-0DDA84F3CF52}"/>
              </a:ext>
            </a:extLst>
          </p:cNvPr>
          <p:cNvCxnSpPr>
            <a:endCxn id="6" idx="1"/>
          </p:cNvCxnSpPr>
          <p:nvPr/>
        </p:nvCxnSpPr>
        <p:spPr>
          <a:xfrm flipV="1">
            <a:off x="3669792" y="4939546"/>
            <a:ext cx="719328" cy="491293"/>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8" name="Connettore 1 17">
            <a:extLst>
              <a:ext uri="{FF2B5EF4-FFF2-40B4-BE49-F238E27FC236}">
                <a16:creationId xmlns:a16="http://schemas.microsoft.com/office/drawing/2014/main" xmlns="" id="{C45C1760-FA04-0542-8BCA-E35604A1873A}"/>
              </a:ext>
            </a:extLst>
          </p:cNvPr>
          <p:cNvCxnSpPr>
            <a:endCxn id="7" idx="1"/>
          </p:cNvCxnSpPr>
          <p:nvPr/>
        </p:nvCxnSpPr>
        <p:spPr>
          <a:xfrm>
            <a:off x="3681984" y="5502164"/>
            <a:ext cx="633984" cy="368362"/>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Connettore 2 19">
            <a:extLst>
              <a:ext uri="{FF2B5EF4-FFF2-40B4-BE49-F238E27FC236}">
                <a16:creationId xmlns:a16="http://schemas.microsoft.com/office/drawing/2014/main" xmlns="" id="{B5283658-0554-7C48-BD62-53978208F0D9}"/>
              </a:ext>
            </a:extLst>
          </p:cNvPr>
          <p:cNvCxnSpPr/>
          <p:nvPr/>
        </p:nvCxnSpPr>
        <p:spPr>
          <a:xfrm flipV="1">
            <a:off x="6071616" y="4823025"/>
            <a:ext cx="755904" cy="116521"/>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ttore 2 21">
            <a:extLst>
              <a:ext uri="{FF2B5EF4-FFF2-40B4-BE49-F238E27FC236}">
                <a16:creationId xmlns:a16="http://schemas.microsoft.com/office/drawing/2014/main" xmlns="" id="{84025920-62C6-3746-8F7B-71E50786CA83}"/>
              </a:ext>
            </a:extLst>
          </p:cNvPr>
          <p:cNvCxnSpPr>
            <a:stCxn id="7" idx="3"/>
          </p:cNvCxnSpPr>
          <p:nvPr/>
        </p:nvCxnSpPr>
        <p:spPr>
          <a:xfrm flipV="1">
            <a:off x="6498336" y="5547360"/>
            <a:ext cx="329184" cy="323166"/>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Connettore 2 23">
            <a:extLst>
              <a:ext uri="{FF2B5EF4-FFF2-40B4-BE49-F238E27FC236}">
                <a16:creationId xmlns:a16="http://schemas.microsoft.com/office/drawing/2014/main" xmlns="" id="{04123C72-9916-4F4F-95A1-90FE05163DD8}"/>
              </a:ext>
            </a:extLst>
          </p:cNvPr>
          <p:cNvCxnSpPr>
            <a:stCxn id="7" idx="3"/>
          </p:cNvCxnSpPr>
          <p:nvPr/>
        </p:nvCxnSpPr>
        <p:spPr>
          <a:xfrm>
            <a:off x="6498336" y="5870526"/>
            <a:ext cx="292608" cy="368361"/>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4415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74ADE1CB-C302-9E4C-B800-A5BF879403B0}"/>
              </a:ext>
            </a:extLst>
          </p:cNvPr>
          <p:cNvSpPr>
            <a:spLocks noGrp="1"/>
          </p:cNvSpPr>
          <p:nvPr>
            <p:ph idx="1"/>
          </p:nvPr>
        </p:nvSpPr>
        <p:spPr>
          <a:xfrm>
            <a:off x="838200" y="1037063"/>
            <a:ext cx="10515600" cy="5139900"/>
          </a:xfrm>
        </p:spPr>
        <p:txBody>
          <a:bodyPr>
            <a:normAutofit fontScale="92500" lnSpcReduction="10000"/>
          </a:bodyPr>
          <a:lstStyle/>
          <a:p>
            <a:pPr marL="0" indent="0" algn="just">
              <a:buNone/>
            </a:pPr>
            <a:r>
              <a:rPr lang="it-IT" dirty="0">
                <a:latin typeface="Times New Roman" panose="02020603050405020304" pitchFamily="18" charset="0"/>
                <a:cs typeface="Times New Roman" panose="02020603050405020304" pitchFamily="18" charset="0"/>
              </a:rPr>
              <a:t>b. -  </a:t>
            </a:r>
            <a:r>
              <a:rPr lang="it-IT" b="1" dirty="0">
                <a:latin typeface="Times New Roman" panose="02020603050405020304" pitchFamily="18" charset="0"/>
                <a:cs typeface="Times New Roman" panose="02020603050405020304" pitchFamily="18" charset="0"/>
              </a:rPr>
              <a:t>Strutture correlative </a:t>
            </a:r>
            <a:r>
              <a:rPr lang="it-IT" dirty="0">
                <a:latin typeface="Times New Roman" panose="02020603050405020304" pitchFamily="18" charset="0"/>
                <a:cs typeface="Times New Roman" panose="02020603050405020304" pitchFamily="18" charset="0"/>
              </a:rPr>
              <a:t>che mettono in evidenza i diversi aspetti di un problema; nella sequenza </a:t>
            </a:r>
            <a:r>
              <a:rPr lang="it-IT" i="1" dirty="0">
                <a:latin typeface="Times New Roman" panose="02020603050405020304" pitchFamily="18" charset="0"/>
                <a:cs typeface="Times New Roman" panose="02020603050405020304" pitchFamily="18" charset="0"/>
              </a:rPr>
              <a:t>non solo ... ma (anche)</a:t>
            </a:r>
            <a:r>
              <a:rPr lang="it-IT" dirty="0">
                <a:latin typeface="Times New Roman" panose="02020603050405020304" pitchFamily="18" charset="0"/>
                <a:cs typeface="Times New Roman" panose="02020603050405020304" pitchFamily="18" charset="0"/>
              </a:rPr>
              <a:t> viene potenziato il secondo elemento: «Un </a:t>
            </a:r>
            <a:r>
              <a:rPr lang="it-IT" dirty="0" err="1">
                <a:latin typeface="Times New Roman" panose="02020603050405020304" pitchFamily="18" charset="0"/>
                <a:cs typeface="Times New Roman" panose="02020603050405020304" pitchFamily="18" charset="0"/>
              </a:rPr>
              <a:t>degiovanimento</a:t>
            </a:r>
            <a:r>
              <a:rPr lang="it-IT" dirty="0">
                <a:latin typeface="Times New Roman" panose="02020603050405020304" pitchFamily="18" charset="0"/>
                <a:cs typeface="Times New Roman" panose="02020603050405020304" pitchFamily="18" charset="0"/>
              </a:rPr>
              <a:t> non solo demografico ma che corrisponde ecc.» [9], «Non solo, quindi, ci troviamo con meno giovani e con più bassa incidenza di laureati, ma anche con un più basso rendimento del titolo di studio» [11], «non solo sono mediamente più basse rispetto ai coetanei degli altri grandi Paesi europei, ma maggiore da noi ecc.» [12].</a:t>
            </a:r>
          </a:p>
          <a:p>
            <a:pPr marL="0" indent="0" algn="just">
              <a:buNone/>
            </a:pPr>
            <a:r>
              <a:rPr lang="it-IT" dirty="0">
                <a:latin typeface="Times New Roman" panose="02020603050405020304" pitchFamily="18" charset="0"/>
                <a:cs typeface="Times New Roman" panose="02020603050405020304" pitchFamily="18" charset="0"/>
              </a:rPr>
              <a:t>-  </a:t>
            </a:r>
            <a:r>
              <a:rPr lang="it-IT" b="1" dirty="0">
                <a:latin typeface="Times New Roman" panose="02020603050405020304" pitchFamily="18" charset="0"/>
                <a:cs typeface="Times New Roman" panose="02020603050405020304" pitchFamily="18" charset="0"/>
              </a:rPr>
              <a:t>strutture come </a:t>
            </a:r>
            <a:r>
              <a:rPr lang="it-IT" b="1" i="1" dirty="0">
                <a:latin typeface="Times New Roman" panose="02020603050405020304" pitchFamily="18" charset="0"/>
                <a:cs typeface="Times New Roman" panose="02020603050405020304" pitchFamily="18" charset="0"/>
              </a:rPr>
              <a:t>da un lato ... dall'altro </a:t>
            </a:r>
            <a:r>
              <a:rPr lang="it-IT" dirty="0">
                <a:latin typeface="Times New Roman" panose="02020603050405020304" pitchFamily="18" charset="0"/>
                <a:cs typeface="Times New Roman" panose="02020603050405020304" pitchFamily="18" charset="0"/>
              </a:rPr>
              <a:t>(«da un lato viene infatti frustrata la capacità individuale di realizzare i propri obiettivi di vita; dall'altro, viene compressa la possibilità ecc.» [10]), </a:t>
            </a:r>
            <a:r>
              <a:rPr lang="it-IT" i="1" dirty="0">
                <a:latin typeface="Times New Roman" panose="02020603050405020304" pitchFamily="18" charset="0"/>
                <a:cs typeface="Times New Roman" panose="02020603050405020304" pitchFamily="18" charset="0"/>
              </a:rPr>
              <a:t>il primo ... il secondo</a:t>
            </a:r>
            <a:r>
              <a:rPr lang="it-IT" dirty="0">
                <a:latin typeface="Times New Roman" panose="02020603050405020304" pitchFamily="18" charset="0"/>
                <a:cs typeface="Times New Roman" panose="02020603050405020304" pitchFamily="18" charset="0"/>
              </a:rPr>
              <a:t> («Il primo è che il numero di figli desiderati [...]. Il secondo è che ci sono già Paesi occidentali con fecondità su tali livelli» [19]), subordinata avversativa + reggente («mentre altrove il tasso di attività degli under 30 aumenta con il titolo di studio, questo non avviene in Italia» [11]).</a:t>
            </a:r>
          </a:p>
          <a:p>
            <a:pPr marL="0" indent="0">
              <a:buNone/>
            </a:pPr>
            <a:endParaRPr lang="it-IT" dirty="0"/>
          </a:p>
        </p:txBody>
      </p:sp>
    </p:spTree>
    <p:extLst>
      <p:ext uri="{BB962C8B-B14F-4D97-AF65-F5344CB8AC3E}">
        <p14:creationId xmlns:p14="http://schemas.microsoft.com/office/powerpoint/2010/main" val="32630984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5AC56CEA-A6B9-C14B-BB51-126504453DCF}"/>
              </a:ext>
            </a:extLst>
          </p:cNvPr>
          <p:cNvSpPr>
            <a:spLocks noGrp="1"/>
          </p:cNvSpPr>
          <p:nvPr>
            <p:ph type="title"/>
          </p:nvPr>
        </p:nvSpPr>
        <p:spPr>
          <a:xfrm>
            <a:off x="838200" y="365124"/>
            <a:ext cx="10515600" cy="768732"/>
          </a:xfrm>
        </p:spPr>
        <p:txBody>
          <a:bodyPr>
            <a:normAutofit/>
          </a:bodyPr>
          <a:lstStyle/>
          <a:p>
            <a:r>
              <a:rPr lang="it-IT" dirty="0">
                <a:latin typeface="Times New Roman" panose="02020603050405020304" pitchFamily="18" charset="0"/>
                <a:cs typeface="Times New Roman" panose="02020603050405020304" pitchFamily="18" charset="0"/>
              </a:rPr>
              <a:t>Considerazioni sullo stile </a:t>
            </a:r>
          </a:p>
        </p:txBody>
      </p:sp>
      <p:sp>
        <p:nvSpPr>
          <p:cNvPr id="3" name="Segnaposto contenuto 2">
            <a:extLst>
              <a:ext uri="{FF2B5EF4-FFF2-40B4-BE49-F238E27FC236}">
                <a16:creationId xmlns:a16="http://schemas.microsoft.com/office/drawing/2014/main" xmlns="" id="{737121AE-8205-A44F-8818-4C4D7D2AFC7D}"/>
              </a:ext>
            </a:extLst>
          </p:cNvPr>
          <p:cNvSpPr>
            <a:spLocks noGrp="1"/>
          </p:cNvSpPr>
          <p:nvPr>
            <p:ph idx="1"/>
          </p:nvPr>
        </p:nvSpPr>
        <p:spPr>
          <a:xfrm>
            <a:off x="838200" y="1316736"/>
            <a:ext cx="10515600" cy="4860227"/>
          </a:xfrm>
        </p:spPr>
        <p:txBody>
          <a:bodyPr>
            <a:normAutofit fontScale="70000" lnSpcReduction="20000"/>
          </a:bodyPr>
          <a:lstStyle/>
          <a:p>
            <a:pPr algn="just">
              <a:lnSpc>
                <a:spcPct val="120000"/>
              </a:lnSpc>
              <a:buFont typeface="Wingdings" pitchFamily="2" charset="2"/>
              <a:buChar char="§"/>
            </a:pPr>
            <a:r>
              <a:rPr lang="it-IT" dirty="0">
                <a:latin typeface="Times New Roman" panose="02020603050405020304" pitchFamily="18" charset="0"/>
                <a:cs typeface="Times New Roman" panose="02020603050405020304" pitchFamily="18" charset="0"/>
              </a:rPr>
              <a:t>L'esposizione è chiara e stringata;</a:t>
            </a:r>
          </a:p>
          <a:p>
            <a:pPr algn="just">
              <a:lnSpc>
                <a:spcPct val="120000"/>
              </a:lnSpc>
              <a:buFont typeface="Wingdings" pitchFamily="2" charset="2"/>
              <a:buChar char="§"/>
            </a:pPr>
            <a:r>
              <a:rPr lang="it-IT" dirty="0">
                <a:latin typeface="Times New Roman" panose="02020603050405020304" pitchFamily="18" charset="0"/>
                <a:cs typeface="Times New Roman" panose="02020603050405020304" pitchFamily="18" charset="0"/>
              </a:rPr>
              <a:t>le uniche concessioni alle risorse retoriche si colgono in apertura: il </a:t>
            </a:r>
            <a:r>
              <a:rPr lang="it-IT" i="1" dirty="0">
                <a:latin typeface="Times New Roman" panose="02020603050405020304" pitchFamily="18" charset="0"/>
                <a:cs typeface="Times New Roman" panose="02020603050405020304" pitchFamily="18" charset="0"/>
              </a:rPr>
              <a:t>se</a:t>
            </a:r>
            <a:r>
              <a:rPr lang="it-IT" dirty="0">
                <a:latin typeface="Times New Roman" panose="02020603050405020304" pitchFamily="18" charset="0"/>
                <a:cs typeface="Times New Roman" panose="02020603050405020304" pitchFamily="18" charset="0"/>
              </a:rPr>
              <a:t> causale ('se è vero come è vero che; dal momento che') che introduce due opposti scenari fantascientifici, per sottolineare la necessità del ricambio generazionale, e poco dopo con un'anafora, iterando uno stesso elemento lessicale nelle stesse posizioni sintattiche (qui l'aggettivo </a:t>
            </a:r>
            <a:r>
              <a:rPr lang="it-IT" i="1" dirty="0">
                <a:latin typeface="Times New Roman" panose="02020603050405020304" pitchFamily="18" charset="0"/>
                <a:cs typeface="Times New Roman" panose="02020603050405020304" pitchFamily="18" charset="0"/>
              </a:rPr>
              <a:t>nuovi</a:t>
            </a:r>
            <a:r>
              <a:rPr lang="it-IT" dirty="0">
                <a:latin typeface="Times New Roman" panose="02020603050405020304" pitchFamily="18" charset="0"/>
                <a:cs typeface="Times New Roman" panose="02020603050405020304" pitchFamily="18" charset="0"/>
              </a:rPr>
              <a:t> che in «nuovi occhi» dà all'espressione il valore intensivo di 'sguardi rinnovati, capaci di cogliere ciò che altri non hanno </a:t>
            </a:r>
            <a:r>
              <a:rPr lang="it-IT" dirty="0" err="1">
                <a:latin typeface="Times New Roman" panose="02020603050405020304" pitchFamily="18" charset="0"/>
                <a:cs typeface="Times New Roman" panose="02020603050405020304" pitchFamily="18" charset="0"/>
              </a:rPr>
              <a:t>visto'</a:t>
            </a:r>
            <a:r>
              <a:rPr lang="it-IT" dirty="0">
                <a:latin typeface="Times New Roman" panose="02020603050405020304" pitchFamily="18" charset="0"/>
                <a:cs typeface="Times New Roman" panose="02020603050405020304" pitchFamily="18" charset="0"/>
              </a:rPr>
              <a:t>). Si aggiunga anche l'immagine del </a:t>
            </a:r>
            <a:r>
              <a:rPr lang="it-IT" i="1" dirty="0">
                <a:latin typeface="Times New Roman" panose="02020603050405020304" pitchFamily="18" charset="0"/>
                <a:cs typeface="Times New Roman" panose="02020603050405020304" pitchFamily="18" charset="0"/>
              </a:rPr>
              <a:t>ponte</a:t>
            </a:r>
            <a:r>
              <a:rPr lang="it-IT" dirty="0">
                <a:latin typeface="Times New Roman" panose="02020603050405020304" pitchFamily="18" charset="0"/>
                <a:cs typeface="Times New Roman" panose="02020603050405020304" pitchFamily="18" charset="0"/>
              </a:rPr>
              <a:t>, tradizionale metafora per indicare un 'passaggio' qui rinnovata col riferimento a un ponte «incompiuto, sospeso verso un futuro indefinito» [2]; </a:t>
            </a:r>
          </a:p>
          <a:p>
            <a:pPr marL="0" indent="0" algn="just">
              <a:lnSpc>
                <a:spcPct val="120000"/>
              </a:lnSpc>
              <a:buNone/>
            </a:pPr>
            <a:endParaRPr lang="it-IT" b="1" dirty="0">
              <a:latin typeface="Times New Roman" panose="02020603050405020304" pitchFamily="18" charset="0"/>
              <a:cs typeface="Times New Roman" panose="02020603050405020304" pitchFamily="18" charset="0"/>
            </a:endParaRPr>
          </a:p>
          <a:p>
            <a:pPr algn="just">
              <a:lnSpc>
                <a:spcPct val="120000"/>
              </a:lnSpc>
              <a:buFont typeface="Wingdings" pitchFamily="2" charset="2"/>
              <a:buChar char="§"/>
            </a:pPr>
            <a:r>
              <a:rPr lang="it-IT" dirty="0">
                <a:latin typeface="Times New Roman" panose="02020603050405020304" pitchFamily="18" charset="0"/>
                <a:cs typeface="Times New Roman" panose="02020603050405020304" pitchFamily="18" charset="0"/>
              </a:rPr>
              <a:t>rarissimi i tecnicismi: «hanno ricadute sia micro sia macro» [10], doppia decurtazione per 'microeconomiche' e 'macroeconomiche'; «coorte» [23], tecnicismo statistico, sinonimo di </a:t>
            </a:r>
            <a:r>
              <a:rPr lang="it-IT" i="1" dirty="0">
                <a:latin typeface="Times New Roman" panose="02020603050405020304" pitchFamily="18" charset="0"/>
                <a:cs typeface="Times New Roman" panose="02020603050405020304" pitchFamily="18" charset="0"/>
              </a:rPr>
              <a:t>indagine longitudinale</a:t>
            </a:r>
            <a:r>
              <a:rPr lang="it-IT" dirty="0">
                <a:latin typeface="Times New Roman" panose="02020603050405020304" pitchFamily="18" charset="0"/>
                <a:cs typeface="Times New Roman" panose="02020603050405020304" pitchFamily="18" charset="0"/>
              </a:rPr>
              <a:t>, quella che indica un 'insieme di individui, accomunati da un evento (per esempio, nati tutti nello stesso anno), studiati per un certo periodo di tempo, in funzione di una o più variabili'. </a:t>
            </a:r>
          </a:p>
        </p:txBody>
      </p:sp>
    </p:spTree>
    <p:extLst>
      <p:ext uri="{BB962C8B-B14F-4D97-AF65-F5344CB8AC3E}">
        <p14:creationId xmlns:p14="http://schemas.microsoft.com/office/powerpoint/2010/main" val="36323693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EB1AABFB-67DA-E04E-BAC6-E13D68DDE70D}"/>
              </a:ext>
            </a:extLst>
          </p:cNvPr>
          <p:cNvSpPr>
            <a:spLocks noGrp="1"/>
          </p:cNvSpPr>
          <p:nvPr>
            <p:ph type="title"/>
          </p:nvPr>
        </p:nvSpPr>
        <p:spPr>
          <a:xfrm>
            <a:off x="838200" y="365126"/>
            <a:ext cx="10515600" cy="315912"/>
          </a:xfrm>
        </p:spPr>
        <p:txBody>
          <a:bodyPr>
            <a:normAutofit fontScale="90000"/>
          </a:bodyPr>
          <a:lstStyle/>
          <a:p>
            <a:r>
              <a:rPr lang="it-IT" dirty="0">
                <a:latin typeface="Times New Roman" panose="02020603050405020304" pitchFamily="18" charset="0"/>
                <a:cs typeface="Times New Roman" panose="02020603050405020304" pitchFamily="18" charset="0"/>
              </a:rPr>
              <a:t>Analisi di un testo argomentativo </a:t>
            </a:r>
          </a:p>
        </p:txBody>
      </p:sp>
      <p:sp>
        <p:nvSpPr>
          <p:cNvPr id="3" name="Segnaposto contenuto 2">
            <a:extLst>
              <a:ext uri="{FF2B5EF4-FFF2-40B4-BE49-F238E27FC236}">
                <a16:creationId xmlns:a16="http://schemas.microsoft.com/office/drawing/2014/main" xmlns="" id="{2A8A3223-44A0-E544-8749-CD8C53484A42}"/>
              </a:ext>
            </a:extLst>
          </p:cNvPr>
          <p:cNvSpPr>
            <a:spLocks noGrp="1"/>
          </p:cNvSpPr>
          <p:nvPr>
            <p:ph idx="1"/>
          </p:nvPr>
        </p:nvSpPr>
        <p:spPr>
          <a:xfrm>
            <a:off x="838200" y="1158240"/>
            <a:ext cx="5355336" cy="5018723"/>
          </a:xfrm>
          <a:ln w="28575">
            <a:solidFill>
              <a:srgbClr val="72CE24"/>
            </a:solidFill>
          </a:ln>
        </p:spPr>
        <p:txBody>
          <a:bodyPr/>
          <a:lstStyle/>
          <a:p>
            <a:pPr>
              <a:buFontTx/>
              <a:buChar char="-"/>
            </a:pPr>
            <a:endParaRPr lang="it-IT" dirty="0"/>
          </a:p>
          <a:p>
            <a:pPr>
              <a:buFontTx/>
              <a:buChar char="-"/>
            </a:pPr>
            <a:r>
              <a:rPr lang="it-IT" dirty="0"/>
              <a:t>Individuare le </a:t>
            </a:r>
            <a:r>
              <a:rPr lang="it-IT" b="1" dirty="0"/>
              <a:t>unità informative</a:t>
            </a:r>
            <a:r>
              <a:rPr lang="it-IT" dirty="0"/>
              <a:t>; </a:t>
            </a:r>
          </a:p>
          <a:p>
            <a:pPr>
              <a:buFontTx/>
              <a:buChar char="-"/>
            </a:pPr>
            <a:r>
              <a:rPr lang="it-IT" dirty="0"/>
              <a:t>Riflettere sulla </a:t>
            </a:r>
            <a:r>
              <a:rPr lang="it-IT" b="1" dirty="0"/>
              <a:t>struttura argomentativa</a:t>
            </a:r>
            <a:r>
              <a:rPr lang="it-IT" dirty="0"/>
              <a:t>;</a:t>
            </a:r>
          </a:p>
          <a:p>
            <a:pPr>
              <a:buFontTx/>
              <a:buChar char="-"/>
            </a:pPr>
            <a:r>
              <a:rPr lang="it-IT" dirty="0"/>
              <a:t>Osservare l’uso della </a:t>
            </a:r>
            <a:r>
              <a:rPr lang="it-IT" b="1" dirty="0"/>
              <a:t>punteggiatura</a:t>
            </a:r>
            <a:r>
              <a:rPr lang="it-IT" dirty="0"/>
              <a:t>; </a:t>
            </a:r>
          </a:p>
          <a:p>
            <a:pPr>
              <a:buFontTx/>
              <a:buChar char="-"/>
            </a:pPr>
            <a:r>
              <a:rPr lang="it-IT" dirty="0"/>
              <a:t>Ragionare sul </a:t>
            </a:r>
            <a:r>
              <a:rPr lang="it-IT" b="1" dirty="0"/>
              <a:t>lessico</a:t>
            </a:r>
            <a:r>
              <a:rPr lang="it-IT" dirty="0"/>
              <a:t>;</a:t>
            </a:r>
          </a:p>
          <a:p>
            <a:pPr marL="0" indent="0">
              <a:buNone/>
            </a:pPr>
            <a:r>
              <a:rPr lang="it-IT" dirty="0"/>
              <a:t>- Individuare lo </a:t>
            </a:r>
            <a:r>
              <a:rPr lang="it-IT" b="1" dirty="0"/>
              <a:t>stile</a:t>
            </a:r>
            <a:r>
              <a:rPr lang="it-IT" dirty="0"/>
              <a:t> e le </a:t>
            </a:r>
            <a:r>
              <a:rPr lang="it-IT" b="1" dirty="0"/>
              <a:t>strategie retoriche</a:t>
            </a:r>
            <a:r>
              <a:rPr lang="it-IT" dirty="0"/>
              <a:t>. </a:t>
            </a:r>
          </a:p>
          <a:p>
            <a:pPr>
              <a:buFontTx/>
              <a:buChar char="-"/>
            </a:pPr>
            <a:endParaRPr lang="it-IT" dirty="0"/>
          </a:p>
        </p:txBody>
      </p:sp>
      <p:sp>
        <p:nvSpPr>
          <p:cNvPr id="4" name="CasellaDiTesto 3">
            <a:extLst>
              <a:ext uri="{FF2B5EF4-FFF2-40B4-BE49-F238E27FC236}">
                <a16:creationId xmlns:a16="http://schemas.microsoft.com/office/drawing/2014/main" xmlns="" id="{7E4A8D4F-C566-A142-B02C-B47403158D11}"/>
              </a:ext>
            </a:extLst>
          </p:cNvPr>
          <p:cNvSpPr txBox="1"/>
          <p:nvPr/>
        </p:nvSpPr>
        <p:spPr>
          <a:xfrm>
            <a:off x="6437376" y="989945"/>
            <a:ext cx="5035296" cy="5909310"/>
          </a:xfrm>
          <a:prstGeom prst="rect">
            <a:avLst/>
          </a:prstGeom>
          <a:noFill/>
          <a:ln w="28575">
            <a:solidFill>
              <a:srgbClr val="FFC000"/>
            </a:solidFill>
          </a:ln>
        </p:spPr>
        <p:txBody>
          <a:bodyPr wrap="square" rtlCol="0">
            <a:spAutoFit/>
          </a:bodyPr>
          <a:lstStyle/>
          <a:p>
            <a:pPr marL="285750" indent="-285750">
              <a:buFont typeface="Arial" panose="020B0604020202020204" pitchFamily="34" charset="0"/>
              <a:buChar char="•"/>
            </a:pPr>
            <a:r>
              <a:rPr lang="it-IT" dirty="0"/>
              <a:t>Riassunto</a:t>
            </a:r>
          </a:p>
          <a:p>
            <a:pPr marL="285750" indent="-285750">
              <a:buFont typeface="Arial" panose="020B0604020202020204" pitchFamily="34" charset="0"/>
              <a:buChar char="•"/>
            </a:pPr>
            <a:endParaRPr lang="it-IT" dirty="0"/>
          </a:p>
          <a:p>
            <a:pPr marL="285750" indent="-285750">
              <a:buFont typeface="Arial" panose="020B0604020202020204" pitchFamily="34" charset="0"/>
              <a:buChar char="•"/>
            </a:pPr>
            <a:r>
              <a:rPr lang="it-IT" dirty="0"/>
              <a:t>Parafrasi</a:t>
            </a:r>
          </a:p>
          <a:p>
            <a:pPr marL="285750" indent="-285750">
              <a:buFont typeface="Arial" panose="020B0604020202020204" pitchFamily="34" charset="0"/>
              <a:buChar char="•"/>
            </a:pPr>
            <a:endParaRPr lang="it-IT" dirty="0"/>
          </a:p>
          <a:p>
            <a:pPr marL="285750" indent="-285750">
              <a:buFont typeface="Arial" panose="020B0604020202020204" pitchFamily="34" charset="0"/>
              <a:buChar char="•"/>
            </a:pPr>
            <a:r>
              <a:rPr lang="it-IT" dirty="0"/>
              <a:t>Comprensione</a:t>
            </a:r>
          </a:p>
          <a:p>
            <a:endParaRPr lang="it-IT" dirty="0"/>
          </a:p>
          <a:p>
            <a:pPr marL="285750" indent="-285750">
              <a:buFont typeface="Arial" panose="020B0604020202020204" pitchFamily="34" charset="0"/>
              <a:buChar char="•"/>
            </a:pPr>
            <a:r>
              <a:rPr lang="it-IT" dirty="0"/>
              <a:t>Connettivi</a:t>
            </a:r>
          </a:p>
          <a:p>
            <a:pPr marL="285750" indent="-285750">
              <a:buFont typeface="Arial" panose="020B0604020202020204" pitchFamily="34" charset="0"/>
              <a:buChar char="•"/>
            </a:pPr>
            <a:endParaRPr lang="it-IT" dirty="0"/>
          </a:p>
          <a:p>
            <a:pPr marL="285750" indent="-285750">
              <a:buFont typeface="Arial" panose="020B0604020202020204" pitchFamily="34" charset="0"/>
              <a:buChar char="•"/>
            </a:pPr>
            <a:r>
              <a:rPr lang="it-IT" dirty="0"/>
              <a:t>Sintassi</a:t>
            </a:r>
          </a:p>
          <a:p>
            <a:pPr marL="285750" indent="-285750">
              <a:buFont typeface="Arial" panose="020B0604020202020204" pitchFamily="34" charset="0"/>
              <a:buChar char="•"/>
            </a:pPr>
            <a:endParaRPr lang="it-IT" dirty="0"/>
          </a:p>
          <a:p>
            <a:pPr marL="285750" indent="-285750">
              <a:buFont typeface="Arial" panose="020B0604020202020204" pitchFamily="34" charset="0"/>
              <a:buChar char="•"/>
            </a:pPr>
            <a:r>
              <a:rPr lang="it-IT" dirty="0"/>
              <a:t>Architettura del testo</a:t>
            </a:r>
          </a:p>
          <a:p>
            <a:pPr marL="285750" indent="-285750">
              <a:buFont typeface="Arial" panose="020B0604020202020204" pitchFamily="34" charset="0"/>
              <a:buChar char="•"/>
            </a:pPr>
            <a:endParaRPr lang="it-IT" dirty="0"/>
          </a:p>
          <a:p>
            <a:pPr marL="285750" indent="-285750">
              <a:buFont typeface="Arial" panose="020B0604020202020204" pitchFamily="34" charset="0"/>
              <a:buChar char="•"/>
            </a:pPr>
            <a:r>
              <a:rPr lang="it-IT" dirty="0"/>
              <a:t>Selezione dei vocaboli</a:t>
            </a:r>
          </a:p>
          <a:p>
            <a:pPr marL="285750" indent="-285750">
              <a:buFont typeface="Arial" panose="020B0604020202020204" pitchFamily="34" charset="0"/>
              <a:buChar char="•"/>
            </a:pPr>
            <a:endParaRPr lang="it-IT" dirty="0"/>
          </a:p>
          <a:p>
            <a:pPr marL="285750" indent="-285750">
              <a:buFont typeface="Arial" panose="020B0604020202020204" pitchFamily="34" charset="0"/>
              <a:buChar char="•"/>
            </a:pPr>
            <a:r>
              <a:rPr lang="it-IT" dirty="0"/>
              <a:t>Uso metaforico del linguaggio</a:t>
            </a:r>
          </a:p>
          <a:p>
            <a:pPr marL="285750" indent="-285750">
              <a:buFont typeface="Arial" panose="020B0604020202020204" pitchFamily="34" charset="0"/>
              <a:buChar char="•"/>
            </a:pPr>
            <a:endParaRPr lang="it-IT" dirty="0"/>
          </a:p>
          <a:p>
            <a:pPr marL="285750" indent="-285750">
              <a:buFont typeface="Arial" panose="020B0604020202020204" pitchFamily="34" charset="0"/>
              <a:buChar char="•"/>
            </a:pPr>
            <a:r>
              <a:rPr lang="it-IT" dirty="0"/>
              <a:t>Registro</a:t>
            </a:r>
          </a:p>
          <a:p>
            <a:pPr marL="285750" indent="-285750">
              <a:buFont typeface="Arial" panose="020B0604020202020204" pitchFamily="34" charset="0"/>
              <a:buChar char="•"/>
            </a:pPr>
            <a:endParaRPr lang="it-IT" dirty="0"/>
          </a:p>
          <a:p>
            <a:pPr marL="285750" indent="-285750">
              <a:buFont typeface="Arial" panose="020B0604020202020204" pitchFamily="34" charset="0"/>
              <a:buChar char="•"/>
            </a:pPr>
            <a:endParaRPr lang="it-IT" dirty="0"/>
          </a:p>
          <a:p>
            <a:pPr marL="285750" indent="-285750">
              <a:buFont typeface="Arial" panose="020B0604020202020204" pitchFamily="34" charset="0"/>
              <a:buChar char="•"/>
            </a:pPr>
            <a:endParaRPr lang="it-IT" dirty="0"/>
          </a:p>
          <a:p>
            <a:pPr marL="285750" indent="-285750">
              <a:buFont typeface="Arial" panose="020B0604020202020204" pitchFamily="34" charset="0"/>
              <a:buChar char="•"/>
            </a:pPr>
            <a:endParaRPr lang="it-IT" dirty="0"/>
          </a:p>
        </p:txBody>
      </p:sp>
    </p:spTree>
    <p:extLst>
      <p:ext uri="{BB962C8B-B14F-4D97-AF65-F5344CB8AC3E}">
        <p14:creationId xmlns:p14="http://schemas.microsoft.com/office/powerpoint/2010/main" val="27884689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48E6B80D-00FA-A049-8B64-16E954EA391E}"/>
              </a:ext>
            </a:extLst>
          </p:cNvPr>
          <p:cNvSpPr>
            <a:spLocks noGrp="1"/>
          </p:cNvSpPr>
          <p:nvPr>
            <p:ph type="title"/>
          </p:nvPr>
        </p:nvSpPr>
        <p:spPr>
          <a:xfrm>
            <a:off x="838200" y="365125"/>
            <a:ext cx="10515600" cy="1097915"/>
          </a:xfrm>
        </p:spPr>
        <p:txBody>
          <a:bodyPr>
            <a:normAutofit fontScale="90000"/>
          </a:bodyPr>
          <a:lstStyle/>
          <a:p>
            <a:r>
              <a:rPr lang="it-IT" dirty="0">
                <a:latin typeface="Times New Roman" panose="02020603050405020304" pitchFamily="18" charset="0"/>
                <a:cs typeface="Times New Roman" panose="02020603050405020304" pitchFamily="18" charset="0"/>
              </a:rPr>
              <a:t>Individuare e gerarchizzare le </a:t>
            </a:r>
            <a:r>
              <a:rPr lang="it-IT" b="1" dirty="0">
                <a:latin typeface="Times New Roman" panose="02020603050405020304" pitchFamily="18" charset="0"/>
                <a:cs typeface="Times New Roman" panose="02020603050405020304" pitchFamily="18" charset="0"/>
              </a:rPr>
              <a:t>unità informative </a:t>
            </a:r>
            <a:r>
              <a:rPr lang="it-IT" dirty="0">
                <a:latin typeface="Times New Roman" panose="02020603050405020304" pitchFamily="18" charset="0"/>
                <a:cs typeface="Times New Roman" panose="02020603050405020304" pitchFamily="18" charset="0"/>
              </a:rPr>
              <a:t>è un’operazione necessaria e utile per</a:t>
            </a:r>
          </a:p>
        </p:txBody>
      </p:sp>
      <p:sp>
        <p:nvSpPr>
          <p:cNvPr id="4" name="CasellaDiTesto 3">
            <a:extLst>
              <a:ext uri="{FF2B5EF4-FFF2-40B4-BE49-F238E27FC236}">
                <a16:creationId xmlns:a16="http://schemas.microsoft.com/office/drawing/2014/main" xmlns="" id="{8C69BB73-5E08-744A-9238-EB03599B85FC}"/>
              </a:ext>
            </a:extLst>
          </p:cNvPr>
          <p:cNvSpPr txBox="1"/>
          <p:nvPr/>
        </p:nvSpPr>
        <p:spPr>
          <a:xfrm>
            <a:off x="1054610" y="1898887"/>
            <a:ext cx="9320782" cy="2677656"/>
          </a:xfrm>
          <a:prstGeom prst="rect">
            <a:avLst/>
          </a:prstGeom>
          <a:noFill/>
        </p:spPr>
        <p:txBody>
          <a:bodyPr wrap="square" rtlCol="0">
            <a:spAutoFit/>
          </a:bodyPr>
          <a:lstStyle/>
          <a:p>
            <a:pPr marL="342900" indent="-342900">
              <a:buFont typeface="Wingdings" pitchFamily="2" charset="2"/>
              <a:buChar char="§"/>
            </a:pPr>
            <a:r>
              <a:rPr lang="it-IT" sz="2800" dirty="0">
                <a:latin typeface="Times New Roman" panose="02020603050405020304" pitchFamily="18" charset="0"/>
                <a:cs typeface="Times New Roman" panose="02020603050405020304" pitchFamily="18" charset="0"/>
              </a:rPr>
              <a:t>Le operazioni riscrittura: RIASSUNTO e PARAFRASI; </a:t>
            </a:r>
          </a:p>
          <a:p>
            <a:endParaRPr lang="it-IT" sz="2800" dirty="0"/>
          </a:p>
          <a:p>
            <a:endParaRPr lang="it-IT" sz="2800" dirty="0"/>
          </a:p>
          <a:p>
            <a:endParaRPr lang="it-IT" sz="2800" dirty="0">
              <a:latin typeface="Times New Roman" panose="02020603050405020304" pitchFamily="18" charset="0"/>
              <a:cs typeface="Times New Roman" panose="02020603050405020304" pitchFamily="18" charset="0"/>
            </a:endParaRPr>
          </a:p>
          <a:p>
            <a:pPr marL="342900" indent="-342900">
              <a:buFont typeface="Wingdings" pitchFamily="2" charset="2"/>
              <a:buChar char="§"/>
            </a:pPr>
            <a:r>
              <a:rPr lang="it-IT" sz="2800" dirty="0">
                <a:latin typeface="Times New Roman" panose="02020603050405020304" pitchFamily="18" charset="0"/>
                <a:cs typeface="Times New Roman" panose="02020603050405020304" pitchFamily="18" charset="0"/>
              </a:rPr>
              <a:t> la COMPRENSIONE: serve a individuare tesi di fondo/ argomentazioni pro-contro. </a:t>
            </a:r>
          </a:p>
        </p:txBody>
      </p:sp>
    </p:spTree>
    <p:extLst>
      <p:ext uri="{BB962C8B-B14F-4D97-AF65-F5344CB8AC3E}">
        <p14:creationId xmlns:p14="http://schemas.microsoft.com/office/powerpoint/2010/main" val="9669882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24C8F30E-952F-1F4B-A182-E80695458645}"/>
              </a:ext>
            </a:extLst>
          </p:cNvPr>
          <p:cNvSpPr>
            <a:spLocks noGrp="1"/>
          </p:cNvSpPr>
          <p:nvPr>
            <p:ph type="title"/>
          </p:nvPr>
        </p:nvSpPr>
        <p:spPr>
          <a:xfrm>
            <a:off x="341376" y="365125"/>
            <a:ext cx="11012424" cy="832231"/>
          </a:xfrm>
        </p:spPr>
        <p:txBody>
          <a:bodyPr>
            <a:normAutofit fontScale="90000"/>
          </a:bodyPr>
          <a:lstStyle/>
          <a:p>
            <a:r>
              <a:rPr lang="it-IT" dirty="0">
                <a:latin typeface="Times New Roman" panose="02020603050405020304" pitchFamily="18" charset="0"/>
                <a:cs typeface="Times New Roman" panose="02020603050405020304" pitchFamily="18" charset="0"/>
              </a:rPr>
              <a:t>Per riflettere sulla </a:t>
            </a:r>
            <a:r>
              <a:rPr lang="it-IT" b="1" dirty="0">
                <a:latin typeface="Times New Roman" panose="02020603050405020304" pitchFamily="18" charset="0"/>
                <a:cs typeface="Times New Roman" panose="02020603050405020304" pitchFamily="18" charset="0"/>
              </a:rPr>
              <a:t>struttura argomentativa </a:t>
            </a:r>
            <a:r>
              <a:rPr lang="it-IT" dirty="0">
                <a:latin typeface="Times New Roman" panose="02020603050405020304" pitchFamily="18" charset="0"/>
                <a:cs typeface="Times New Roman" panose="02020603050405020304" pitchFamily="18" charset="0"/>
              </a:rPr>
              <a:t>è necessario valutare </a:t>
            </a:r>
            <a:r>
              <a:rPr lang="it-IT" b="1" dirty="0">
                <a:latin typeface="Times New Roman" panose="02020603050405020304" pitchFamily="18" charset="0"/>
                <a:cs typeface="Times New Roman" panose="02020603050405020304" pitchFamily="18" charset="0"/>
              </a:rPr>
              <a:t> </a:t>
            </a:r>
          </a:p>
        </p:txBody>
      </p:sp>
      <p:sp>
        <p:nvSpPr>
          <p:cNvPr id="4" name="CasellaDiTesto 3">
            <a:extLst>
              <a:ext uri="{FF2B5EF4-FFF2-40B4-BE49-F238E27FC236}">
                <a16:creationId xmlns:a16="http://schemas.microsoft.com/office/drawing/2014/main" xmlns="" id="{D21C611D-1BA4-BD43-AE9D-48B817BC1958}"/>
              </a:ext>
            </a:extLst>
          </p:cNvPr>
          <p:cNvSpPr txBox="1"/>
          <p:nvPr/>
        </p:nvSpPr>
        <p:spPr>
          <a:xfrm>
            <a:off x="231648" y="1511808"/>
            <a:ext cx="11241024" cy="5078313"/>
          </a:xfrm>
          <a:prstGeom prst="rect">
            <a:avLst/>
          </a:prstGeom>
          <a:noFill/>
        </p:spPr>
        <p:txBody>
          <a:bodyPr wrap="square" rtlCol="0">
            <a:spAutoFit/>
          </a:bodyPr>
          <a:lstStyle/>
          <a:p>
            <a:pPr marL="342900" indent="-342900" algn="just">
              <a:buFont typeface="Wingdings" pitchFamily="2" charset="2"/>
              <a:buChar char="§"/>
            </a:pPr>
            <a:r>
              <a:rPr lang="it-IT" sz="2400" dirty="0">
                <a:latin typeface="Times New Roman" panose="02020603050405020304" pitchFamily="18" charset="0"/>
                <a:cs typeface="Times New Roman" panose="02020603050405020304" pitchFamily="18" charset="0"/>
              </a:rPr>
              <a:t>l’uso dei CONNETTIVI: quali tipologie ricorrono, con quali funzioni e in che modo delimitano gli snodi testuali;</a:t>
            </a:r>
            <a:endParaRPr lang="it-IT" sz="2400" dirty="0">
              <a:effectLst/>
              <a:latin typeface="Times New Roman" panose="02020603050405020304" pitchFamily="18" charset="0"/>
              <a:cs typeface="Times New Roman" panose="02020603050405020304" pitchFamily="18" charset="0"/>
            </a:endParaRPr>
          </a:p>
          <a:p>
            <a:pPr marL="342900" indent="-342900" algn="just">
              <a:buFontTx/>
              <a:buChar char="-"/>
            </a:pPr>
            <a:endParaRPr lang="it-IT" sz="2400" dirty="0">
              <a:latin typeface="Times New Roman" panose="02020603050405020304" pitchFamily="18" charset="0"/>
              <a:cs typeface="Times New Roman" panose="02020603050405020304" pitchFamily="18" charset="0"/>
            </a:endParaRPr>
          </a:p>
          <a:p>
            <a:pPr marL="342900" indent="-342900" algn="just">
              <a:buFontTx/>
              <a:buChar char="-"/>
            </a:pPr>
            <a:endParaRPr lang="it-IT" sz="2400" dirty="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it-IT" sz="2400" dirty="0">
                <a:latin typeface="Times New Roman" panose="02020603050405020304" pitchFamily="18" charset="0"/>
                <a:cs typeface="Times New Roman" panose="02020603050405020304" pitchFamily="18" charset="0"/>
              </a:rPr>
              <a:t>il gioco dei COESIVI:</a:t>
            </a:r>
            <a:r>
              <a:rPr lang="it-IT" sz="2400" b="1" dirty="0">
                <a:latin typeface="Times New Roman" panose="02020603050405020304" pitchFamily="18" charset="0"/>
                <a:cs typeface="Times New Roman" panose="02020603050405020304" pitchFamily="18" charset="0"/>
              </a:rPr>
              <a:t> </a:t>
            </a:r>
            <a:r>
              <a:rPr lang="it-IT" sz="2400" dirty="0">
                <a:latin typeface="Times New Roman" panose="02020603050405020304" pitchFamily="18" charset="0"/>
                <a:cs typeface="Times New Roman" panose="02020603050405020304" pitchFamily="18" charset="0"/>
              </a:rPr>
              <a:t>quali strategie per richiamare il già detto? Pronomi, riformulazioni, sostituzioni lessicali, ripetizioni?</a:t>
            </a:r>
          </a:p>
          <a:p>
            <a:pPr algn="just"/>
            <a:endParaRPr lang="it-IT" sz="2400" dirty="0">
              <a:latin typeface="Times New Roman" panose="02020603050405020304" pitchFamily="18" charset="0"/>
              <a:cs typeface="Times New Roman" panose="02020603050405020304" pitchFamily="18" charset="0"/>
            </a:endParaRPr>
          </a:p>
          <a:p>
            <a:pPr algn="just"/>
            <a:endParaRPr lang="it-IT" sz="2400" dirty="0">
              <a:latin typeface="Times New Roman" panose="02020603050405020304" pitchFamily="18" charset="0"/>
              <a:cs typeface="Times New Roman" panose="02020603050405020304" pitchFamily="18" charset="0"/>
            </a:endParaRPr>
          </a:p>
          <a:p>
            <a:pPr algn="just"/>
            <a:endParaRPr lang="it-IT" sz="2400" dirty="0">
              <a:latin typeface="Times New Roman" panose="02020603050405020304" pitchFamily="18" charset="0"/>
              <a:cs typeface="Times New Roman" panose="02020603050405020304" pitchFamily="18" charset="0"/>
            </a:endParaRPr>
          </a:p>
          <a:p>
            <a:pPr marL="342900" indent="-342900" algn="just">
              <a:buFont typeface="Wingdings" pitchFamily="2" charset="2"/>
              <a:buChar char="§"/>
            </a:pPr>
            <a:r>
              <a:rPr lang="it-IT" sz="2400" dirty="0">
                <a:latin typeface="Times New Roman" panose="02020603050405020304" pitchFamily="18" charset="0"/>
                <a:cs typeface="Times New Roman" panose="02020603050405020304" pitchFamily="18" charset="0"/>
              </a:rPr>
              <a:t> la SINTASSI</a:t>
            </a:r>
            <a:endParaRPr lang="it-IT" sz="2400" dirty="0"/>
          </a:p>
          <a:p>
            <a:pPr marL="285750" indent="-285750">
              <a:buFontTx/>
              <a:buChar char="-"/>
            </a:pPr>
            <a:endParaRPr lang="it-IT" sz="2400" dirty="0"/>
          </a:p>
          <a:p>
            <a:pPr marL="285750" indent="-285750">
              <a:buFontTx/>
              <a:buChar char="-"/>
            </a:pPr>
            <a:endParaRPr lang="it-IT" sz="2400" dirty="0"/>
          </a:p>
          <a:p>
            <a:pPr marL="285750" indent="-285750">
              <a:buFontTx/>
              <a:buChar char="-"/>
            </a:pPr>
            <a:endParaRPr lang="it-IT" dirty="0"/>
          </a:p>
          <a:p>
            <a:pPr marL="285750" indent="-285750">
              <a:buFontTx/>
              <a:buChar char="-"/>
            </a:pPr>
            <a:endParaRPr lang="it-IT" dirty="0"/>
          </a:p>
        </p:txBody>
      </p:sp>
    </p:spTree>
    <p:extLst>
      <p:ext uri="{BB962C8B-B14F-4D97-AF65-F5344CB8AC3E}">
        <p14:creationId xmlns:p14="http://schemas.microsoft.com/office/powerpoint/2010/main" val="34124613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27BC7EBD-1168-F345-AAF3-D826D616A418}"/>
              </a:ext>
            </a:extLst>
          </p:cNvPr>
          <p:cNvSpPr>
            <a:spLocks noGrp="1"/>
          </p:cNvSpPr>
          <p:nvPr>
            <p:ph type="title"/>
          </p:nvPr>
        </p:nvSpPr>
        <p:spPr>
          <a:xfrm>
            <a:off x="838200" y="365125"/>
            <a:ext cx="10515600" cy="707771"/>
          </a:xfrm>
        </p:spPr>
        <p:txBody>
          <a:bodyPr>
            <a:normAutofit/>
          </a:bodyPr>
          <a:lstStyle/>
          <a:p>
            <a:r>
              <a:rPr lang="it-IT" dirty="0">
                <a:latin typeface="Times New Roman" panose="02020603050405020304" pitchFamily="18" charset="0"/>
                <a:cs typeface="Times New Roman" panose="02020603050405020304" pitchFamily="18" charset="0"/>
              </a:rPr>
              <a:t>L’</a:t>
            </a:r>
            <a:r>
              <a:rPr lang="it-IT" b="1" dirty="0">
                <a:latin typeface="Times New Roman" panose="02020603050405020304" pitchFamily="18" charset="0"/>
                <a:cs typeface="Times New Roman" panose="02020603050405020304" pitchFamily="18" charset="0"/>
              </a:rPr>
              <a:t>uso della punteggiatura </a:t>
            </a:r>
            <a:r>
              <a:rPr lang="it-IT" dirty="0">
                <a:latin typeface="Times New Roman" panose="02020603050405020304" pitchFamily="18" charset="0"/>
                <a:cs typeface="Times New Roman" panose="02020603050405020304" pitchFamily="18" charset="0"/>
              </a:rPr>
              <a:t>ci informa su </a:t>
            </a:r>
          </a:p>
        </p:txBody>
      </p:sp>
      <p:sp>
        <p:nvSpPr>
          <p:cNvPr id="3" name="Segnaposto contenuto 2">
            <a:extLst>
              <a:ext uri="{FF2B5EF4-FFF2-40B4-BE49-F238E27FC236}">
                <a16:creationId xmlns:a16="http://schemas.microsoft.com/office/drawing/2014/main" xmlns="" id="{0DF7553C-C4C8-194C-8385-0224821696D0}"/>
              </a:ext>
            </a:extLst>
          </p:cNvPr>
          <p:cNvSpPr>
            <a:spLocks noGrp="1"/>
          </p:cNvSpPr>
          <p:nvPr>
            <p:ph idx="1"/>
          </p:nvPr>
        </p:nvSpPr>
        <p:spPr>
          <a:xfrm>
            <a:off x="838200" y="1072896"/>
            <a:ext cx="10515600" cy="5104067"/>
          </a:xfrm>
        </p:spPr>
        <p:txBody>
          <a:bodyPr>
            <a:normAutofit/>
          </a:bodyPr>
          <a:lstStyle/>
          <a:p>
            <a:pPr>
              <a:buFont typeface="Wingdings" pitchFamily="2" charset="2"/>
              <a:buChar char="§"/>
            </a:pPr>
            <a:r>
              <a:rPr lang="it-IT" sz="3200" dirty="0">
                <a:latin typeface="Times New Roman" panose="02020603050405020304" pitchFamily="18" charset="0"/>
                <a:cs typeface="Times New Roman" panose="02020603050405020304" pitchFamily="18" charset="0"/>
              </a:rPr>
              <a:t>l’architettura del testo;</a:t>
            </a:r>
          </a:p>
          <a:p>
            <a:pPr>
              <a:buFont typeface="Wingdings" pitchFamily="2" charset="2"/>
              <a:buChar char="§"/>
            </a:pPr>
            <a:endParaRPr lang="it-IT" sz="3200" dirty="0">
              <a:latin typeface="Times New Roman" panose="02020603050405020304" pitchFamily="18" charset="0"/>
              <a:cs typeface="Times New Roman" panose="02020603050405020304" pitchFamily="18" charset="0"/>
            </a:endParaRPr>
          </a:p>
          <a:p>
            <a:pPr>
              <a:buFont typeface="Wingdings" pitchFamily="2" charset="2"/>
              <a:buChar char="§"/>
            </a:pPr>
            <a:r>
              <a:rPr lang="it-IT" sz="3200" dirty="0">
                <a:latin typeface="Times New Roman" panose="02020603050405020304" pitchFamily="18" charset="0"/>
                <a:cs typeface="Times New Roman" panose="02020603050405020304" pitchFamily="18" charset="0"/>
              </a:rPr>
              <a:t> la sua articolazione logico-sintattica: è infatti strettamente connessa alla sintassi; può semplice, lineare (solo punti fermi), o complessa e ‘incorniciare’ i vari livelli dell’argomentazione (punto e virgola e due punti); </a:t>
            </a:r>
          </a:p>
          <a:p>
            <a:pPr>
              <a:buFont typeface="Wingdings" pitchFamily="2" charset="2"/>
              <a:buChar char="§"/>
            </a:pPr>
            <a:endParaRPr lang="it-IT" sz="3200" dirty="0">
              <a:latin typeface="Times New Roman" panose="02020603050405020304" pitchFamily="18" charset="0"/>
              <a:cs typeface="Times New Roman" panose="02020603050405020304" pitchFamily="18" charset="0"/>
            </a:endParaRPr>
          </a:p>
          <a:p>
            <a:pPr>
              <a:buFont typeface="Wingdings" pitchFamily="2" charset="2"/>
              <a:buChar char="§"/>
            </a:pPr>
            <a:r>
              <a:rPr lang="it-IT" sz="3200" dirty="0">
                <a:latin typeface="Times New Roman" panose="02020603050405020304" pitchFamily="18" charset="0"/>
                <a:cs typeface="Times New Roman" panose="02020603050405020304" pitchFamily="18" charset="0"/>
              </a:rPr>
              <a:t> lo stile dello scrivente. </a:t>
            </a:r>
          </a:p>
        </p:txBody>
      </p:sp>
    </p:spTree>
    <p:extLst>
      <p:ext uri="{BB962C8B-B14F-4D97-AF65-F5344CB8AC3E}">
        <p14:creationId xmlns:p14="http://schemas.microsoft.com/office/powerpoint/2010/main" val="32184051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11800DF0-2EE3-FA4B-9635-33167FE4E3D8}"/>
              </a:ext>
            </a:extLst>
          </p:cNvPr>
          <p:cNvSpPr>
            <a:spLocks noGrp="1"/>
          </p:cNvSpPr>
          <p:nvPr>
            <p:ph type="title"/>
          </p:nvPr>
        </p:nvSpPr>
        <p:spPr>
          <a:xfrm>
            <a:off x="838200" y="365125"/>
            <a:ext cx="10515600" cy="988187"/>
          </a:xfrm>
        </p:spPr>
        <p:txBody>
          <a:bodyPr/>
          <a:lstStyle/>
          <a:p>
            <a:r>
              <a:rPr lang="it-IT" dirty="0">
                <a:latin typeface="Times New Roman" panose="02020603050405020304" pitchFamily="18" charset="0"/>
                <a:cs typeface="Times New Roman" panose="02020603050405020304" pitchFamily="18" charset="0"/>
              </a:rPr>
              <a:t>Ragionare sul </a:t>
            </a:r>
            <a:r>
              <a:rPr lang="it-IT" b="1" dirty="0">
                <a:latin typeface="Times New Roman" panose="02020603050405020304" pitchFamily="18" charset="0"/>
                <a:cs typeface="Times New Roman" panose="02020603050405020304" pitchFamily="18" charset="0"/>
              </a:rPr>
              <a:t>lessico:</a:t>
            </a:r>
            <a:endParaRPr lang="it-IT" dirty="0">
              <a:latin typeface="Times New Roman" panose="02020603050405020304" pitchFamily="18" charset="0"/>
              <a:cs typeface="Times New Roman" panose="02020603050405020304" pitchFamily="18" charset="0"/>
            </a:endParaRPr>
          </a:p>
        </p:txBody>
      </p:sp>
      <p:sp>
        <p:nvSpPr>
          <p:cNvPr id="3" name="Segnaposto contenuto 2">
            <a:extLst>
              <a:ext uri="{FF2B5EF4-FFF2-40B4-BE49-F238E27FC236}">
                <a16:creationId xmlns:a16="http://schemas.microsoft.com/office/drawing/2014/main" xmlns="" id="{FDE3E4C1-1976-3C40-9B34-FFB477CB1225}"/>
              </a:ext>
            </a:extLst>
          </p:cNvPr>
          <p:cNvSpPr>
            <a:spLocks noGrp="1"/>
          </p:cNvSpPr>
          <p:nvPr>
            <p:ph idx="1"/>
          </p:nvPr>
        </p:nvSpPr>
        <p:spPr>
          <a:xfrm>
            <a:off x="838200" y="1450848"/>
            <a:ext cx="10515600" cy="4726115"/>
          </a:xfrm>
        </p:spPr>
        <p:txBody>
          <a:bodyPr/>
          <a:lstStyle/>
          <a:p>
            <a:pPr>
              <a:lnSpc>
                <a:spcPct val="100000"/>
              </a:lnSpc>
              <a:buFont typeface="Wingdings" pitchFamily="2" charset="2"/>
              <a:buChar char="§"/>
            </a:pPr>
            <a:r>
              <a:rPr lang="it-IT" dirty="0">
                <a:latin typeface="Times New Roman" panose="02020603050405020304" pitchFamily="18" charset="0"/>
                <a:cs typeface="Times New Roman" panose="02020603050405020304" pitchFamily="18" charset="0"/>
              </a:rPr>
              <a:t> selezione dei vocaboli: rari, letterari, appartenenti a settori specifici? Neologismi? Forme popolari?   </a:t>
            </a:r>
          </a:p>
          <a:p>
            <a:pPr>
              <a:lnSpc>
                <a:spcPct val="100000"/>
              </a:lnSpc>
              <a:buFontTx/>
              <a:buChar char="-"/>
            </a:pPr>
            <a:endParaRPr lang="it-IT" dirty="0"/>
          </a:p>
          <a:p>
            <a:pPr>
              <a:lnSpc>
                <a:spcPct val="100000"/>
              </a:lnSpc>
              <a:buFontTx/>
              <a:buChar char="-"/>
            </a:pPr>
            <a:endParaRPr lang="it-IT" dirty="0"/>
          </a:p>
          <a:p>
            <a:pPr>
              <a:lnSpc>
                <a:spcPct val="100000"/>
              </a:lnSpc>
              <a:buFont typeface="Wingdings" pitchFamily="2" charset="2"/>
              <a:buChar char="§"/>
            </a:pPr>
            <a:r>
              <a:rPr lang="it-IT" dirty="0">
                <a:latin typeface="Times New Roman" panose="02020603050405020304" pitchFamily="18" charset="0"/>
                <a:cs typeface="Times New Roman" panose="02020603050405020304" pitchFamily="18" charset="0"/>
              </a:rPr>
              <a:t>registro: formale, colloquiale, misto; </a:t>
            </a:r>
            <a:endParaRPr lang="it-IT" dirty="0"/>
          </a:p>
        </p:txBody>
      </p:sp>
    </p:spTree>
    <p:extLst>
      <p:ext uri="{BB962C8B-B14F-4D97-AF65-F5344CB8AC3E}">
        <p14:creationId xmlns:p14="http://schemas.microsoft.com/office/powerpoint/2010/main" val="19358270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0F36BB97-0DA2-A049-8B68-499529E2455A}"/>
              </a:ext>
            </a:extLst>
          </p:cNvPr>
          <p:cNvSpPr>
            <a:spLocks noGrp="1"/>
          </p:cNvSpPr>
          <p:nvPr>
            <p:ph type="title"/>
          </p:nvPr>
        </p:nvSpPr>
        <p:spPr/>
        <p:txBody>
          <a:bodyPr/>
          <a:lstStyle/>
          <a:p>
            <a:r>
              <a:rPr lang="it-IT" dirty="0">
                <a:latin typeface="Times New Roman" panose="02020603050405020304" pitchFamily="18" charset="0"/>
                <a:cs typeface="Times New Roman" panose="02020603050405020304" pitchFamily="18" charset="0"/>
              </a:rPr>
              <a:t>Osservazioni di stile </a:t>
            </a:r>
          </a:p>
        </p:txBody>
      </p:sp>
      <p:sp>
        <p:nvSpPr>
          <p:cNvPr id="3" name="Segnaposto contenuto 2">
            <a:extLst>
              <a:ext uri="{FF2B5EF4-FFF2-40B4-BE49-F238E27FC236}">
                <a16:creationId xmlns:a16="http://schemas.microsoft.com/office/drawing/2014/main" xmlns="" id="{D90B9DDA-647E-6A45-BEC8-7195E2CDE539}"/>
              </a:ext>
            </a:extLst>
          </p:cNvPr>
          <p:cNvSpPr>
            <a:spLocks noGrp="1"/>
          </p:cNvSpPr>
          <p:nvPr>
            <p:ph idx="1"/>
          </p:nvPr>
        </p:nvSpPr>
        <p:spPr/>
        <p:txBody>
          <a:bodyPr/>
          <a:lstStyle/>
          <a:p>
            <a:pPr>
              <a:buFontTx/>
              <a:buChar char="-"/>
            </a:pPr>
            <a:endParaRPr lang="it-IT" dirty="0"/>
          </a:p>
          <a:p>
            <a:pPr>
              <a:buFont typeface="Wingdings" pitchFamily="2" charset="2"/>
              <a:buChar char="§"/>
            </a:pPr>
            <a:r>
              <a:rPr lang="it-IT" dirty="0">
                <a:latin typeface="Times New Roman" panose="02020603050405020304" pitchFamily="18" charset="0"/>
                <a:cs typeface="Times New Roman" panose="02020603050405020304" pitchFamily="18" charset="0"/>
              </a:rPr>
              <a:t>strategie retoriche:  focus su </a:t>
            </a:r>
            <a:r>
              <a:rPr lang="it-IT" i="1" dirty="0">
                <a:latin typeface="Times New Roman" panose="02020603050405020304" pitchFamily="18" charset="0"/>
                <a:cs typeface="Times New Roman" panose="02020603050405020304" pitchFamily="18" charset="0"/>
              </a:rPr>
              <a:t>incipit</a:t>
            </a:r>
            <a:r>
              <a:rPr lang="it-IT" dirty="0">
                <a:latin typeface="Times New Roman" panose="02020603050405020304" pitchFamily="18" charset="0"/>
                <a:cs typeface="Times New Roman" panose="02020603050405020304" pitchFamily="18" charset="0"/>
              </a:rPr>
              <a:t> ed </a:t>
            </a:r>
            <a:r>
              <a:rPr lang="it-IT" i="1" dirty="0" err="1">
                <a:latin typeface="Times New Roman" panose="02020603050405020304" pitchFamily="18" charset="0"/>
                <a:cs typeface="Times New Roman" panose="02020603050405020304" pitchFamily="18" charset="0"/>
              </a:rPr>
              <a:t>explicit</a:t>
            </a:r>
            <a:r>
              <a:rPr lang="it-IT" dirty="0">
                <a:latin typeface="Times New Roman" panose="02020603050405020304" pitchFamily="18" charset="0"/>
                <a:cs typeface="Times New Roman" panose="02020603050405020304" pitchFamily="18" charset="0"/>
              </a:rPr>
              <a:t>; come si connette con le tesi sostenute o le scelte ideologiche?</a:t>
            </a:r>
          </a:p>
          <a:p>
            <a:pPr>
              <a:buFontTx/>
              <a:buChar char="-"/>
            </a:pPr>
            <a:endParaRPr lang="it-IT" dirty="0">
              <a:latin typeface="Times New Roman" panose="02020603050405020304" pitchFamily="18" charset="0"/>
              <a:cs typeface="Times New Roman" panose="02020603050405020304" pitchFamily="18" charset="0"/>
            </a:endParaRPr>
          </a:p>
          <a:p>
            <a:pPr>
              <a:buFont typeface="Wingdings" pitchFamily="2" charset="2"/>
              <a:buChar char="§"/>
            </a:pPr>
            <a:r>
              <a:rPr lang="it-IT" dirty="0">
                <a:latin typeface="Times New Roman" panose="02020603050405020304" pitchFamily="18" charset="0"/>
                <a:cs typeface="Times New Roman" panose="02020603050405020304" pitchFamily="18" charset="0"/>
              </a:rPr>
              <a:t>uso metaforico del linguaggio. </a:t>
            </a:r>
          </a:p>
        </p:txBody>
      </p:sp>
    </p:spTree>
    <p:extLst>
      <p:ext uri="{BB962C8B-B14F-4D97-AF65-F5344CB8AC3E}">
        <p14:creationId xmlns:p14="http://schemas.microsoft.com/office/powerpoint/2010/main" val="28723225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86A00538-33C4-4129-8ED1-DF1948EB3CFF}"/>
              </a:ext>
            </a:extLst>
          </p:cNvPr>
          <p:cNvSpPr>
            <a:spLocks noGrp="1"/>
          </p:cNvSpPr>
          <p:nvPr>
            <p:ph type="ctrTitle"/>
          </p:nvPr>
        </p:nvSpPr>
        <p:spPr>
          <a:xfrm>
            <a:off x="1603513" y="347869"/>
            <a:ext cx="9117496" cy="434009"/>
          </a:xfrm>
        </p:spPr>
        <p:txBody>
          <a:bodyPr>
            <a:noAutofit/>
          </a:bodyPr>
          <a:lstStyle/>
          <a:p>
            <a:r>
              <a:rPr lang="it-IT" sz="4400" dirty="0">
                <a:latin typeface="Times New Roman" panose="02020603050405020304" pitchFamily="18" charset="0"/>
                <a:cs typeface="Times New Roman" panose="02020603050405020304" pitchFamily="18" charset="0"/>
              </a:rPr>
              <a:t>Produzione del testo</a:t>
            </a:r>
          </a:p>
        </p:txBody>
      </p:sp>
      <p:sp>
        <p:nvSpPr>
          <p:cNvPr id="3" name="Sottotitolo 2">
            <a:extLst>
              <a:ext uri="{FF2B5EF4-FFF2-40B4-BE49-F238E27FC236}">
                <a16:creationId xmlns:a16="http://schemas.microsoft.com/office/drawing/2014/main" xmlns="" id="{FB3458E7-60F9-4E18-8CF7-8B0FE5CA73A4}"/>
              </a:ext>
            </a:extLst>
          </p:cNvPr>
          <p:cNvSpPr>
            <a:spLocks noGrp="1"/>
          </p:cNvSpPr>
          <p:nvPr>
            <p:ph type="subTitle" idx="1"/>
          </p:nvPr>
        </p:nvSpPr>
        <p:spPr>
          <a:xfrm>
            <a:off x="291549" y="1046748"/>
            <a:ext cx="11555894" cy="5552836"/>
          </a:xfrm>
        </p:spPr>
        <p:txBody>
          <a:bodyPr>
            <a:normAutofit fontScale="92500" lnSpcReduction="10000"/>
          </a:bodyPr>
          <a:lstStyle/>
          <a:p>
            <a:pPr algn="just">
              <a:lnSpc>
                <a:spcPct val="100000"/>
              </a:lnSpc>
              <a:spcBef>
                <a:spcPts val="0"/>
              </a:spcBef>
            </a:pPr>
            <a:r>
              <a:rPr lang="it-IT" dirty="0">
                <a:latin typeface="Times New Roman" panose="02020603050405020304" pitchFamily="18" charset="0"/>
                <a:cs typeface="Times New Roman" panose="02020603050405020304" pitchFamily="18" charset="0"/>
              </a:rPr>
              <a:t>La fase della produzione testuale, che nell’analisi del testo (tipologia A) si esprime in forma di commento e nella traccia di tipologia B e C si concretizza sotto forma di testo argomentativo, si divide in diverse fasi:</a:t>
            </a:r>
          </a:p>
          <a:p>
            <a:pPr algn="just">
              <a:lnSpc>
                <a:spcPct val="100000"/>
              </a:lnSpc>
              <a:spcBef>
                <a:spcPts val="0"/>
              </a:spcBef>
            </a:pPr>
            <a:endParaRPr lang="it-IT" dirty="0">
              <a:latin typeface="Times New Roman" panose="02020603050405020304" pitchFamily="18" charset="0"/>
              <a:cs typeface="Times New Roman" panose="02020603050405020304" pitchFamily="18" charset="0"/>
            </a:endParaRPr>
          </a:p>
          <a:p>
            <a:pPr algn="just">
              <a:lnSpc>
                <a:spcPct val="100000"/>
              </a:lnSpc>
              <a:spcBef>
                <a:spcPts val="0"/>
              </a:spcBef>
            </a:pPr>
            <a:r>
              <a:rPr lang="it-IT" dirty="0">
                <a:latin typeface="Times New Roman" panose="02020603050405020304" pitchFamily="18" charset="0"/>
                <a:cs typeface="Times New Roman" panose="02020603050405020304" pitchFamily="18" charset="0"/>
              </a:rPr>
              <a:t>1) </a:t>
            </a:r>
            <a:r>
              <a:rPr lang="it-IT" b="1" dirty="0">
                <a:latin typeface="Times New Roman" panose="02020603050405020304" pitchFamily="18" charset="0"/>
                <a:cs typeface="Times New Roman" panose="02020603050405020304" pitchFamily="18" charset="0"/>
              </a:rPr>
              <a:t>Progettazione: </a:t>
            </a:r>
          </a:p>
          <a:p>
            <a:pPr algn="just">
              <a:lnSpc>
                <a:spcPct val="100000"/>
              </a:lnSpc>
              <a:spcBef>
                <a:spcPts val="0"/>
              </a:spcBef>
            </a:pPr>
            <a:r>
              <a:rPr lang="it-IT" dirty="0">
                <a:latin typeface="Times New Roman" panose="02020603050405020304" pitchFamily="18" charset="0"/>
                <a:cs typeface="Times New Roman" panose="02020603050405020304" pitchFamily="18" charset="0"/>
              </a:rPr>
              <a:t>- Lista delle idee</a:t>
            </a:r>
          </a:p>
          <a:p>
            <a:pPr algn="just">
              <a:lnSpc>
                <a:spcPct val="100000"/>
              </a:lnSpc>
              <a:spcBef>
                <a:spcPts val="0"/>
              </a:spcBef>
            </a:pPr>
            <a:r>
              <a:rPr lang="it-IT" dirty="0">
                <a:latin typeface="Times New Roman" panose="02020603050405020304" pitchFamily="18" charset="0"/>
                <a:cs typeface="Times New Roman" panose="02020603050405020304" pitchFamily="18" charset="0"/>
              </a:rPr>
              <a:t>- Mappa concettuale</a:t>
            </a:r>
          </a:p>
          <a:p>
            <a:pPr algn="just">
              <a:lnSpc>
                <a:spcPct val="100000"/>
              </a:lnSpc>
              <a:spcBef>
                <a:spcPts val="0"/>
              </a:spcBef>
            </a:pPr>
            <a:r>
              <a:rPr lang="it-IT" dirty="0">
                <a:latin typeface="Times New Roman" panose="02020603050405020304" pitchFamily="18" charset="0"/>
                <a:cs typeface="Times New Roman" panose="02020603050405020304" pitchFamily="18" charset="0"/>
              </a:rPr>
              <a:t>- Scaletta </a:t>
            </a:r>
          </a:p>
          <a:p>
            <a:pPr algn="just">
              <a:lnSpc>
                <a:spcPct val="100000"/>
              </a:lnSpc>
              <a:spcBef>
                <a:spcPts val="0"/>
              </a:spcBef>
            </a:pPr>
            <a:endParaRPr lang="it-IT" dirty="0">
              <a:latin typeface="Times New Roman" panose="02020603050405020304" pitchFamily="18" charset="0"/>
              <a:cs typeface="Times New Roman" panose="02020603050405020304" pitchFamily="18" charset="0"/>
            </a:endParaRPr>
          </a:p>
          <a:p>
            <a:pPr algn="just">
              <a:lnSpc>
                <a:spcPct val="100000"/>
              </a:lnSpc>
              <a:spcBef>
                <a:spcPts val="0"/>
              </a:spcBef>
            </a:pPr>
            <a:r>
              <a:rPr lang="it-IT" dirty="0">
                <a:latin typeface="Times New Roman" panose="02020603050405020304" pitchFamily="18" charset="0"/>
                <a:cs typeface="Times New Roman" panose="02020603050405020304" pitchFamily="18" charset="0"/>
              </a:rPr>
              <a:t>2) </a:t>
            </a:r>
            <a:r>
              <a:rPr lang="it-IT" b="1" dirty="0">
                <a:latin typeface="Times New Roman" panose="02020603050405020304" pitchFamily="18" charset="0"/>
                <a:cs typeface="Times New Roman" panose="02020603050405020304" pitchFamily="18" charset="0"/>
              </a:rPr>
              <a:t>Stesura:</a:t>
            </a:r>
          </a:p>
          <a:p>
            <a:pPr algn="just">
              <a:lnSpc>
                <a:spcPct val="100000"/>
              </a:lnSpc>
              <a:spcBef>
                <a:spcPts val="0"/>
              </a:spcBef>
            </a:pPr>
            <a:r>
              <a:rPr lang="it-IT" sz="2200" b="1" dirty="0">
                <a:latin typeface="Times New Roman" panose="02020603050405020304" pitchFamily="18" charset="0"/>
                <a:cs typeface="Times New Roman" panose="02020603050405020304" pitchFamily="18" charset="0"/>
              </a:rPr>
              <a:t>- </a:t>
            </a:r>
            <a:r>
              <a:rPr lang="it-IT" sz="2200" dirty="0">
                <a:latin typeface="Times New Roman" panose="02020603050405020304" pitchFamily="18" charset="0"/>
                <a:cs typeface="Times New Roman" panose="02020603050405020304" pitchFamily="18" charset="0"/>
              </a:rPr>
              <a:t>Introduzione</a:t>
            </a:r>
          </a:p>
          <a:p>
            <a:pPr algn="just">
              <a:lnSpc>
                <a:spcPct val="100000"/>
              </a:lnSpc>
              <a:spcBef>
                <a:spcPts val="0"/>
              </a:spcBef>
            </a:pPr>
            <a:r>
              <a:rPr lang="it-IT" sz="2200" b="1" dirty="0">
                <a:latin typeface="Times New Roman" panose="02020603050405020304" pitchFamily="18" charset="0"/>
                <a:cs typeface="Times New Roman" panose="02020603050405020304" pitchFamily="18" charset="0"/>
              </a:rPr>
              <a:t>- </a:t>
            </a:r>
            <a:r>
              <a:rPr lang="it-IT" sz="2200" dirty="0">
                <a:latin typeface="Times New Roman" panose="02020603050405020304" pitchFamily="18" charset="0"/>
                <a:cs typeface="Times New Roman" panose="02020603050405020304" pitchFamily="18" charset="0"/>
              </a:rPr>
              <a:t>Esposizione</a:t>
            </a:r>
          </a:p>
          <a:p>
            <a:pPr algn="just">
              <a:lnSpc>
                <a:spcPct val="100000"/>
              </a:lnSpc>
              <a:spcBef>
                <a:spcPts val="0"/>
              </a:spcBef>
            </a:pPr>
            <a:r>
              <a:rPr lang="it-IT" sz="2200" b="1" dirty="0">
                <a:latin typeface="Times New Roman" panose="02020603050405020304" pitchFamily="18" charset="0"/>
                <a:cs typeface="Times New Roman" panose="02020603050405020304" pitchFamily="18" charset="0"/>
              </a:rPr>
              <a:t>- </a:t>
            </a:r>
            <a:r>
              <a:rPr lang="it-IT" sz="2200" dirty="0">
                <a:latin typeface="Times New Roman" panose="02020603050405020304" pitchFamily="18" charset="0"/>
                <a:cs typeface="Times New Roman" panose="02020603050405020304" pitchFamily="18" charset="0"/>
              </a:rPr>
              <a:t>Argomentazione</a:t>
            </a:r>
            <a:endParaRPr lang="it-IT" sz="2200" b="1" dirty="0">
              <a:latin typeface="Times New Roman" panose="02020603050405020304" pitchFamily="18" charset="0"/>
              <a:cs typeface="Times New Roman" panose="02020603050405020304" pitchFamily="18" charset="0"/>
            </a:endParaRPr>
          </a:p>
          <a:p>
            <a:pPr algn="just">
              <a:lnSpc>
                <a:spcPct val="100000"/>
              </a:lnSpc>
              <a:spcBef>
                <a:spcPts val="0"/>
              </a:spcBef>
            </a:pPr>
            <a:r>
              <a:rPr lang="it-IT" sz="2200" b="1" dirty="0">
                <a:latin typeface="Times New Roman" panose="02020603050405020304" pitchFamily="18" charset="0"/>
                <a:cs typeface="Times New Roman" panose="02020603050405020304" pitchFamily="18" charset="0"/>
              </a:rPr>
              <a:t>- </a:t>
            </a:r>
            <a:r>
              <a:rPr lang="it-IT" sz="2200" dirty="0">
                <a:latin typeface="Times New Roman" panose="02020603050405020304" pitchFamily="18" charset="0"/>
                <a:cs typeface="Times New Roman" panose="02020603050405020304" pitchFamily="18" charset="0"/>
              </a:rPr>
              <a:t>Conclusione</a:t>
            </a:r>
            <a:endParaRPr lang="it-IT" sz="2200" b="1" dirty="0">
              <a:latin typeface="Times New Roman" panose="02020603050405020304" pitchFamily="18" charset="0"/>
              <a:cs typeface="Times New Roman" panose="02020603050405020304" pitchFamily="18" charset="0"/>
            </a:endParaRPr>
          </a:p>
          <a:p>
            <a:pPr algn="just">
              <a:lnSpc>
                <a:spcPct val="110000"/>
              </a:lnSpc>
              <a:spcBef>
                <a:spcPts val="0"/>
              </a:spcBef>
            </a:pPr>
            <a:r>
              <a:rPr lang="it-IT" sz="2200" dirty="0">
                <a:latin typeface="Times New Roman" panose="02020603050405020304" pitchFamily="18" charset="0"/>
                <a:cs typeface="Times New Roman" panose="02020603050405020304" pitchFamily="18" charset="0"/>
              </a:rPr>
              <a:t> •Nella stesura si dovrà far riferimento a vari aspetti della situazione comunicativa: l’</a:t>
            </a:r>
            <a:r>
              <a:rPr lang="it-IT" sz="2200" u="sng" dirty="0">
                <a:latin typeface="Times New Roman" panose="02020603050405020304" pitchFamily="18" charset="0"/>
                <a:cs typeface="Times New Roman" panose="02020603050405020304" pitchFamily="18" charset="0"/>
              </a:rPr>
              <a:t>argomento</a:t>
            </a:r>
            <a:r>
              <a:rPr lang="it-IT" sz="2200" dirty="0">
                <a:latin typeface="Times New Roman" panose="02020603050405020304" pitchFamily="18" charset="0"/>
                <a:cs typeface="Times New Roman" panose="02020603050405020304" pitchFamily="18" charset="0"/>
              </a:rPr>
              <a:t>, il </a:t>
            </a:r>
            <a:r>
              <a:rPr lang="it-IT" sz="2200" u="sng" dirty="0">
                <a:latin typeface="Times New Roman" panose="02020603050405020304" pitchFamily="18" charset="0"/>
                <a:cs typeface="Times New Roman" panose="02020603050405020304" pitchFamily="18" charset="0"/>
              </a:rPr>
              <a:t>destinatario</a:t>
            </a:r>
            <a:r>
              <a:rPr lang="it-IT" sz="2200" dirty="0">
                <a:latin typeface="Times New Roman" panose="02020603050405020304" pitchFamily="18" charset="0"/>
                <a:cs typeface="Times New Roman" panose="02020603050405020304" pitchFamily="18" charset="0"/>
              </a:rPr>
              <a:t>, il </a:t>
            </a:r>
            <a:r>
              <a:rPr lang="it-IT" sz="2200" u="sng" dirty="0">
                <a:latin typeface="Times New Roman" panose="02020603050405020304" pitchFamily="18" charset="0"/>
                <a:cs typeface="Times New Roman" panose="02020603050405020304" pitchFamily="18" charset="0"/>
              </a:rPr>
              <a:t>contesto</a:t>
            </a:r>
            <a:r>
              <a:rPr lang="it-IT" sz="2200" dirty="0">
                <a:latin typeface="Times New Roman" panose="02020603050405020304" pitchFamily="18" charset="0"/>
                <a:cs typeface="Times New Roman" panose="02020603050405020304" pitchFamily="18" charset="0"/>
              </a:rPr>
              <a:t>, lo </a:t>
            </a:r>
            <a:r>
              <a:rPr lang="it-IT" sz="2200" u="sng" dirty="0">
                <a:latin typeface="Times New Roman" panose="02020603050405020304" pitchFamily="18" charset="0"/>
                <a:cs typeface="Times New Roman" panose="02020603050405020304" pitchFamily="18" charset="0"/>
              </a:rPr>
              <a:t>scopo </a:t>
            </a:r>
            <a:r>
              <a:rPr lang="it-IT" sz="2200" dirty="0">
                <a:latin typeface="Times New Roman" panose="02020603050405020304" pitchFamily="18" charset="0"/>
                <a:cs typeface="Times New Roman" panose="02020603050405020304" pitchFamily="18" charset="0"/>
              </a:rPr>
              <a:t>e il tipo di </a:t>
            </a:r>
            <a:r>
              <a:rPr lang="it-IT" sz="2200" u="sng" dirty="0">
                <a:latin typeface="Times New Roman" panose="02020603050405020304" pitchFamily="18" charset="0"/>
                <a:cs typeface="Times New Roman" panose="02020603050405020304" pitchFamily="18" charset="0"/>
              </a:rPr>
              <a:t>registro</a:t>
            </a:r>
            <a:r>
              <a:rPr lang="it-IT" sz="2200" dirty="0">
                <a:latin typeface="Times New Roman" panose="02020603050405020304" pitchFamily="18" charset="0"/>
                <a:cs typeface="Times New Roman" panose="02020603050405020304" pitchFamily="18" charset="0"/>
              </a:rPr>
              <a:t> da selezionare.</a:t>
            </a:r>
          </a:p>
          <a:p>
            <a:pPr algn="just">
              <a:lnSpc>
                <a:spcPct val="110000"/>
              </a:lnSpc>
              <a:spcBef>
                <a:spcPts val="0"/>
              </a:spcBef>
            </a:pPr>
            <a:endParaRPr lang="it-IT" sz="2200" dirty="0">
              <a:latin typeface="Times New Roman" panose="02020603050405020304" pitchFamily="18" charset="0"/>
              <a:cs typeface="Times New Roman" panose="02020603050405020304" pitchFamily="18" charset="0"/>
            </a:endParaRPr>
          </a:p>
          <a:p>
            <a:pPr algn="just">
              <a:lnSpc>
                <a:spcPct val="100000"/>
              </a:lnSpc>
              <a:spcBef>
                <a:spcPts val="0"/>
              </a:spcBef>
            </a:pPr>
            <a:r>
              <a:rPr lang="it-IT" dirty="0">
                <a:latin typeface="Times New Roman" panose="02020603050405020304" pitchFamily="18" charset="0"/>
                <a:cs typeface="Times New Roman" panose="02020603050405020304" pitchFamily="18" charset="0"/>
              </a:rPr>
              <a:t>3) </a:t>
            </a:r>
            <a:r>
              <a:rPr lang="it-IT" b="1" dirty="0">
                <a:latin typeface="Times New Roman" panose="02020603050405020304" pitchFamily="18" charset="0"/>
                <a:cs typeface="Times New Roman" panose="02020603050405020304" pitchFamily="18" charset="0"/>
              </a:rPr>
              <a:t>Revisione</a:t>
            </a:r>
          </a:p>
        </p:txBody>
      </p:sp>
    </p:spTree>
    <p:extLst>
      <p:ext uri="{BB962C8B-B14F-4D97-AF65-F5344CB8AC3E}">
        <p14:creationId xmlns:p14="http://schemas.microsoft.com/office/powerpoint/2010/main" val="40842288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xmlns="" id="{5D2D02F3-952B-4DB4-9D49-39E01D67B452}"/>
              </a:ext>
            </a:extLst>
          </p:cNvPr>
          <p:cNvSpPr>
            <a:spLocks noGrp="1"/>
          </p:cNvSpPr>
          <p:nvPr>
            <p:ph type="subTitle" idx="1"/>
          </p:nvPr>
        </p:nvSpPr>
        <p:spPr>
          <a:xfrm>
            <a:off x="622852" y="501028"/>
            <a:ext cx="10986052" cy="5820259"/>
          </a:xfrm>
        </p:spPr>
        <p:txBody>
          <a:bodyPr/>
          <a:lstStyle/>
          <a:p>
            <a:pPr algn="just">
              <a:lnSpc>
                <a:spcPct val="100000"/>
              </a:lnSpc>
              <a:spcBef>
                <a:spcPts val="0"/>
              </a:spcBef>
            </a:pPr>
            <a:endParaRPr lang="it-IT" dirty="0">
              <a:latin typeface="Times New Roman" panose="02020603050405020304" pitchFamily="18" charset="0"/>
              <a:cs typeface="Times New Roman" panose="02020603050405020304" pitchFamily="18" charset="0"/>
            </a:endParaRPr>
          </a:p>
          <a:p>
            <a:pPr algn="just">
              <a:lnSpc>
                <a:spcPct val="100000"/>
              </a:lnSpc>
              <a:spcBef>
                <a:spcPts val="0"/>
              </a:spcBef>
            </a:pPr>
            <a:endParaRPr lang="it-IT" dirty="0">
              <a:latin typeface="Times New Roman" panose="02020603050405020304" pitchFamily="18" charset="0"/>
              <a:cs typeface="Times New Roman" panose="02020603050405020304" pitchFamily="18" charset="0"/>
            </a:endParaRPr>
          </a:p>
          <a:p>
            <a:pPr algn="just">
              <a:lnSpc>
                <a:spcPct val="100000"/>
              </a:lnSpc>
              <a:spcBef>
                <a:spcPts val="0"/>
              </a:spcBef>
            </a:pPr>
            <a:r>
              <a:rPr lang="it-IT" dirty="0">
                <a:latin typeface="Times New Roman" panose="02020603050405020304" pitchFamily="18" charset="0"/>
                <a:cs typeface="Times New Roman" panose="02020603050405020304" pitchFamily="18" charset="0"/>
              </a:rPr>
              <a:t>Si prenda in considerazione, a titolo di esempio per quanto concerne la produzione testuale, una traccia che è stata data all’Esame di Stato nel 2011: </a:t>
            </a:r>
          </a:p>
          <a:p>
            <a:pPr algn="just">
              <a:lnSpc>
                <a:spcPct val="100000"/>
              </a:lnSpc>
              <a:spcBef>
                <a:spcPts val="0"/>
              </a:spcBef>
            </a:pPr>
            <a:endParaRPr lang="it-IT" dirty="0">
              <a:latin typeface="Times New Roman" panose="02020603050405020304" pitchFamily="18" charset="0"/>
              <a:cs typeface="Times New Roman" panose="02020603050405020304" pitchFamily="18" charset="0"/>
            </a:endParaRPr>
          </a:p>
          <a:p>
            <a:pPr algn="just">
              <a:lnSpc>
                <a:spcPct val="100000"/>
              </a:lnSpc>
              <a:spcBef>
                <a:spcPts val="0"/>
              </a:spcBef>
            </a:pPr>
            <a:r>
              <a:rPr lang="it-IT" dirty="0">
                <a:latin typeface="Times New Roman" panose="02020603050405020304" pitchFamily="18" charset="0"/>
                <a:cs typeface="Times New Roman" panose="02020603050405020304" pitchFamily="18" charset="0"/>
              </a:rPr>
              <a:t>«</a:t>
            </a:r>
            <a:r>
              <a:rPr lang="it-IT" i="1" dirty="0">
                <a:latin typeface="Times New Roman" panose="02020603050405020304" pitchFamily="18" charset="0"/>
                <a:cs typeface="Times New Roman" panose="02020603050405020304" pitchFamily="18" charset="0"/>
              </a:rPr>
              <a:t>Nel futuro ognuno sarà famoso al mondo per quindici minuti</a:t>
            </a:r>
            <a:r>
              <a:rPr lang="it-IT" dirty="0">
                <a:latin typeface="Times New Roman" panose="02020603050405020304" pitchFamily="18" charset="0"/>
                <a:cs typeface="Times New Roman" panose="02020603050405020304" pitchFamily="18" charset="0"/>
              </a:rPr>
              <a:t>». Il candidato, prendendo spunto da questa "previsione" di Andy Warhol, analizzi il valore assegnato alla "fama" (effimera o meno) nella società odierna e rifletta sul concetto di "fama" proposto dall’industria televisiva (</a:t>
            </a:r>
            <a:r>
              <a:rPr lang="it-IT" i="1" dirty="0">
                <a:latin typeface="Times New Roman" panose="02020603050405020304" pitchFamily="18" charset="0"/>
                <a:cs typeface="Times New Roman" panose="02020603050405020304" pitchFamily="18" charset="0"/>
              </a:rPr>
              <a:t>Reality</a:t>
            </a:r>
            <a:r>
              <a:rPr lang="it-IT" dirty="0">
                <a:latin typeface="Times New Roman" panose="02020603050405020304" pitchFamily="18" charset="0"/>
                <a:cs typeface="Times New Roman" panose="02020603050405020304" pitchFamily="18" charset="0"/>
              </a:rPr>
              <a:t> e </a:t>
            </a:r>
            <a:r>
              <a:rPr lang="it-IT" i="1" dirty="0">
                <a:latin typeface="Times New Roman" panose="02020603050405020304" pitchFamily="18" charset="0"/>
                <a:cs typeface="Times New Roman" panose="02020603050405020304" pitchFamily="18" charset="0"/>
              </a:rPr>
              <a:t>Talent show</a:t>
            </a:r>
            <a:r>
              <a:rPr lang="it-IT" dirty="0">
                <a:latin typeface="Times New Roman" panose="02020603050405020304" pitchFamily="18" charset="0"/>
                <a:cs typeface="Times New Roman" panose="02020603050405020304" pitchFamily="18" charset="0"/>
              </a:rPr>
              <a:t>) o diffuso dai social media (Twitter, YouTube, Weblog etc.)</a:t>
            </a:r>
          </a:p>
        </p:txBody>
      </p:sp>
    </p:spTree>
    <p:extLst>
      <p:ext uri="{BB962C8B-B14F-4D97-AF65-F5344CB8AC3E}">
        <p14:creationId xmlns:p14="http://schemas.microsoft.com/office/powerpoint/2010/main" val="3118323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16C161A5-2F6B-C04F-AB15-6D15255F92A3}"/>
              </a:ext>
            </a:extLst>
          </p:cNvPr>
          <p:cNvSpPr>
            <a:spLocks noGrp="1"/>
          </p:cNvSpPr>
          <p:nvPr>
            <p:ph idx="1"/>
          </p:nvPr>
        </p:nvSpPr>
        <p:spPr>
          <a:xfrm>
            <a:off x="838200" y="1133856"/>
            <a:ext cx="10515600" cy="5043107"/>
          </a:xfrm>
        </p:spPr>
        <p:txBody>
          <a:bodyPr>
            <a:normAutofit/>
          </a:bodyPr>
          <a:lstStyle/>
          <a:p>
            <a:pPr marL="0" indent="0" algn="just">
              <a:buNone/>
            </a:pPr>
            <a:r>
              <a:rPr lang="it-IT" dirty="0">
                <a:latin typeface="Times New Roman" panose="02020603050405020304" pitchFamily="18" charset="0"/>
                <a:cs typeface="Times New Roman" panose="02020603050405020304" pitchFamily="18" charset="0"/>
              </a:rPr>
              <a:t>Il migliore strumento per insegnare ad analizzare e a produrre un testo argomentativo è </a:t>
            </a:r>
            <a:r>
              <a:rPr lang="it-IT" b="1" dirty="0">
                <a:latin typeface="Times New Roman" panose="02020603050405020304" pitchFamily="18" charset="0"/>
                <a:cs typeface="Times New Roman" panose="02020603050405020304" pitchFamily="18" charset="0"/>
              </a:rPr>
              <a:t>l’articolo di giornale</a:t>
            </a:r>
            <a:r>
              <a:rPr lang="it-IT" dirty="0">
                <a:latin typeface="Times New Roman" panose="02020603050405020304" pitchFamily="18" charset="0"/>
                <a:cs typeface="Times New Roman" panose="02020603050405020304" pitchFamily="18" charset="0"/>
              </a:rPr>
              <a:t>, in particolare l’editoriale di un quotidiano a diffusione nazionale; questo infatti permette di: </a:t>
            </a:r>
          </a:p>
          <a:p>
            <a:pPr algn="just"/>
            <a:r>
              <a:rPr lang="it-IT" dirty="0">
                <a:latin typeface="Times New Roman" panose="02020603050405020304" pitchFamily="18" charset="0"/>
                <a:cs typeface="Times New Roman" panose="02020603050405020304" pitchFamily="18" charset="0"/>
              </a:rPr>
              <a:t>illustrare come funziona un testo ben costruito; </a:t>
            </a:r>
          </a:p>
          <a:p>
            <a:pPr algn="just"/>
            <a:r>
              <a:rPr lang="it-IT" dirty="0">
                <a:latin typeface="Times New Roman" panose="02020603050405020304" pitchFamily="18" charset="0"/>
                <a:cs typeface="Times New Roman" panose="02020603050405020304" pitchFamily="18" charset="0"/>
              </a:rPr>
              <a:t>allenarsi a cogliere, attraverso una lettura attenta, il rapporto tra contenuti, espliciti o impliciti, ed espressione linguistica;</a:t>
            </a:r>
          </a:p>
          <a:p>
            <a:pPr algn="just"/>
            <a:r>
              <a:rPr lang="it-IT" dirty="0">
                <a:latin typeface="Times New Roman" panose="02020603050405020304" pitchFamily="18" charset="0"/>
                <a:cs typeface="Times New Roman" panose="02020603050405020304" pitchFamily="18" charset="0"/>
              </a:rPr>
              <a:t> applicarvi esercizi e operazioni di smontaggio che possono servire, entrando nel laboratorio di uno scrivente esperto, perché chi non è esperto migliori la sua abilità di scrittura. </a:t>
            </a:r>
          </a:p>
          <a:p>
            <a:pPr marL="0" indent="0">
              <a:buNone/>
            </a:pPr>
            <a:endParaRPr lang="it-IT" dirty="0">
              <a:latin typeface="Times New Roman" panose="02020603050405020304" pitchFamily="18" charset="0"/>
              <a:cs typeface="Times New Roman" panose="02020603050405020304" pitchFamily="18" charset="0"/>
            </a:endParaRPr>
          </a:p>
          <a:p>
            <a:pPr marL="0" indent="0">
              <a:buNone/>
            </a:pPr>
            <a:endParaRPr lang="it-IT" dirty="0">
              <a:highlight>
                <a:srgbClr val="FFFF00"/>
              </a:highlight>
            </a:endParaRPr>
          </a:p>
        </p:txBody>
      </p:sp>
    </p:spTree>
    <p:extLst>
      <p:ext uri="{BB962C8B-B14F-4D97-AF65-F5344CB8AC3E}">
        <p14:creationId xmlns:p14="http://schemas.microsoft.com/office/powerpoint/2010/main" val="16064964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B7CCB478-4785-466D-8269-0AAFC4ECFEB6}"/>
              </a:ext>
            </a:extLst>
          </p:cNvPr>
          <p:cNvSpPr>
            <a:spLocks noGrp="1"/>
          </p:cNvSpPr>
          <p:nvPr>
            <p:ph type="ctrTitle"/>
          </p:nvPr>
        </p:nvSpPr>
        <p:spPr>
          <a:xfrm>
            <a:off x="1802296" y="1"/>
            <a:ext cx="8865704" cy="596348"/>
          </a:xfrm>
        </p:spPr>
        <p:txBody>
          <a:bodyPr>
            <a:noAutofit/>
          </a:bodyPr>
          <a:lstStyle/>
          <a:p>
            <a:r>
              <a:rPr lang="it-IT" sz="4400" dirty="0">
                <a:latin typeface="Times New Roman" panose="02020603050405020304" pitchFamily="18" charset="0"/>
                <a:cs typeface="Times New Roman" panose="02020603050405020304" pitchFamily="18" charset="0"/>
              </a:rPr>
              <a:t>Progettazione: lista delle idee</a:t>
            </a:r>
          </a:p>
        </p:txBody>
      </p:sp>
      <p:sp>
        <p:nvSpPr>
          <p:cNvPr id="3" name="Sottotitolo 2">
            <a:extLst>
              <a:ext uri="{FF2B5EF4-FFF2-40B4-BE49-F238E27FC236}">
                <a16:creationId xmlns:a16="http://schemas.microsoft.com/office/drawing/2014/main" xmlns="" id="{57E25B76-D459-431F-9D5C-0D059D45E90C}"/>
              </a:ext>
            </a:extLst>
          </p:cNvPr>
          <p:cNvSpPr>
            <a:spLocks noGrp="1"/>
          </p:cNvSpPr>
          <p:nvPr>
            <p:ph type="subTitle" idx="1"/>
          </p:nvPr>
        </p:nvSpPr>
        <p:spPr>
          <a:xfrm>
            <a:off x="477078" y="792577"/>
            <a:ext cx="11383618" cy="6065422"/>
          </a:xfrm>
        </p:spPr>
        <p:txBody>
          <a:bodyPr>
            <a:normAutofit lnSpcReduction="10000"/>
          </a:bodyPr>
          <a:lstStyle/>
          <a:p>
            <a:pPr algn="just">
              <a:lnSpc>
                <a:spcPct val="100000"/>
              </a:lnSpc>
              <a:spcBef>
                <a:spcPts val="0"/>
              </a:spcBef>
            </a:pPr>
            <a:r>
              <a:rPr lang="it-IT" dirty="0">
                <a:latin typeface="Times New Roman" panose="02020603050405020304" pitchFamily="18" charset="0"/>
                <a:cs typeface="Times New Roman" panose="02020603050405020304" pitchFamily="18" charset="0"/>
              </a:rPr>
              <a:t>1) Nel passato erano famosi i re, i grandi condottieri, gli uomini politici, gli artisti e i letterati, i grandi pensatori;</a:t>
            </a:r>
          </a:p>
          <a:p>
            <a:pPr algn="just">
              <a:lnSpc>
                <a:spcPct val="100000"/>
              </a:lnSpc>
              <a:spcBef>
                <a:spcPts val="0"/>
              </a:spcBef>
            </a:pPr>
            <a:r>
              <a:rPr lang="it-IT" dirty="0">
                <a:latin typeface="Times New Roman" panose="02020603050405020304" pitchFamily="18" charset="0"/>
                <a:cs typeface="Times New Roman" panose="02020603050405020304" pitchFamily="18" charset="0"/>
              </a:rPr>
              <a:t>2) Quando si scrivono post che diventano virali su Facebook e Twitter, ci si può illudere di essere «importanti e famosi»;</a:t>
            </a:r>
          </a:p>
          <a:p>
            <a:pPr algn="just">
              <a:lnSpc>
                <a:spcPct val="110000"/>
              </a:lnSpc>
              <a:spcBef>
                <a:spcPts val="0"/>
              </a:spcBef>
            </a:pPr>
            <a:r>
              <a:rPr lang="it-IT" dirty="0">
                <a:latin typeface="Times New Roman" panose="02020603050405020304" pitchFamily="18" charset="0"/>
                <a:cs typeface="Times New Roman" panose="02020603050405020304" pitchFamily="18" charset="0"/>
              </a:rPr>
              <a:t>3) Qualche anno fa l’intervista di due ragazze lungo il litorale romano (quelle che bevevano   "</a:t>
            </a:r>
            <a:r>
              <a:rPr lang="it-IT" dirty="0" err="1">
                <a:latin typeface="Times New Roman" panose="02020603050405020304" pitchFamily="18" charset="0"/>
                <a:cs typeface="Times New Roman" panose="02020603050405020304" pitchFamily="18" charset="0"/>
              </a:rPr>
              <a:t>na</a:t>
            </a:r>
            <a:r>
              <a:rPr lang="it-IT" dirty="0">
                <a:latin typeface="Times New Roman" panose="02020603050405020304" pitchFamily="18" charset="0"/>
                <a:cs typeface="Times New Roman" panose="02020603050405020304" pitchFamily="18" charset="0"/>
              </a:rPr>
              <a:t> </a:t>
            </a:r>
            <a:r>
              <a:rPr lang="it-IT" dirty="0" err="1">
                <a:latin typeface="Times New Roman" panose="02020603050405020304" pitchFamily="18" charset="0"/>
                <a:cs typeface="Times New Roman" panose="02020603050405020304" pitchFamily="18" charset="0"/>
              </a:rPr>
              <a:t>bira</a:t>
            </a:r>
            <a:r>
              <a:rPr lang="it-IT" dirty="0">
                <a:latin typeface="Times New Roman" panose="02020603050405020304" pitchFamily="18" charset="0"/>
                <a:cs typeface="Times New Roman" panose="02020603050405020304" pitchFamily="18" charset="0"/>
              </a:rPr>
              <a:t> e 'n </a:t>
            </a:r>
            <a:r>
              <a:rPr lang="it-IT" dirty="0" err="1">
                <a:latin typeface="Times New Roman" panose="02020603050405020304" pitchFamily="18" charset="0"/>
                <a:cs typeface="Times New Roman" panose="02020603050405020304" pitchFamily="18" charset="0"/>
              </a:rPr>
              <a:t>calippo</a:t>
            </a:r>
            <a:r>
              <a:rPr lang="it-IT" dirty="0">
                <a:latin typeface="Times New Roman" panose="02020603050405020304" pitchFamily="18" charset="0"/>
                <a:cs typeface="Times New Roman" panose="02020603050405020304" pitchFamily="18" charset="0"/>
              </a:rPr>
              <a:t>") è stato uno dei video più cliccati su YouTube. Ora nessuno ne parla più;</a:t>
            </a:r>
          </a:p>
          <a:p>
            <a:pPr algn="just">
              <a:lnSpc>
                <a:spcPct val="100000"/>
              </a:lnSpc>
              <a:spcBef>
                <a:spcPts val="0"/>
              </a:spcBef>
            </a:pPr>
            <a:r>
              <a:rPr lang="it-IT" dirty="0">
                <a:latin typeface="Times New Roman" panose="02020603050405020304" pitchFamily="18" charset="0"/>
                <a:cs typeface="Times New Roman" panose="02020603050405020304" pitchFamily="18" charset="0"/>
              </a:rPr>
              <a:t>4) Molti vecchi vincitori delle passate edizioni del Grande Fratello sono stati dimenticati dal pubblico;</a:t>
            </a:r>
          </a:p>
          <a:p>
            <a:pPr algn="just">
              <a:lnSpc>
                <a:spcPct val="100000"/>
              </a:lnSpc>
              <a:spcBef>
                <a:spcPts val="0"/>
              </a:spcBef>
            </a:pPr>
            <a:r>
              <a:rPr lang="it-IT" dirty="0">
                <a:latin typeface="Times New Roman" panose="02020603050405020304" pitchFamily="18" charset="0"/>
                <a:cs typeface="Times New Roman" panose="02020603050405020304" pitchFamily="18" charset="0"/>
              </a:rPr>
              <a:t>5) Qualche tempo fa ho visto un film su un uomo che voleva partecipare a tutti i costi al Grande Fratello (Reality, del regista Garrone);</a:t>
            </a:r>
          </a:p>
          <a:p>
            <a:pPr algn="just">
              <a:lnSpc>
                <a:spcPct val="100000"/>
              </a:lnSpc>
              <a:spcBef>
                <a:spcPts val="0"/>
              </a:spcBef>
            </a:pPr>
            <a:r>
              <a:rPr lang="it-IT" dirty="0">
                <a:latin typeface="Times New Roman" panose="02020603050405020304" pitchFamily="18" charset="0"/>
                <a:cs typeface="Times New Roman" panose="02020603050405020304" pitchFamily="18" charset="0"/>
              </a:rPr>
              <a:t>6) Su YouTube è facile diventare famosi se si hanno molti </a:t>
            </a:r>
            <a:r>
              <a:rPr lang="it-IT" i="1" dirty="0">
                <a:latin typeface="Times New Roman" panose="02020603050405020304" pitchFamily="18" charset="0"/>
                <a:cs typeface="Times New Roman" panose="02020603050405020304" pitchFamily="18" charset="0"/>
              </a:rPr>
              <a:t>follower;</a:t>
            </a:r>
          </a:p>
          <a:p>
            <a:pPr algn="just">
              <a:lnSpc>
                <a:spcPct val="100000"/>
              </a:lnSpc>
              <a:spcBef>
                <a:spcPts val="0"/>
              </a:spcBef>
            </a:pPr>
            <a:r>
              <a:rPr lang="it-IT" dirty="0">
                <a:latin typeface="Times New Roman" panose="02020603050405020304" pitchFamily="18" charset="0"/>
                <a:cs typeface="Times New Roman" panose="02020603050405020304" pitchFamily="18" charset="0"/>
              </a:rPr>
              <a:t>7) Virgilio, nel IV libro dell’Eneide, descrive la fama come un mostro orrendo, alato e con tante bocche;</a:t>
            </a:r>
          </a:p>
          <a:p>
            <a:pPr algn="just">
              <a:lnSpc>
                <a:spcPct val="100000"/>
              </a:lnSpc>
              <a:spcBef>
                <a:spcPts val="0"/>
              </a:spcBef>
            </a:pPr>
            <a:r>
              <a:rPr lang="it-IT" dirty="0">
                <a:latin typeface="Times New Roman" panose="02020603050405020304" pitchFamily="18" charset="0"/>
                <a:cs typeface="Times New Roman" panose="02020603050405020304" pitchFamily="18" charset="0"/>
              </a:rPr>
              <a:t>8) Dante, nell’XI canto del Purgatorio, riflette sulla fugacità della fama</a:t>
            </a:r>
          </a:p>
          <a:p>
            <a:pPr algn="just">
              <a:lnSpc>
                <a:spcPct val="100000"/>
              </a:lnSpc>
              <a:spcBef>
                <a:spcPts val="0"/>
              </a:spcBef>
            </a:pPr>
            <a:r>
              <a:rPr lang="it-IT" dirty="0">
                <a:latin typeface="Times New Roman" panose="02020603050405020304" pitchFamily="18" charset="0"/>
                <a:cs typeface="Times New Roman" panose="02020603050405020304" pitchFamily="18" charset="0"/>
              </a:rPr>
              <a:t>9) Petrarca, quando viene incoronato poeta, si rende conto che la sua gloria poetica è vana come tutti i desideri terreni.</a:t>
            </a:r>
          </a:p>
          <a:p>
            <a:pPr algn="just">
              <a:lnSpc>
                <a:spcPct val="100000"/>
              </a:lnSpc>
              <a:spcBef>
                <a:spcPts val="0"/>
              </a:spcBef>
            </a:pPr>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49552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08218AC5-305F-4FE4-AD7D-84998E4E5BE8}"/>
              </a:ext>
            </a:extLst>
          </p:cNvPr>
          <p:cNvSpPr>
            <a:spLocks noGrp="1"/>
          </p:cNvSpPr>
          <p:nvPr>
            <p:ph type="ctrTitle"/>
          </p:nvPr>
        </p:nvSpPr>
        <p:spPr>
          <a:xfrm>
            <a:off x="2107096" y="-1"/>
            <a:ext cx="8560904" cy="609602"/>
          </a:xfrm>
        </p:spPr>
        <p:txBody>
          <a:bodyPr>
            <a:noAutofit/>
          </a:bodyPr>
          <a:lstStyle/>
          <a:p>
            <a:pPr algn="just">
              <a:lnSpc>
                <a:spcPct val="100000"/>
              </a:lnSpc>
            </a:pPr>
            <a:r>
              <a:rPr lang="it-IT" sz="4400" dirty="0">
                <a:latin typeface="Times New Roman" panose="02020603050405020304" pitchFamily="18" charset="0"/>
                <a:cs typeface="Times New Roman" panose="02020603050405020304" pitchFamily="18" charset="0"/>
              </a:rPr>
              <a:t>  Progettazione: mappa concettuale</a:t>
            </a:r>
          </a:p>
        </p:txBody>
      </p:sp>
      <p:sp>
        <p:nvSpPr>
          <p:cNvPr id="3" name="Sottotitolo 2">
            <a:extLst>
              <a:ext uri="{FF2B5EF4-FFF2-40B4-BE49-F238E27FC236}">
                <a16:creationId xmlns:a16="http://schemas.microsoft.com/office/drawing/2014/main" xmlns="" id="{8AAA9BD3-BD06-4B1A-8302-D3C2E6A48549}"/>
              </a:ext>
            </a:extLst>
          </p:cNvPr>
          <p:cNvSpPr>
            <a:spLocks noGrp="1"/>
          </p:cNvSpPr>
          <p:nvPr>
            <p:ph type="subTitle" idx="1"/>
          </p:nvPr>
        </p:nvSpPr>
        <p:spPr>
          <a:xfrm>
            <a:off x="106017" y="660814"/>
            <a:ext cx="11993217" cy="6197185"/>
          </a:xfrm>
        </p:spPr>
        <p:txBody>
          <a:bodyPr>
            <a:normAutofit/>
          </a:bodyPr>
          <a:lstStyle/>
          <a:p>
            <a:pPr algn="just"/>
            <a:r>
              <a:rPr lang="it-IT" sz="2000" dirty="0">
                <a:latin typeface="Times New Roman" panose="02020603050405020304" pitchFamily="18" charset="0"/>
                <a:cs typeface="Times New Roman" panose="02020603050405020304" pitchFamily="18" charset="0"/>
              </a:rPr>
              <a:t>Dall’elenco di idee disposte in ordine sparso, si passerà a una mappa che raggrupperà in forma grafica e metterà in relazione i concetti espressi precedentemente, dando maggiore rilievo a quelli che si giudicano fondamentali.</a:t>
            </a:r>
          </a:p>
        </p:txBody>
      </p:sp>
      <p:sp>
        <p:nvSpPr>
          <p:cNvPr id="4" name="Rettangolo con un angolo arrotondato 3">
            <a:extLst>
              <a:ext uri="{FF2B5EF4-FFF2-40B4-BE49-F238E27FC236}">
                <a16:creationId xmlns:a16="http://schemas.microsoft.com/office/drawing/2014/main" xmlns="" id="{7C32F0EE-3CA8-4086-ABF9-A2CB9E92EC85}"/>
              </a:ext>
            </a:extLst>
          </p:cNvPr>
          <p:cNvSpPr/>
          <p:nvPr/>
        </p:nvSpPr>
        <p:spPr>
          <a:xfrm>
            <a:off x="4181062" y="3235187"/>
            <a:ext cx="3048000" cy="1399900"/>
          </a:xfrm>
          <a:prstGeom prst="round1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La fama nella società odierna:</a:t>
            </a:r>
          </a:p>
          <a:p>
            <a:pPr algn="ctr"/>
            <a:r>
              <a:rPr lang="it-IT" dirty="0">
                <a:solidFill>
                  <a:schemeClr val="tx1"/>
                </a:solidFill>
              </a:rPr>
              <a:t>La profezia di Andy Warhol</a:t>
            </a:r>
          </a:p>
        </p:txBody>
      </p:sp>
      <p:sp>
        <p:nvSpPr>
          <p:cNvPr id="5" name="Rettangolo con un angolo arrotondato 4">
            <a:extLst>
              <a:ext uri="{FF2B5EF4-FFF2-40B4-BE49-F238E27FC236}">
                <a16:creationId xmlns:a16="http://schemas.microsoft.com/office/drawing/2014/main" xmlns="" id="{4BB10F1E-6689-47C1-945D-2AA39EB49E5A}"/>
              </a:ext>
            </a:extLst>
          </p:cNvPr>
          <p:cNvSpPr/>
          <p:nvPr/>
        </p:nvSpPr>
        <p:spPr>
          <a:xfrm>
            <a:off x="1848678" y="3119230"/>
            <a:ext cx="1736035" cy="619539"/>
          </a:xfrm>
          <a:prstGeom prst="round1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highlight>
                  <a:srgbClr val="FFFF00"/>
                </a:highlight>
              </a:rPr>
              <a:t>4.</a:t>
            </a:r>
            <a:r>
              <a:rPr lang="it-IT" dirty="0">
                <a:solidFill>
                  <a:schemeClr val="tx1"/>
                </a:solidFill>
              </a:rPr>
              <a:t> Il film </a:t>
            </a:r>
            <a:r>
              <a:rPr lang="it-IT" i="1" dirty="0">
                <a:solidFill>
                  <a:schemeClr val="tx1"/>
                </a:solidFill>
              </a:rPr>
              <a:t>Reality</a:t>
            </a:r>
          </a:p>
        </p:txBody>
      </p:sp>
      <p:sp>
        <p:nvSpPr>
          <p:cNvPr id="6" name="Rettangolo con un angolo arrotondato 5">
            <a:extLst>
              <a:ext uri="{FF2B5EF4-FFF2-40B4-BE49-F238E27FC236}">
                <a16:creationId xmlns:a16="http://schemas.microsoft.com/office/drawing/2014/main" xmlns="" id="{E70CA8F1-8620-41C4-9890-D9480BA7C58D}"/>
              </a:ext>
            </a:extLst>
          </p:cNvPr>
          <p:cNvSpPr/>
          <p:nvPr/>
        </p:nvSpPr>
        <p:spPr>
          <a:xfrm>
            <a:off x="7494106" y="2983395"/>
            <a:ext cx="2226365" cy="755374"/>
          </a:xfrm>
          <a:prstGeom prst="round1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highlight>
                  <a:srgbClr val="FFFF00"/>
                </a:highlight>
              </a:rPr>
              <a:t>1.</a:t>
            </a:r>
            <a:r>
              <a:rPr lang="it-IT" dirty="0">
                <a:solidFill>
                  <a:schemeClr val="tx1"/>
                </a:solidFill>
              </a:rPr>
              <a:t> La fama vista dai grandi poeti</a:t>
            </a:r>
          </a:p>
        </p:txBody>
      </p:sp>
      <p:sp>
        <p:nvSpPr>
          <p:cNvPr id="7" name="Rettangolo con un angolo arrotondato 6">
            <a:extLst>
              <a:ext uri="{FF2B5EF4-FFF2-40B4-BE49-F238E27FC236}">
                <a16:creationId xmlns:a16="http://schemas.microsoft.com/office/drawing/2014/main" xmlns="" id="{A69C5B21-3DA4-458B-8403-5B4AE7CBAF99}"/>
              </a:ext>
            </a:extLst>
          </p:cNvPr>
          <p:cNvSpPr/>
          <p:nvPr/>
        </p:nvSpPr>
        <p:spPr>
          <a:xfrm>
            <a:off x="1696280" y="5055705"/>
            <a:ext cx="1888433" cy="619539"/>
          </a:xfrm>
          <a:prstGeom prst="round1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highlight>
                  <a:srgbClr val="FFFF00"/>
                </a:highlight>
              </a:rPr>
              <a:t>3.</a:t>
            </a:r>
            <a:r>
              <a:rPr lang="it-IT" dirty="0">
                <a:solidFill>
                  <a:schemeClr val="tx1"/>
                </a:solidFill>
              </a:rPr>
              <a:t> La transitorietà della fama</a:t>
            </a:r>
          </a:p>
        </p:txBody>
      </p:sp>
      <p:sp>
        <p:nvSpPr>
          <p:cNvPr id="8" name="Rettangolo con un angolo arrotondato 7">
            <a:extLst>
              <a:ext uri="{FF2B5EF4-FFF2-40B4-BE49-F238E27FC236}">
                <a16:creationId xmlns:a16="http://schemas.microsoft.com/office/drawing/2014/main" xmlns="" id="{80ACB8FF-3434-4FDC-86D6-B599E7F027F3}"/>
              </a:ext>
            </a:extLst>
          </p:cNvPr>
          <p:cNvSpPr/>
          <p:nvPr/>
        </p:nvSpPr>
        <p:spPr>
          <a:xfrm>
            <a:off x="7666384" y="4777854"/>
            <a:ext cx="2226365" cy="619539"/>
          </a:xfrm>
          <a:prstGeom prst="round1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highlight>
                  <a:srgbClr val="FFFF00"/>
                </a:highlight>
              </a:rPr>
              <a:t>2.</a:t>
            </a:r>
            <a:r>
              <a:rPr lang="it-IT" dirty="0">
                <a:solidFill>
                  <a:schemeClr val="tx1"/>
                </a:solidFill>
              </a:rPr>
              <a:t> La fama attraverso i secoli</a:t>
            </a:r>
          </a:p>
        </p:txBody>
      </p:sp>
      <p:sp>
        <p:nvSpPr>
          <p:cNvPr id="9" name="Rettangolo con un angolo arrotondato 8">
            <a:extLst>
              <a:ext uri="{FF2B5EF4-FFF2-40B4-BE49-F238E27FC236}">
                <a16:creationId xmlns:a16="http://schemas.microsoft.com/office/drawing/2014/main" xmlns="" id="{2DB37F66-6E38-48B6-9D2B-7F52612E394A}"/>
              </a:ext>
            </a:extLst>
          </p:cNvPr>
          <p:cNvSpPr/>
          <p:nvPr/>
        </p:nvSpPr>
        <p:spPr>
          <a:xfrm>
            <a:off x="821636" y="1765853"/>
            <a:ext cx="2054086" cy="831573"/>
          </a:xfrm>
          <a:prstGeom prst="round1Rect">
            <a:avLst/>
          </a:prstGeom>
          <a:solidFill>
            <a:schemeClr val="bg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L’ossessione di essere su un palcoscenico</a:t>
            </a:r>
          </a:p>
        </p:txBody>
      </p:sp>
      <p:sp>
        <p:nvSpPr>
          <p:cNvPr id="10" name="Rettangolo con un angolo arrotondato 9">
            <a:extLst>
              <a:ext uri="{FF2B5EF4-FFF2-40B4-BE49-F238E27FC236}">
                <a16:creationId xmlns:a16="http://schemas.microsoft.com/office/drawing/2014/main" xmlns="" id="{D5ADD6D8-42B7-4899-9367-C0ABA8C532A7}"/>
              </a:ext>
            </a:extLst>
          </p:cNvPr>
          <p:cNvSpPr/>
          <p:nvPr/>
        </p:nvSpPr>
        <p:spPr>
          <a:xfrm>
            <a:off x="5360504" y="2018472"/>
            <a:ext cx="2054087" cy="503583"/>
          </a:xfrm>
          <a:prstGeom prst="round1Rect">
            <a:avLst/>
          </a:prstGeom>
          <a:solidFill>
            <a:schemeClr val="bg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Per Virgilio: mostro orribile</a:t>
            </a:r>
          </a:p>
        </p:txBody>
      </p:sp>
      <p:sp>
        <p:nvSpPr>
          <p:cNvPr id="11" name="Rettangolo con un angolo arrotondato 10">
            <a:extLst>
              <a:ext uri="{FF2B5EF4-FFF2-40B4-BE49-F238E27FC236}">
                <a16:creationId xmlns:a16="http://schemas.microsoft.com/office/drawing/2014/main" xmlns="" id="{015C692A-2021-4608-87D6-4F9989B7725E}"/>
              </a:ext>
            </a:extLst>
          </p:cNvPr>
          <p:cNvSpPr/>
          <p:nvPr/>
        </p:nvSpPr>
        <p:spPr>
          <a:xfrm>
            <a:off x="7666384" y="1458568"/>
            <a:ext cx="2054087" cy="503583"/>
          </a:xfrm>
          <a:prstGeom prst="round1Rect">
            <a:avLst/>
          </a:prstGeom>
          <a:solidFill>
            <a:schemeClr val="bg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Per Dante: fugace</a:t>
            </a:r>
          </a:p>
        </p:txBody>
      </p:sp>
      <p:sp>
        <p:nvSpPr>
          <p:cNvPr id="12" name="Rettangolo con un angolo arrotondato 11">
            <a:extLst>
              <a:ext uri="{FF2B5EF4-FFF2-40B4-BE49-F238E27FC236}">
                <a16:creationId xmlns:a16="http://schemas.microsoft.com/office/drawing/2014/main" xmlns="" id="{AF9A08B7-5F0C-4390-A7EE-393DBCC47459}"/>
              </a:ext>
            </a:extLst>
          </p:cNvPr>
          <p:cNvSpPr/>
          <p:nvPr/>
        </p:nvSpPr>
        <p:spPr>
          <a:xfrm>
            <a:off x="9753600" y="2097985"/>
            <a:ext cx="2054087" cy="503583"/>
          </a:xfrm>
          <a:prstGeom prst="round1Rect">
            <a:avLst/>
          </a:prstGeom>
          <a:solidFill>
            <a:schemeClr val="bg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Per Petrarca: vano bene terreno</a:t>
            </a:r>
          </a:p>
        </p:txBody>
      </p:sp>
      <p:sp>
        <p:nvSpPr>
          <p:cNvPr id="13" name="Rettangolo con un angolo arrotondato 12">
            <a:extLst>
              <a:ext uri="{FF2B5EF4-FFF2-40B4-BE49-F238E27FC236}">
                <a16:creationId xmlns:a16="http://schemas.microsoft.com/office/drawing/2014/main" xmlns="" id="{493EFB62-5DCF-4732-8792-3FDBF19330DE}"/>
              </a:ext>
            </a:extLst>
          </p:cNvPr>
          <p:cNvSpPr/>
          <p:nvPr/>
        </p:nvSpPr>
        <p:spPr>
          <a:xfrm>
            <a:off x="278295" y="5945393"/>
            <a:ext cx="2054087" cy="503583"/>
          </a:xfrm>
          <a:prstGeom prst="round1Rect">
            <a:avLst/>
          </a:prstGeom>
          <a:solidFill>
            <a:schemeClr val="bg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Post virali sui social network</a:t>
            </a:r>
          </a:p>
        </p:txBody>
      </p:sp>
      <p:sp>
        <p:nvSpPr>
          <p:cNvPr id="14" name="Rettangolo con un angolo arrotondato 13">
            <a:extLst>
              <a:ext uri="{FF2B5EF4-FFF2-40B4-BE49-F238E27FC236}">
                <a16:creationId xmlns:a16="http://schemas.microsoft.com/office/drawing/2014/main" xmlns="" id="{63E44DE0-ED2D-4A6F-8180-D597A0E5C14C}"/>
              </a:ext>
            </a:extLst>
          </p:cNvPr>
          <p:cNvSpPr/>
          <p:nvPr/>
        </p:nvSpPr>
        <p:spPr>
          <a:xfrm>
            <a:off x="2471528" y="6192767"/>
            <a:ext cx="2054073" cy="619539"/>
          </a:xfrm>
          <a:prstGeom prst="round1Rect">
            <a:avLst/>
          </a:prstGeom>
          <a:solidFill>
            <a:schemeClr val="bg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Reality e talent: star per pochi mesi</a:t>
            </a:r>
          </a:p>
        </p:txBody>
      </p:sp>
      <p:sp>
        <p:nvSpPr>
          <p:cNvPr id="15" name="Rettangolo con un angolo arrotondato 14">
            <a:extLst>
              <a:ext uri="{FF2B5EF4-FFF2-40B4-BE49-F238E27FC236}">
                <a16:creationId xmlns:a16="http://schemas.microsoft.com/office/drawing/2014/main" xmlns="" id="{A527132C-F4DD-4CCD-9F0B-401025305D9B}"/>
              </a:ext>
            </a:extLst>
          </p:cNvPr>
          <p:cNvSpPr/>
          <p:nvPr/>
        </p:nvSpPr>
        <p:spPr>
          <a:xfrm>
            <a:off x="3902765" y="5573228"/>
            <a:ext cx="2299248" cy="503583"/>
          </a:xfrm>
          <a:prstGeom prst="round1Rect">
            <a:avLst/>
          </a:prstGeom>
          <a:solidFill>
            <a:schemeClr val="bg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YouTube e i video con tante visualizzazioni</a:t>
            </a:r>
          </a:p>
        </p:txBody>
      </p:sp>
      <p:sp>
        <p:nvSpPr>
          <p:cNvPr id="16" name="Rettangolo con un angolo arrotondato 15">
            <a:extLst>
              <a:ext uri="{FF2B5EF4-FFF2-40B4-BE49-F238E27FC236}">
                <a16:creationId xmlns:a16="http://schemas.microsoft.com/office/drawing/2014/main" xmlns="" id="{D02D4319-6217-4591-BD53-2C82956ECE92}"/>
              </a:ext>
            </a:extLst>
          </p:cNvPr>
          <p:cNvSpPr/>
          <p:nvPr/>
        </p:nvSpPr>
        <p:spPr>
          <a:xfrm>
            <a:off x="6665855" y="5875904"/>
            <a:ext cx="2822696" cy="788281"/>
          </a:xfrm>
          <a:prstGeom prst="round1Rect">
            <a:avLst/>
          </a:prstGeom>
          <a:solidFill>
            <a:schemeClr val="bg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Oggi: non è richiesta nessuna qualità eccezionale</a:t>
            </a:r>
          </a:p>
        </p:txBody>
      </p:sp>
      <p:sp>
        <p:nvSpPr>
          <p:cNvPr id="17" name="Rettangolo con un angolo arrotondato 16">
            <a:extLst>
              <a:ext uri="{FF2B5EF4-FFF2-40B4-BE49-F238E27FC236}">
                <a16:creationId xmlns:a16="http://schemas.microsoft.com/office/drawing/2014/main" xmlns="" id="{738DC3E8-8D97-4C6E-8729-9950D2057E4D}"/>
              </a:ext>
            </a:extLst>
          </p:cNvPr>
          <p:cNvSpPr/>
          <p:nvPr/>
        </p:nvSpPr>
        <p:spPr>
          <a:xfrm>
            <a:off x="10051757" y="5573228"/>
            <a:ext cx="2034226" cy="1284771"/>
          </a:xfrm>
          <a:prstGeom prst="round1Rect">
            <a:avLst/>
          </a:prstGeom>
          <a:solidFill>
            <a:schemeClr val="bg2"/>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rPr>
              <a:t>In passato: la fama apparteneva a condottieri, filosofi, poeti, artisti, politici etc.</a:t>
            </a:r>
          </a:p>
        </p:txBody>
      </p:sp>
      <p:cxnSp>
        <p:nvCxnSpPr>
          <p:cNvPr id="19" name="Connettore a gomito 18">
            <a:extLst>
              <a:ext uri="{FF2B5EF4-FFF2-40B4-BE49-F238E27FC236}">
                <a16:creationId xmlns:a16="http://schemas.microsoft.com/office/drawing/2014/main" xmlns="" id="{89FA26B9-6879-416B-81AA-4EC906B82FD7}"/>
              </a:ext>
            </a:extLst>
          </p:cNvPr>
          <p:cNvCxnSpPr>
            <a:stCxn id="5" idx="1"/>
          </p:cNvCxnSpPr>
          <p:nvPr/>
        </p:nvCxnSpPr>
        <p:spPr>
          <a:xfrm rot="10800000">
            <a:off x="1524000" y="2597426"/>
            <a:ext cx="324678" cy="831574"/>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Connettore a gomito 37">
            <a:extLst>
              <a:ext uri="{FF2B5EF4-FFF2-40B4-BE49-F238E27FC236}">
                <a16:creationId xmlns:a16="http://schemas.microsoft.com/office/drawing/2014/main" xmlns="" id="{8B07EA90-C75A-405F-B86C-6EA7D1CC779A}"/>
              </a:ext>
            </a:extLst>
          </p:cNvPr>
          <p:cNvCxnSpPr>
            <a:endCxn id="10" idx="2"/>
          </p:cNvCxnSpPr>
          <p:nvPr/>
        </p:nvCxnSpPr>
        <p:spPr>
          <a:xfrm rot="10800000">
            <a:off x="6387548" y="2522056"/>
            <a:ext cx="1106558" cy="597175"/>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Connettore a gomito 39">
            <a:extLst>
              <a:ext uri="{FF2B5EF4-FFF2-40B4-BE49-F238E27FC236}">
                <a16:creationId xmlns:a16="http://schemas.microsoft.com/office/drawing/2014/main" xmlns="" id="{AC4F2DDF-9662-400A-80DB-233E567C997B}"/>
              </a:ext>
            </a:extLst>
          </p:cNvPr>
          <p:cNvCxnSpPr>
            <a:cxnSpLocks/>
          </p:cNvCxnSpPr>
          <p:nvPr/>
        </p:nvCxnSpPr>
        <p:spPr>
          <a:xfrm rot="10800000">
            <a:off x="2716697" y="3752026"/>
            <a:ext cx="1464365" cy="34290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Connettore a gomito 41">
            <a:extLst>
              <a:ext uri="{FF2B5EF4-FFF2-40B4-BE49-F238E27FC236}">
                <a16:creationId xmlns:a16="http://schemas.microsoft.com/office/drawing/2014/main" xmlns="" id="{E0CC76F6-0426-4F56-AC95-64FF85E380C2}"/>
              </a:ext>
            </a:extLst>
          </p:cNvPr>
          <p:cNvCxnSpPr>
            <a:cxnSpLocks/>
            <a:endCxn id="7" idx="0"/>
          </p:cNvCxnSpPr>
          <p:nvPr/>
        </p:nvCxnSpPr>
        <p:spPr>
          <a:xfrm rot="10800000" flipV="1">
            <a:off x="2640498" y="4213727"/>
            <a:ext cx="1540565" cy="841977"/>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Connettore a gomito 46">
            <a:extLst>
              <a:ext uri="{FF2B5EF4-FFF2-40B4-BE49-F238E27FC236}">
                <a16:creationId xmlns:a16="http://schemas.microsoft.com/office/drawing/2014/main" xmlns="" id="{7AD152BF-1C41-4FA7-B38B-2C2A4F58EC75}"/>
              </a:ext>
            </a:extLst>
          </p:cNvPr>
          <p:cNvCxnSpPr>
            <a:cxnSpLocks/>
            <a:endCxn id="8" idx="0"/>
          </p:cNvCxnSpPr>
          <p:nvPr/>
        </p:nvCxnSpPr>
        <p:spPr>
          <a:xfrm>
            <a:off x="7229061" y="4213728"/>
            <a:ext cx="1550506" cy="564126"/>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Connettore a gomito 48">
            <a:extLst>
              <a:ext uri="{FF2B5EF4-FFF2-40B4-BE49-F238E27FC236}">
                <a16:creationId xmlns:a16="http://schemas.microsoft.com/office/drawing/2014/main" xmlns="" id="{7C87950A-578D-44CE-877B-132FF526A3ED}"/>
              </a:ext>
            </a:extLst>
          </p:cNvPr>
          <p:cNvCxnSpPr>
            <a:endCxn id="6" idx="2"/>
          </p:cNvCxnSpPr>
          <p:nvPr/>
        </p:nvCxnSpPr>
        <p:spPr>
          <a:xfrm flipV="1">
            <a:off x="7229062" y="3738769"/>
            <a:ext cx="1378227" cy="34290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onnettore a gomito 52">
            <a:extLst>
              <a:ext uri="{FF2B5EF4-FFF2-40B4-BE49-F238E27FC236}">
                <a16:creationId xmlns:a16="http://schemas.microsoft.com/office/drawing/2014/main" xmlns="" id="{8134C9D3-2E52-486B-AC8B-EC14E7B0B1D0}"/>
              </a:ext>
            </a:extLst>
          </p:cNvPr>
          <p:cNvCxnSpPr>
            <a:cxnSpLocks/>
            <a:stCxn id="7" idx="1"/>
            <a:endCxn id="13" idx="0"/>
          </p:cNvCxnSpPr>
          <p:nvPr/>
        </p:nvCxnSpPr>
        <p:spPr>
          <a:xfrm rot="10800000" flipV="1">
            <a:off x="1305340" y="5365475"/>
            <a:ext cx="390941" cy="57991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onnettore a gomito 54">
            <a:extLst>
              <a:ext uri="{FF2B5EF4-FFF2-40B4-BE49-F238E27FC236}">
                <a16:creationId xmlns:a16="http://schemas.microsoft.com/office/drawing/2014/main" xmlns="" id="{03136D53-B0F5-437D-B999-338D5BA44F54}"/>
              </a:ext>
            </a:extLst>
          </p:cNvPr>
          <p:cNvCxnSpPr>
            <a:cxnSpLocks/>
            <a:stCxn id="7" idx="3"/>
            <a:endCxn id="15" idx="0"/>
          </p:cNvCxnSpPr>
          <p:nvPr/>
        </p:nvCxnSpPr>
        <p:spPr>
          <a:xfrm>
            <a:off x="3584713" y="5365475"/>
            <a:ext cx="1467676" cy="20775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Connettore a gomito 56">
            <a:extLst>
              <a:ext uri="{FF2B5EF4-FFF2-40B4-BE49-F238E27FC236}">
                <a16:creationId xmlns:a16="http://schemas.microsoft.com/office/drawing/2014/main" xmlns="" id="{C20C4E7E-19C8-4118-B03A-228005980A4B}"/>
              </a:ext>
            </a:extLst>
          </p:cNvPr>
          <p:cNvCxnSpPr>
            <a:stCxn id="6" idx="3"/>
            <a:endCxn id="12" idx="2"/>
          </p:cNvCxnSpPr>
          <p:nvPr/>
        </p:nvCxnSpPr>
        <p:spPr>
          <a:xfrm flipV="1">
            <a:off x="9720471" y="2601568"/>
            <a:ext cx="1060173" cy="759514"/>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Connettore a gomito 60">
            <a:extLst>
              <a:ext uri="{FF2B5EF4-FFF2-40B4-BE49-F238E27FC236}">
                <a16:creationId xmlns:a16="http://schemas.microsoft.com/office/drawing/2014/main" xmlns="" id="{AA893672-5E00-4CCD-9FF0-25C1EF18001C}"/>
              </a:ext>
            </a:extLst>
          </p:cNvPr>
          <p:cNvCxnSpPr>
            <a:cxnSpLocks/>
            <a:stCxn id="8" idx="3"/>
            <a:endCxn id="17" idx="0"/>
          </p:cNvCxnSpPr>
          <p:nvPr/>
        </p:nvCxnSpPr>
        <p:spPr>
          <a:xfrm>
            <a:off x="9892749" y="5087624"/>
            <a:ext cx="1176121" cy="485604"/>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Connettore 2 62">
            <a:extLst>
              <a:ext uri="{FF2B5EF4-FFF2-40B4-BE49-F238E27FC236}">
                <a16:creationId xmlns:a16="http://schemas.microsoft.com/office/drawing/2014/main" xmlns="" id="{765E47D9-46BB-4386-80B1-9ED95F607E9B}"/>
              </a:ext>
            </a:extLst>
          </p:cNvPr>
          <p:cNvCxnSpPr>
            <a:cxnSpLocks/>
          </p:cNvCxnSpPr>
          <p:nvPr/>
        </p:nvCxnSpPr>
        <p:spPr>
          <a:xfrm flipV="1">
            <a:off x="8607289" y="1962151"/>
            <a:ext cx="0" cy="10477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onnettore 2 65">
            <a:extLst>
              <a:ext uri="{FF2B5EF4-FFF2-40B4-BE49-F238E27FC236}">
                <a16:creationId xmlns:a16="http://schemas.microsoft.com/office/drawing/2014/main" xmlns="" id="{5AFD53DA-A26A-405E-B978-B17750D778E0}"/>
              </a:ext>
            </a:extLst>
          </p:cNvPr>
          <p:cNvCxnSpPr>
            <a:cxnSpLocks/>
          </p:cNvCxnSpPr>
          <p:nvPr/>
        </p:nvCxnSpPr>
        <p:spPr>
          <a:xfrm>
            <a:off x="3114261" y="5675244"/>
            <a:ext cx="0" cy="5175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8" name="Connettore a gomito 67">
            <a:extLst>
              <a:ext uri="{FF2B5EF4-FFF2-40B4-BE49-F238E27FC236}">
                <a16:creationId xmlns:a16="http://schemas.microsoft.com/office/drawing/2014/main" xmlns="" id="{F8383E50-584E-476D-841C-9F49DFC2421A}"/>
              </a:ext>
            </a:extLst>
          </p:cNvPr>
          <p:cNvCxnSpPr>
            <a:stCxn id="8" idx="1"/>
          </p:cNvCxnSpPr>
          <p:nvPr/>
        </p:nvCxnSpPr>
        <p:spPr>
          <a:xfrm rot="10800000" flipV="1">
            <a:off x="7229062" y="5087624"/>
            <a:ext cx="437322" cy="78828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60321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E0B99C5A-D6BB-43B7-8A01-3429E2045AD4}"/>
              </a:ext>
            </a:extLst>
          </p:cNvPr>
          <p:cNvSpPr>
            <a:spLocks noGrp="1"/>
          </p:cNvSpPr>
          <p:nvPr>
            <p:ph type="ctrTitle"/>
          </p:nvPr>
        </p:nvSpPr>
        <p:spPr>
          <a:xfrm>
            <a:off x="1524000" y="128450"/>
            <a:ext cx="9409043" cy="507655"/>
          </a:xfrm>
        </p:spPr>
        <p:txBody>
          <a:bodyPr>
            <a:noAutofit/>
          </a:bodyPr>
          <a:lstStyle/>
          <a:p>
            <a:r>
              <a:rPr lang="it-IT" sz="4400" dirty="0">
                <a:latin typeface="Times New Roman" panose="02020603050405020304" pitchFamily="18" charset="0"/>
                <a:cs typeface="Times New Roman" panose="02020603050405020304" pitchFamily="18" charset="0"/>
              </a:rPr>
              <a:t>Progettazione: scaletta</a:t>
            </a:r>
          </a:p>
        </p:txBody>
      </p:sp>
      <p:sp>
        <p:nvSpPr>
          <p:cNvPr id="3" name="Sottotitolo 2">
            <a:extLst>
              <a:ext uri="{FF2B5EF4-FFF2-40B4-BE49-F238E27FC236}">
                <a16:creationId xmlns:a16="http://schemas.microsoft.com/office/drawing/2014/main" xmlns="" id="{8F2F69D4-C5E9-49E4-BA58-BFD5C36AF69E}"/>
              </a:ext>
            </a:extLst>
          </p:cNvPr>
          <p:cNvSpPr>
            <a:spLocks noGrp="1"/>
          </p:cNvSpPr>
          <p:nvPr>
            <p:ph type="subTitle" idx="1"/>
          </p:nvPr>
        </p:nvSpPr>
        <p:spPr>
          <a:xfrm>
            <a:off x="0" y="636105"/>
            <a:ext cx="12192000" cy="6093445"/>
          </a:xfrm>
        </p:spPr>
        <p:txBody>
          <a:bodyPr>
            <a:normAutofit fontScale="70000" lnSpcReduction="20000"/>
          </a:bodyPr>
          <a:lstStyle/>
          <a:p>
            <a:pPr algn="just">
              <a:lnSpc>
                <a:spcPct val="100000"/>
              </a:lnSpc>
              <a:spcBef>
                <a:spcPts val="0"/>
              </a:spcBef>
            </a:pPr>
            <a:r>
              <a:rPr lang="it-IT" sz="2900" dirty="0">
                <a:latin typeface="Times New Roman" panose="02020603050405020304" pitchFamily="18" charset="0"/>
                <a:cs typeface="Times New Roman" panose="02020603050405020304" pitchFamily="18" charset="0"/>
              </a:rPr>
              <a:t>La scaletta deve riportare in una sequenza lineare la struttura del testo, indicando gli snodi logici e i collegamenti tra le varie parti.</a:t>
            </a:r>
          </a:p>
          <a:p>
            <a:pPr algn="just">
              <a:lnSpc>
                <a:spcPct val="100000"/>
              </a:lnSpc>
              <a:spcBef>
                <a:spcPts val="0"/>
              </a:spcBef>
            </a:pPr>
            <a:endParaRPr lang="it-IT" sz="2600" dirty="0">
              <a:latin typeface="Times New Roman" panose="02020603050405020304" pitchFamily="18" charset="0"/>
              <a:cs typeface="Times New Roman" panose="02020603050405020304" pitchFamily="18" charset="0"/>
            </a:endParaRPr>
          </a:p>
          <a:p>
            <a:pPr algn="just">
              <a:lnSpc>
                <a:spcPct val="100000"/>
              </a:lnSpc>
              <a:spcBef>
                <a:spcPts val="0"/>
              </a:spcBef>
            </a:pPr>
            <a:r>
              <a:rPr lang="it-IT" sz="2600" dirty="0">
                <a:highlight>
                  <a:srgbClr val="FFFF00"/>
                </a:highlight>
                <a:latin typeface="Times New Roman" panose="02020603050405020304" pitchFamily="18" charset="0"/>
                <a:cs typeface="Times New Roman" panose="02020603050405020304" pitchFamily="18" charset="0"/>
              </a:rPr>
              <a:t>1.</a:t>
            </a:r>
            <a:r>
              <a:rPr lang="it-IT" sz="2600" dirty="0">
                <a:latin typeface="Times New Roman" panose="02020603050405020304" pitchFamily="18" charset="0"/>
                <a:cs typeface="Times New Roman" panose="02020603050405020304" pitchFamily="18" charset="0"/>
              </a:rPr>
              <a:t>    Già nell’antichità si conoscevano le caratteristiche della fama e i suoi rischi, </a:t>
            </a:r>
            <a:r>
              <a:rPr lang="it-IT" sz="2600" dirty="0">
                <a:highlight>
                  <a:srgbClr val="00FF00"/>
                </a:highlight>
                <a:latin typeface="Times New Roman" panose="02020603050405020304" pitchFamily="18" charset="0"/>
                <a:cs typeface="Times New Roman" panose="02020603050405020304" pitchFamily="18" charset="0"/>
              </a:rPr>
              <a:t>infatti</a:t>
            </a:r>
          </a:p>
          <a:p>
            <a:pPr algn="just">
              <a:lnSpc>
                <a:spcPct val="100000"/>
              </a:lnSpc>
              <a:spcBef>
                <a:spcPts val="0"/>
              </a:spcBef>
            </a:pPr>
            <a:r>
              <a:rPr lang="it-IT" sz="2600" dirty="0">
                <a:latin typeface="Times New Roman" panose="02020603050405020304" pitchFamily="18" charset="0"/>
                <a:cs typeface="Times New Roman" panose="02020603050405020304" pitchFamily="18" charset="0"/>
              </a:rPr>
              <a:t>   1.1 Per Virgilio è un mostro orribile, </a:t>
            </a:r>
            <a:r>
              <a:rPr lang="it-IT" sz="2600" dirty="0">
                <a:highlight>
                  <a:srgbClr val="00FF00"/>
                </a:highlight>
                <a:latin typeface="Times New Roman" panose="02020603050405020304" pitchFamily="18" charset="0"/>
                <a:cs typeface="Times New Roman" panose="02020603050405020304" pitchFamily="18" charset="0"/>
              </a:rPr>
              <a:t>invece</a:t>
            </a:r>
          </a:p>
          <a:p>
            <a:pPr algn="just">
              <a:lnSpc>
                <a:spcPct val="100000"/>
              </a:lnSpc>
              <a:spcBef>
                <a:spcPts val="0"/>
              </a:spcBef>
            </a:pPr>
            <a:r>
              <a:rPr lang="it-IT" sz="2600" dirty="0">
                <a:latin typeface="Times New Roman" panose="02020603050405020304" pitchFamily="18" charset="0"/>
                <a:cs typeface="Times New Roman" panose="02020603050405020304" pitchFamily="18" charset="0"/>
              </a:rPr>
              <a:t>   1.2 Per Dante è qualcosa di fugace, </a:t>
            </a:r>
            <a:r>
              <a:rPr lang="it-IT" sz="2600" dirty="0">
                <a:highlight>
                  <a:srgbClr val="00FF00"/>
                </a:highlight>
                <a:latin typeface="Times New Roman" panose="02020603050405020304" pitchFamily="18" charset="0"/>
                <a:cs typeface="Times New Roman" panose="02020603050405020304" pitchFamily="18" charset="0"/>
              </a:rPr>
              <a:t>mentre</a:t>
            </a:r>
            <a:r>
              <a:rPr lang="it-IT" sz="2600" dirty="0">
                <a:latin typeface="Times New Roman" panose="02020603050405020304" pitchFamily="18" charset="0"/>
                <a:cs typeface="Times New Roman" panose="02020603050405020304" pitchFamily="18" charset="0"/>
              </a:rPr>
              <a:t> </a:t>
            </a:r>
          </a:p>
          <a:p>
            <a:pPr algn="just">
              <a:lnSpc>
                <a:spcPct val="100000"/>
              </a:lnSpc>
              <a:spcBef>
                <a:spcPts val="0"/>
              </a:spcBef>
            </a:pPr>
            <a:r>
              <a:rPr lang="it-IT" sz="2600" dirty="0">
                <a:latin typeface="Times New Roman" panose="02020603050405020304" pitchFamily="18" charset="0"/>
                <a:cs typeface="Times New Roman" panose="02020603050405020304" pitchFamily="18" charset="0"/>
              </a:rPr>
              <a:t>   1.3 Per Petrarca è un vano bene terreno</a:t>
            </a:r>
          </a:p>
          <a:p>
            <a:pPr algn="just">
              <a:lnSpc>
                <a:spcPct val="100000"/>
              </a:lnSpc>
              <a:spcBef>
                <a:spcPts val="0"/>
              </a:spcBef>
            </a:pPr>
            <a:endParaRPr lang="it-IT" sz="2600" dirty="0">
              <a:latin typeface="Times New Roman" panose="02020603050405020304" pitchFamily="18" charset="0"/>
              <a:cs typeface="Times New Roman" panose="02020603050405020304" pitchFamily="18" charset="0"/>
            </a:endParaRPr>
          </a:p>
          <a:p>
            <a:pPr algn="just">
              <a:lnSpc>
                <a:spcPct val="100000"/>
              </a:lnSpc>
              <a:spcBef>
                <a:spcPts val="0"/>
              </a:spcBef>
            </a:pPr>
            <a:r>
              <a:rPr lang="it-IT" sz="2600" dirty="0">
                <a:highlight>
                  <a:srgbClr val="FFFF00"/>
                </a:highlight>
                <a:latin typeface="Times New Roman" panose="02020603050405020304" pitchFamily="18" charset="0"/>
                <a:cs typeface="Times New Roman" panose="02020603050405020304" pitchFamily="18" charset="0"/>
              </a:rPr>
              <a:t>2.</a:t>
            </a:r>
            <a:r>
              <a:rPr lang="it-IT" sz="2600" dirty="0">
                <a:latin typeface="Times New Roman" panose="02020603050405020304" pitchFamily="18" charset="0"/>
                <a:cs typeface="Times New Roman" panose="02020603050405020304" pitchFamily="18" charset="0"/>
              </a:rPr>
              <a:t>     </a:t>
            </a:r>
            <a:r>
              <a:rPr lang="it-IT" sz="2600" dirty="0">
                <a:highlight>
                  <a:srgbClr val="00FF00"/>
                </a:highlight>
                <a:latin typeface="Times New Roman" panose="02020603050405020304" pitchFamily="18" charset="0"/>
                <a:cs typeface="Times New Roman" panose="02020603050405020304" pitchFamily="18" charset="0"/>
              </a:rPr>
              <a:t>Tuttavia</a:t>
            </a:r>
            <a:r>
              <a:rPr lang="it-IT" sz="2600" dirty="0">
                <a:latin typeface="Times New Roman" panose="02020603050405020304" pitchFamily="18" charset="0"/>
                <a:cs typeface="Times New Roman" panose="02020603050405020304" pitchFamily="18" charset="0"/>
              </a:rPr>
              <a:t>, nella società contemporanea il rapporto con la fama è profondamente cambiato </a:t>
            </a:r>
            <a:r>
              <a:rPr lang="it-IT" sz="2600" dirty="0">
                <a:highlight>
                  <a:srgbClr val="00FF00"/>
                </a:highlight>
                <a:latin typeface="Times New Roman" panose="02020603050405020304" pitchFamily="18" charset="0"/>
                <a:cs typeface="Times New Roman" panose="02020603050405020304" pitchFamily="18" charset="0"/>
              </a:rPr>
              <a:t>perché</a:t>
            </a:r>
          </a:p>
          <a:p>
            <a:pPr algn="just">
              <a:lnSpc>
                <a:spcPct val="100000"/>
              </a:lnSpc>
              <a:spcBef>
                <a:spcPts val="0"/>
              </a:spcBef>
            </a:pPr>
            <a:r>
              <a:rPr lang="it-IT" sz="2600" dirty="0">
                <a:latin typeface="Times New Roman" panose="02020603050405020304" pitchFamily="18" charset="0"/>
                <a:cs typeface="Times New Roman" panose="02020603050405020304" pitchFamily="18" charset="0"/>
              </a:rPr>
              <a:t>   2.1 La fama non è più riservata a imperatori, condottieri o poeti, ma è raggiungibile anche dalle persone comuni, come aveva intuito Andy Warhol. </a:t>
            </a:r>
          </a:p>
          <a:p>
            <a:pPr algn="just">
              <a:lnSpc>
                <a:spcPct val="100000"/>
              </a:lnSpc>
              <a:spcBef>
                <a:spcPts val="0"/>
              </a:spcBef>
            </a:pPr>
            <a:r>
              <a:rPr lang="it-IT" sz="2600" dirty="0">
                <a:latin typeface="Times New Roman" panose="02020603050405020304" pitchFamily="18" charset="0"/>
                <a:cs typeface="Times New Roman" panose="02020603050405020304" pitchFamily="18" charset="0"/>
              </a:rPr>
              <a:t>   2.2 </a:t>
            </a:r>
            <a:r>
              <a:rPr lang="it-IT" sz="2600" dirty="0">
                <a:highlight>
                  <a:srgbClr val="00FF00"/>
                </a:highlight>
                <a:latin typeface="Times New Roman" panose="02020603050405020304" pitchFamily="18" charset="0"/>
                <a:cs typeface="Times New Roman" panose="02020603050405020304" pitchFamily="18" charset="0"/>
              </a:rPr>
              <a:t>In effetti</a:t>
            </a:r>
            <a:r>
              <a:rPr lang="it-IT" sz="2600" dirty="0">
                <a:latin typeface="Times New Roman" panose="02020603050405020304" pitchFamily="18" charset="0"/>
                <a:cs typeface="Times New Roman" panose="02020603050405020304" pitchFamily="18" charset="0"/>
              </a:rPr>
              <a:t>, oggi la fama può non essere legata a particolari imprese o a qualità eccezionali: ne sono una dimostrazione i protagonisti del Grande Fratello.</a:t>
            </a:r>
          </a:p>
          <a:p>
            <a:pPr algn="just">
              <a:lnSpc>
                <a:spcPct val="100000"/>
              </a:lnSpc>
              <a:spcBef>
                <a:spcPts val="0"/>
              </a:spcBef>
            </a:pPr>
            <a:endParaRPr lang="it-IT" sz="2600" dirty="0">
              <a:latin typeface="Times New Roman" panose="02020603050405020304" pitchFamily="18" charset="0"/>
              <a:cs typeface="Times New Roman" panose="02020603050405020304" pitchFamily="18" charset="0"/>
            </a:endParaRPr>
          </a:p>
          <a:p>
            <a:pPr algn="just">
              <a:lnSpc>
                <a:spcPct val="100000"/>
              </a:lnSpc>
              <a:spcBef>
                <a:spcPts val="0"/>
              </a:spcBef>
            </a:pPr>
            <a:r>
              <a:rPr lang="it-IT" sz="2600" dirty="0">
                <a:highlight>
                  <a:srgbClr val="FFFF00"/>
                </a:highlight>
                <a:latin typeface="Times New Roman" panose="02020603050405020304" pitchFamily="18" charset="0"/>
                <a:cs typeface="Times New Roman" panose="02020603050405020304" pitchFamily="18" charset="0"/>
              </a:rPr>
              <a:t>3.</a:t>
            </a:r>
            <a:r>
              <a:rPr lang="it-IT" sz="2600" dirty="0">
                <a:latin typeface="Times New Roman" panose="02020603050405020304" pitchFamily="18" charset="0"/>
                <a:cs typeface="Times New Roman" panose="02020603050405020304" pitchFamily="18" charset="0"/>
              </a:rPr>
              <a:t>    </a:t>
            </a:r>
            <a:r>
              <a:rPr lang="it-IT" sz="2600" dirty="0">
                <a:highlight>
                  <a:srgbClr val="00FF00"/>
                </a:highlight>
                <a:latin typeface="Times New Roman" panose="02020603050405020304" pitchFamily="18" charset="0"/>
                <a:cs typeface="Times New Roman" panose="02020603050405020304" pitchFamily="18" charset="0"/>
              </a:rPr>
              <a:t>Quindi</a:t>
            </a:r>
            <a:r>
              <a:rPr lang="it-IT" sz="2600" dirty="0">
                <a:latin typeface="Times New Roman" panose="02020603050405020304" pitchFamily="18" charset="0"/>
                <a:cs typeface="Times New Roman" panose="02020603050405020304" pitchFamily="18" charset="0"/>
              </a:rPr>
              <a:t> il problema della ricerca della celebrità oggi incide profondamente sull’intero tessuto sociale ed è tanto facile da raggiungere quanto effimera, </a:t>
            </a:r>
            <a:r>
              <a:rPr lang="it-IT" sz="2600" dirty="0">
                <a:highlight>
                  <a:srgbClr val="00FF00"/>
                </a:highlight>
                <a:latin typeface="Times New Roman" panose="02020603050405020304" pitchFamily="18" charset="0"/>
                <a:cs typeface="Times New Roman" panose="02020603050405020304" pitchFamily="18" charset="0"/>
              </a:rPr>
              <a:t>infatti</a:t>
            </a:r>
          </a:p>
          <a:p>
            <a:pPr algn="just">
              <a:lnSpc>
                <a:spcPct val="100000"/>
              </a:lnSpc>
              <a:spcBef>
                <a:spcPts val="0"/>
              </a:spcBef>
            </a:pPr>
            <a:r>
              <a:rPr lang="it-IT" sz="2600" dirty="0">
                <a:latin typeface="Times New Roman" panose="02020603050405020304" pitchFamily="18" charset="0"/>
                <a:cs typeface="Times New Roman" panose="02020603050405020304" pitchFamily="18" charset="0"/>
              </a:rPr>
              <a:t>   3.1 Si è star per pochi mesi in reality e talent.</a:t>
            </a:r>
          </a:p>
          <a:p>
            <a:pPr algn="just">
              <a:lnSpc>
                <a:spcPct val="100000"/>
              </a:lnSpc>
              <a:spcBef>
                <a:spcPts val="0"/>
              </a:spcBef>
            </a:pPr>
            <a:r>
              <a:rPr lang="it-IT" sz="2600" dirty="0">
                <a:latin typeface="Times New Roman" panose="02020603050405020304" pitchFamily="18" charset="0"/>
                <a:cs typeface="Times New Roman" panose="02020603050405020304" pitchFamily="18" charset="0"/>
              </a:rPr>
              <a:t>   3.3 </a:t>
            </a:r>
            <a:r>
              <a:rPr lang="it-IT" sz="2600" dirty="0">
                <a:highlight>
                  <a:srgbClr val="00FF00"/>
                </a:highlight>
                <a:latin typeface="Times New Roman" panose="02020603050405020304" pitchFamily="18" charset="0"/>
                <a:cs typeface="Times New Roman" panose="02020603050405020304" pitchFamily="18" charset="0"/>
              </a:rPr>
              <a:t>Per di più</a:t>
            </a:r>
            <a:r>
              <a:rPr lang="it-IT" sz="2600" dirty="0">
                <a:latin typeface="Times New Roman" panose="02020603050405020304" pitchFamily="18" charset="0"/>
                <a:cs typeface="Times New Roman" panose="02020603050405020304" pitchFamily="18" charset="0"/>
              </a:rPr>
              <a:t>, con la diffusione di internet, la fama è ancor di più facile accesso per un’ampia massa di persone: c’è chi diventa famoso per i video caricati su YouTube, a costo di compiere azioni sciocche o pericolose.</a:t>
            </a:r>
          </a:p>
          <a:p>
            <a:pPr algn="just">
              <a:lnSpc>
                <a:spcPct val="100000"/>
              </a:lnSpc>
              <a:spcBef>
                <a:spcPts val="0"/>
              </a:spcBef>
            </a:pPr>
            <a:r>
              <a:rPr lang="it-IT" sz="2600" dirty="0">
                <a:latin typeface="Times New Roman" panose="02020603050405020304" pitchFamily="18" charset="0"/>
                <a:cs typeface="Times New Roman" panose="02020603050405020304" pitchFamily="18" charset="0"/>
              </a:rPr>
              <a:t>    3.4 </a:t>
            </a:r>
            <a:r>
              <a:rPr lang="it-IT" sz="2600" dirty="0">
                <a:highlight>
                  <a:srgbClr val="00FF00"/>
                </a:highlight>
                <a:latin typeface="Times New Roman" panose="02020603050405020304" pitchFamily="18" charset="0"/>
                <a:cs typeface="Times New Roman" panose="02020603050405020304" pitchFamily="18" charset="0"/>
              </a:rPr>
              <a:t>Anche</a:t>
            </a:r>
            <a:r>
              <a:rPr lang="it-IT" sz="2600" dirty="0">
                <a:latin typeface="Times New Roman" panose="02020603050405020304" pitchFamily="18" charset="0"/>
                <a:cs typeface="Times New Roman" panose="02020603050405020304" pitchFamily="18" charset="0"/>
              </a:rPr>
              <a:t> i social network hanno accentuato questa tendenza nella società, soprattutto tra i  più giovani. Come ha osservato il sociologo </a:t>
            </a:r>
            <a:r>
              <a:rPr lang="it-IT" sz="2600" dirty="0" err="1">
                <a:latin typeface="Times New Roman" panose="02020603050405020304" pitchFamily="18" charset="0"/>
                <a:cs typeface="Times New Roman" panose="02020603050405020304" pitchFamily="18" charset="0"/>
              </a:rPr>
              <a:t>Bauman</a:t>
            </a:r>
            <a:r>
              <a:rPr lang="it-IT" sz="2600" dirty="0">
                <a:latin typeface="Times New Roman" panose="02020603050405020304" pitchFamily="18" charset="0"/>
                <a:cs typeface="Times New Roman" panose="02020603050405020304" pitchFamily="18" charset="0"/>
              </a:rPr>
              <a:t>, Facebook è una versione economica e democratica della cultura delle celebrità che vediamo in televisione. </a:t>
            </a:r>
            <a:endParaRPr lang="it-IT" sz="2600" dirty="0">
              <a:highlight>
                <a:srgbClr val="FFFF00"/>
              </a:highlight>
              <a:latin typeface="Times New Roman" panose="02020603050405020304" pitchFamily="18" charset="0"/>
              <a:cs typeface="Times New Roman" panose="02020603050405020304" pitchFamily="18" charset="0"/>
            </a:endParaRPr>
          </a:p>
          <a:p>
            <a:pPr algn="just">
              <a:lnSpc>
                <a:spcPct val="100000"/>
              </a:lnSpc>
              <a:spcBef>
                <a:spcPts val="0"/>
              </a:spcBef>
            </a:pPr>
            <a:endParaRPr lang="it-IT" sz="2600" dirty="0">
              <a:highlight>
                <a:srgbClr val="00FF00"/>
              </a:highlight>
              <a:latin typeface="Times New Roman" panose="02020603050405020304" pitchFamily="18" charset="0"/>
              <a:cs typeface="Times New Roman" panose="02020603050405020304" pitchFamily="18" charset="0"/>
            </a:endParaRPr>
          </a:p>
          <a:p>
            <a:pPr algn="just">
              <a:lnSpc>
                <a:spcPct val="100000"/>
              </a:lnSpc>
              <a:spcBef>
                <a:spcPts val="0"/>
              </a:spcBef>
            </a:pPr>
            <a:r>
              <a:rPr lang="it-IT" sz="2600" dirty="0">
                <a:highlight>
                  <a:srgbClr val="FFFF00"/>
                </a:highlight>
                <a:latin typeface="Times New Roman" panose="02020603050405020304" pitchFamily="18" charset="0"/>
                <a:cs typeface="Times New Roman" panose="02020603050405020304" pitchFamily="18" charset="0"/>
              </a:rPr>
              <a:t>4.</a:t>
            </a:r>
            <a:r>
              <a:rPr lang="it-IT" sz="2600" dirty="0">
                <a:latin typeface="Times New Roman" panose="02020603050405020304" pitchFamily="18" charset="0"/>
                <a:cs typeface="Times New Roman" panose="02020603050405020304" pitchFamily="18" charset="0"/>
              </a:rPr>
              <a:t>  </a:t>
            </a:r>
            <a:r>
              <a:rPr lang="it-IT" sz="2600" dirty="0">
                <a:highlight>
                  <a:srgbClr val="00FF00"/>
                </a:highlight>
                <a:latin typeface="Times New Roman" panose="02020603050405020304" pitchFamily="18" charset="0"/>
                <a:cs typeface="Times New Roman" panose="02020603050405020304" pitchFamily="18" charset="0"/>
              </a:rPr>
              <a:t>In conclusione</a:t>
            </a:r>
            <a:r>
              <a:rPr lang="it-IT" sz="2600" dirty="0">
                <a:latin typeface="Times New Roman" panose="02020603050405020304" pitchFamily="18" charset="0"/>
                <a:cs typeface="Times New Roman" panose="02020603050405020304" pitchFamily="18" charset="0"/>
              </a:rPr>
              <a:t>, non solo la fama oggi si rivela ancora più effimera che nel passato, ma la sua ricerca sta diventando una vera e propria malattia sociale, che coinvolge diversi strati della società</a:t>
            </a:r>
          </a:p>
          <a:p>
            <a:pPr algn="just">
              <a:lnSpc>
                <a:spcPct val="100000"/>
              </a:lnSpc>
              <a:spcBef>
                <a:spcPts val="0"/>
              </a:spcBef>
            </a:pPr>
            <a:r>
              <a:rPr lang="it-IT" sz="2600" dirty="0">
                <a:latin typeface="Times New Roman" panose="02020603050405020304" pitchFamily="18" charset="0"/>
                <a:cs typeface="Times New Roman" panose="02020603050405020304" pitchFamily="18" charset="0"/>
              </a:rPr>
              <a:t>   4.1 </a:t>
            </a:r>
            <a:r>
              <a:rPr lang="it-IT" sz="2600" dirty="0">
                <a:highlight>
                  <a:srgbClr val="00FF00"/>
                </a:highlight>
                <a:latin typeface="Times New Roman" panose="02020603050405020304" pitchFamily="18" charset="0"/>
                <a:cs typeface="Times New Roman" panose="02020603050405020304" pitchFamily="18" charset="0"/>
              </a:rPr>
              <a:t>Per questo</a:t>
            </a:r>
            <a:r>
              <a:rPr lang="it-IT" sz="2600" dirty="0">
                <a:latin typeface="Times New Roman" panose="02020603050405020304" pitchFamily="18" charset="0"/>
                <a:cs typeface="Times New Roman" panose="02020603050405020304" pitchFamily="18" charset="0"/>
              </a:rPr>
              <a:t> molte persone cercano spasmodicamente di apparire in televisione, come mostra anche Reality, film del regista Matteo Garrone.</a:t>
            </a:r>
          </a:p>
        </p:txBody>
      </p:sp>
    </p:spTree>
    <p:extLst>
      <p:ext uri="{BB962C8B-B14F-4D97-AF65-F5344CB8AC3E}">
        <p14:creationId xmlns:p14="http://schemas.microsoft.com/office/powerpoint/2010/main" val="37750733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07828A8E-FA2F-4AD5-9FD3-ACF46F3BB0A6}"/>
              </a:ext>
            </a:extLst>
          </p:cNvPr>
          <p:cNvSpPr>
            <a:spLocks noGrp="1"/>
          </p:cNvSpPr>
          <p:nvPr>
            <p:ph type="ctrTitle"/>
          </p:nvPr>
        </p:nvSpPr>
        <p:spPr>
          <a:xfrm>
            <a:off x="251791" y="145776"/>
            <a:ext cx="11449880" cy="609600"/>
          </a:xfrm>
        </p:spPr>
        <p:txBody>
          <a:bodyPr>
            <a:noAutofit/>
          </a:bodyPr>
          <a:lstStyle/>
          <a:p>
            <a:r>
              <a:rPr lang="it-IT" sz="4000" dirty="0">
                <a:latin typeface="Times New Roman" panose="02020603050405020304" pitchFamily="18" charset="0"/>
                <a:cs typeface="Times New Roman" panose="02020603050405020304" pitchFamily="18" charset="0"/>
              </a:rPr>
              <a:t>Fasi della stesura e della revisione del testo, esempio</a:t>
            </a:r>
          </a:p>
        </p:txBody>
      </p:sp>
      <p:sp>
        <p:nvSpPr>
          <p:cNvPr id="3" name="Sottotitolo 2">
            <a:extLst>
              <a:ext uri="{FF2B5EF4-FFF2-40B4-BE49-F238E27FC236}">
                <a16:creationId xmlns:a16="http://schemas.microsoft.com/office/drawing/2014/main" xmlns="" id="{18C341F2-656D-40FC-836D-3C21AC640FFE}"/>
              </a:ext>
            </a:extLst>
          </p:cNvPr>
          <p:cNvSpPr>
            <a:spLocks noGrp="1"/>
          </p:cNvSpPr>
          <p:nvPr>
            <p:ph type="subTitle" idx="1"/>
          </p:nvPr>
        </p:nvSpPr>
        <p:spPr>
          <a:xfrm>
            <a:off x="251791" y="980660"/>
            <a:ext cx="11675166" cy="5565913"/>
          </a:xfrm>
        </p:spPr>
        <p:txBody>
          <a:bodyPr>
            <a:normAutofit lnSpcReduction="10000"/>
          </a:bodyPr>
          <a:lstStyle/>
          <a:p>
            <a:pPr algn="just"/>
            <a:r>
              <a:rPr lang="it-IT" dirty="0">
                <a:latin typeface="Times New Roman" panose="02020603050405020304" pitchFamily="18" charset="0"/>
                <a:cs typeface="Times New Roman" panose="02020603050405020304" pitchFamily="18" charset="0"/>
              </a:rPr>
              <a:t>• Per quanto concerne la </a:t>
            </a:r>
            <a:r>
              <a:rPr lang="it-IT" b="1" dirty="0">
                <a:latin typeface="Times New Roman" panose="02020603050405020304" pitchFamily="18" charset="0"/>
                <a:cs typeface="Times New Roman" panose="02020603050405020304" pitchFamily="18" charset="0"/>
              </a:rPr>
              <a:t>stesura</a:t>
            </a:r>
            <a:r>
              <a:rPr lang="it-IT" dirty="0">
                <a:latin typeface="Times New Roman" panose="02020603050405020304" pitchFamily="18" charset="0"/>
                <a:cs typeface="Times New Roman" panose="02020603050405020304" pitchFamily="18" charset="0"/>
              </a:rPr>
              <a:t> del testo preso come esempio, prima di strutturare la suddivisione in introduzione, esposizione, argomentazione e conclusione, è opportuno delineare:</a:t>
            </a:r>
          </a:p>
          <a:p>
            <a:pPr algn="just"/>
            <a:r>
              <a:rPr lang="it-IT" dirty="0">
                <a:latin typeface="Times New Roman" panose="02020603050405020304" pitchFamily="18" charset="0"/>
                <a:cs typeface="Times New Roman" panose="02020603050405020304" pitchFamily="18" charset="0"/>
              </a:rPr>
              <a:t>- L’</a:t>
            </a:r>
            <a:r>
              <a:rPr lang="it-IT" u="sng" dirty="0">
                <a:solidFill>
                  <a:srgbClr val="FF0000"/>
                </a:solidFill>
                <a:latin typeface="Times New Roman" panose="02020603050405020304" pitchFamily="18" charset="0"/>
                <a:cs typeface="Times New Roman" panose="02020603050405020304" pitchFamily="18" charset="0"/>
              </a:rPr>
              <a:t>argomento</a:t>
            </a:r>
            <a:r>
              <a:rPr lang="it-IT" dirty="0">
                <a:latin typeface="Times New Roman" panose="02020603050405020304" pitchFamily="18" charset="0"/>
                <a:cs typeface="Times New Roman" panose="02020603050405020304" pitchFamily="18" charset="0"/>
              </a:rPr>
              <a:t>, che nel nostro caso è un tema di attualità, in cui potranno avere rilievo i fatti di cronaca e di costume;</a:t>
            </a:r>
          </a:p>
          <a:p>
            <a:pPr algn="just"/>
            <a:r>
              <a:rPr lang="it-IT" dirty="0">
                <a:latin typeface="Times New Roman" panose="02020603050405020304" pitchFamily="18" charset="0"/>
                <a:cs typeface="Times New Roman" panose="02020603050405020304" pitchFamily="18" charset="0"/>
              </a:rPr>
              <a:t>- Il </a:t>
            </a:r>
            <a:r>
              <a:rPr lang="it-IT" u="sng" dirty="0">
                <a:solidFill>
                  <a:srgbClr val="FF0000"/>
                </a:solidFill>
                <a:latin typeface="Times New Roman" panose="02020603050405020304" pitchFamily="18" charset="0"/>
                <a:cs typeface="Times New Roman" panose="02020603050405020304" pitchFamily="18" charset="0"/>
              </a:rPr>
              <a:t>destinatario</a:t>
            </a:r>
            <a:r>
              <a:rPr lang="it-IT" dirty="0">
                <a:latin typeface="Times New Roman" panose="02020603050405020304" pitchFamily="18" charset="0"/>
                <a:cs typeface="Times New Roman" panose="02020603050405020304" pitchFamily="18" charset="0"/>
              </a:rPr>
              <a:t>, a cui ci si dovrà rivolgere con un tono serio e preciso, senza dare nulla per scontato;</a:t>
            </a:r>
          </a:p>
          <a:p>
            <a:pPr algn="just"/>
            <a:r>
              <a:rPr lang="it-IT" dirty="0">
                <a:latin typeface="Times New Roman" panose="02020603050405020304" pitchFamily="18" charset="0"/>
                <a:cs typeface="Times New Roman" panose="02020603050405020304" pitchFamily="18" charset="0"/>
              </a:rPr>
              <a:t>- Il </a:t>
            </a:r>
            <a:r>
              <a:rPr lang="it-IT" u="sng" dirty="0">
                <a:solidFill>
                  <a:srgbClr val="FF0000"/>
                </a:solidFill>
                <a:latin typeface="Times New Roman" panose="02020603050405020304" pitchFamily="18" charset="0"/>
                <a:cs typeface="Times New Roman" panose="02020603050405020304" pitchFamily="18" charset="0"/>
              </a:rPr>
              <a:t>contesto</a:t>
            </a:r>
            <a:r>
              <a:rPr lang="it-IT" dirty="0">
                <a:latin typeface="Times New Roman" panose="02020603050405020304" pitchFamily="18" charset="0"/>
                <a:cs typeface="Times New Roman" panose="02020603050405020304" pitchFamily="18" charset="0"/>
              </a:rPr>
              <a:t>, che potrà  far riferimento a quello di un testo argomentativo;</a:t>
            </a:r>
          </a:p>
          <a:p>
            <a:pPr algn="just"/>
            <a:r>
              <a:rPr lang="it-IT" dirty="0">
                <a:latin typeface="Times New Roman" panose="02020603050405020304" pitchFamily="18" charset="0"/>
                <a:cs typeface="Times New Roman" panose="02020603050405020304" pitchFamily="18" charset="0"/>
              </a:rPr>
              <a:t>- Lo </a:t>
            </a:r>
            <a:r>
              <a:rPr lang="it-IT" u="sng" dirty="0">
                <a:solidFill>
                  <a:srgbClr val="FF0000"/>
                </a:solidFill>
                <a:latin typeface="Times New Roman" panose="02020603050405020304" pitchFamily="18" charset="0"/>
                <a:cs typeface="Times New Roman" panose="02020603050405020304" pitchFamily="18" charset="0"/>
              </a:rPr>
              <a:t>scopo</a:t>
            </a:r>
            <a:r>
              <a:rPr lang="it-IT" dirty="0">
                <a:latin typeface="Times New Roman" panose="02020603050405020304" pitchFamily="18" charset="0"/>
                <a:cs typeface="Times New Roman" panose="02020603050405020304" pitchFamily="18" charset="0"/>
              </a:rPr>
              <a:t>, che sarà quello di informare il lettore sull’ossessione della fama al giorno d’oggi;</a:t>
            </a:r>
          </a:p>
          <a:p>
            <a:pPr algn="just"/>
            <a:r>
              <a:rPr lang="it-IT" dirty="0">
                <a:latin typeface="Times New Roman" panose="02020603050405020304" pitchFamily="18" charset="0"/>
                <a:cs typeface="Times New Roman" panose="02020603050405020304" pitchFamily="18" charset="0"/>
              </a:rPr>
              <a:t>- Il </a:t>
            </a:r>
            <a:r>
              <a:rPr lang="it-IT" u="sng" dirty="0">
                <a:solidFill>
                  <a:srgbClr val="FF0000"/>
                </a:solidFill>
                <a:latin typeface="Times New Roman" panose="02020603050405020304" pitchFamily="18" charset="0"/>
                <a:cs typeface="Times New Roman" panose="02020603050405020304" pitchFamily="18" charset="0"/>
              </a:rPr>
              <a:t>registro</a:t>
            </a:r>
            <a:r>
              <a:rPr lang="it-IT" dirty="0">
                <a:solidFill>
                  <a:srgbClr val="FF0000"/>
                </a:solidFill>
                <a:latin typeface="Times New Roman" panose="02020603050405020304" pitchFamily="18" charset="0"/>
                <a:cs typeface="Times New Roman" panose="02020603050405020304" pitchFamily="18" charset="0"/>
              </a:rPr>
              <a:t>,</a:t>
            </a:r>
            <a:r>
              <a:rPr lang="it-IT" dirty="0">
                <a:latin typeface="Times New Roman" panose="02020603050405020304" pitchFamily="18" charset="0"/>
                <a:cs typeface="Times New Roman" panose="02020603050405020304" pitchFamily="18" charset="0"/>
              </a:rPr>
              <a:t> che dipenderà dall’argomento.</a:t>
            </a:r>
          </a:p>
          <a:p>
            <a:pPr algn="just"/>
            <a:endParaRPr lang="it-IT" dirty="0">
              <a:latin typeface="Times New Roman" panose="02020603050405020304" pitchFamily="18" charset="0"/>
              <a:cs typeface="Times New Roman" panose="02020603050405020304" pitchFamily="18" charset="0"/>
            </a:endParaRPr>
          </a:p>
          <a:p>
            <a:pPr algn="just"/>
            <a:r>
              <a:rPr lang="it-IT" dirty="0">
                <a:latin typeface="Times New Roman" panose="02020603050405020304" pitchFamily="18" charset="0"/>
                <a:cs typeface="Times New Roman" panose="02020603050405020304" pitchFamily="18" charset="0"/>
              </a:rPr>
              <a:t>• Per quanto riguarda la fase della </a:t>
            </a:r>
            <a:r>
              <a:rPr lang="it-IT" b="1" dirty="0">
                <a:latin typeface="Times New Roman" panose="02020603050405020304" pitchFamily="18" charset="0"/>
                <a:cs typeface="Times New Roman" panose="02020603050405020304" pitchFamily="18" charset="0"/>
              </a:rPr>
              <a:t>revisione</a:t>
            </a:r>
            <a:r>
              <a:rPr lang="it-IT" dirty="0">
                <a:latin typeface="Times New Roman" panose="02020603050405020304" pitchFamily="18" charset="0"/>
                <a:cs typeface="Times New Roman" panose="02020603050405020304" pitchFamily="18" charset="0"/>
              </a:rPr>
              <a:t>, potrà essere attuata dopo aver (eventualmente) suddiviso in paragrafi il testo prodotto, e consisterà in una rilettura accurata, per controllare che il testo risulti chiaro, corretto ed efficace.</a:t>
            </a:r>
          </a:p>
          <a:p>
            <a:pPr algn="just"/>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635834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05A8AF60-58A2-4892-BFE5-D7BA603206A8}"/>
              </a:ext>
            </a:extLst>
          </p:cNvPr>
          <p:cNvSpPr>
            <a:spLocks noGrp="1"/>
          </p:cNvSpPr>
          <p:nvPr>
            <p:ph type="title"/>
          </p:nvPr>
        </p:nvSpPr>
        <p:spPr>
          <a:xfrm>
            <a:off x="2252870" y="291548"/>
            <a:ext cx="9100928" cy="397565"/>
          </a:xfrm>
        </p:spPr>
        <p:txBody>
          <a:bodyPr>
            <a:noAutofit/>
          </a:bodyPr>
          <a:lstStyle/>
          <a:p>
            <a:r>
              <a:rPr lang="it-IT" dirty="0">
                <a:latin typeface="Times New Roman" panose="02020603050405020304" pitchFamily="18" charset="0"/>
                <a:cs typeface="Times New Roman" panose="02020603050405020304" pitchFamily="18" charset="0"/>
              </a:rPr>
              <a:t>Tipologia A: l’analisi del testo</a:t>
            </a:r>
          </a:p>
        </p:txBody>
      </p:sp>
      <p:sp>
        <p:nvSpPr>
          <p:cNvPr id="3" name="Segnaposto contenuto 2">
            <a:extLst>
              <a:ext uri="{FF2B5EF4-FFF2-40B4-BE49-F238E27FC236}">
                <a16:creationId xmlns:a16="http://schemas.microsoft.com/office/drawing/2014/main" xmlns="" id="{8191D5CF-71D2-4CE6-88F6-132E08A20551}"/>
              </a:ext>
            </a:extLst>
          </p:cNvPr>
          <p:cNvSpPr>
            <a:spLocks noGrp="1"/>
          </p:cNvSpPr>
          <p:nvPr>
            <p:ph idx="1"/>
          </p:nvPr>
        </p:nvSpPr>
        <p:spPr>
          <a:xfrm>
            <a:off x="437322" y="1391478"/>
            <a:ext cx="11595652" cy="6308035"/>
          </a:xfrm>
        </p:spPr>
        <p:txBody>
          <a:bodyPr>
            <a:normAutofit/>
          </a:bodyPr>
          <a:lstStyle/>
          <a:p>
            <a:pPr marL="0" indent="0" algn="just">
              <a:buNone/>
            </a:pPr>
            <a:r>
              <a:rPr lang="it-IT" sz="2400" dirty="0">
                <a:latin typeface="Times New Roman" panose="02020603050405020304" pitchFamily="18" charset="0"/>
                <a:cs typeface="Times New Roman" panose="02020603050405020304" pitchFamily="18" charset="0"/>
              </a:rPr>
              <a:t>Analizzare un testo significa leggerlo in maniera critica, cioè studiarne la forma e il contenuto per capire modalità e finalità del messaggio che l’autore voleva trasmettere.</a:t>
            </a:r>
          </a:p>
          <a:p>
            <a:pPr marL="0" indent="0" algn="just">
              <a:lnSpc>
                <a:spcPct val="100000"/>
              </a:lnSpc>
              <a:spcBef>
                <a:spcPts val="0"/>
              </a:spcBef>
              <a:buNone/>
            </a:pPr>
            <a:r>
              <a:rPr lang="it-IT" sz="2400" dirty="0">
                <a:latin typeface="Times New Roman" panose="02020603050405020304" pitchFamily="18" charset="0"/>
                <a:cs typeface="Times New Roman" panose="02020603050405020304" pitchFamily="18" charset="0"/>
              </a:rPr>
              <a:t>La prova rappresentata dall’analisi del testo sarà strutturata e bipartita:</a:t>
            </a:r>
          </a:p>
          <a:p>
            <a:pPr marL="0" indent="0" algn="just">
              <a:lnSpc>
                <a:spcPct val="100000"/>
              </a:lnSpc>
              <a:spcBef>
                <a:spcPts val="0"/>
              </a:spcBef>
              <a:buNone/>
            </a:pPr>
            <a:endParaRPr lang="it-IT" sz="2400" dirty="0">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it-IT" sz="2400" dirty="0">
                <a:latin typeface="Times New Roman" panose="02020603050405020304" pitchFamily="18" charset="0"/>
                <a:cs typeface="Times New Roman" panose="02020603050405020304" pitchFamily="18" charset="0"/>
              </a:rPr>
              <a:t>1) </a:t>
            </a:r>
            <a:r>
              <a:rPr lang="it-IT" sz="2400" b="1" dirty="0">
                <a:latin typeface="Times New Roman" panose="02020603050405020304" pitchFamily="18" charset="0"/>
                <a:cs typeface="Times New Roman" panose="02020603050405020304" pitchFamily="18" charset="0"/>
              </a:rPr>
              <a:t>Analisi e comprensione</a:t>
            </a:r>
            <a:r>
              <a:rPr lang="it-IT" sz="2400" dirty="0">
                <a:latin typeface="Times New Roman" panose="02020603050405020304" pitchFamily="18" charset="0"/>
                <a:cs typeface="Times New Roman" panose="02020603050405020304" pitchFamily="18" charset="0"/>
              </a:rPr>
              <a:t>, in cui sarà richiesta anche la stesura di un </a:t>
            </a:r>
            <a:r>
              <a:rPr lang="it-IT" sz="2400" u="sng" dirty="0">
                <a:latin typeface="Times New Roman" panose="02020603050405020304" pitchFamily="18" charset="0"/>
                <a:cs typeface="Times New Roman" panose="02020603050405020304" pitchFamily="18" charset="0"/>
              </a:rPr>
              <a:t>riassunto</a:t>
            </a:r>
            <a:r>
              <a:rPr lang="it-IT" sz="2400" dirty="0">
                <a:latin typeface="Times New Roman" panose="02020603050405020304" pitchFamily="18" charset="0"/>
                <a:cs typeface="Times New Roman" panose="02020603050405020304" pitchFamily="18" charset="0"/>
              </a:rPr>
              <a:t> e/o di una </a:t>
            </a:r>
            <a:r>
              <a:rPr lang="it-IT" sz="2400" u="sng" dirty="0">
                <a:latin typeface="Times New Roman" panose="02020603050405020304" pitchFamily="18" charset="0"/>
                <a:cs typeface="Times New Roman" panose="02020603050405020304" pitchFamily="18" charset="0"/>
              </a:rPr>
              <a:t>parafrasi</a:t>
            </a:r>
            <a:r>
              <a:rPr lang="it-IT" sz="2400" dirty="0">
                <a:latin typeface="Times New Roman" panose="02020603050405020304" pitchFamily="18" charset="0"/>
                <a:cs typeface="Times New Roman" panose="02020603050405020304" pitchFamily="18" charset="0"/>
              </a:rPr>
              <a:t>, per cui sarà opportuno, nel periodo precedente alla prima prova, esercitarsi nella produzione di queste tipologie testuali. </a:t>
            </a:r>
          </a:p>
          <a:p>
            <a:pPr marL="0" indent="0" algn="just">
              <a:buNone/>
            </a:pPr>
            <a:r>
              <a:rPr lang="it-IT" sz="2400" dirty="0">
                <a:latin typeface="Times New Roman" panose="02020603050405020304" pitchFamily="18" charset="0"/>
                <a:cs typeface="Times New Roman" panose="02020603050405020304" pitchFamily="18" charset="0"/>
              </a:rPr>
              <a:t>In questa sezione, l’analisi guidata comprenderà anche domande relative alla </a:t>
            </a:r>
            <a:r>
              <a:rPr lang="it-IT" sz="2400" u="sng" dirty="0">
                <a:latin typeface="Times New Roman" panose="02020603050405020304" pitchFamily="18" charset="0"/>
                <a:cs typeface="Times New Roman" panose="02020603050405020304" pitchFamily="18" charset="0"/>
              </a:rPr>
              <a:t>descrizione del testo</a:t>
            </a:r>
            <a:r>
              <a:rPr lang="it-IT" sz="2400" dirty="0">
                <a:latin typeface="Times New Roman" panose="02020603050405020304" pitchFamily="18" charset="0"/>
                <a:cs typeface="Times New Roman" panose="02020603050405020304" pitchFamily="18" charset="0"/>
              </a:rPr>
              <a:t> (come il genere testuale e l’eventuale forma metrica utilizzati), </a:t>
            </a:r>
          </a:p>
          <a:p>
            <a:pPr marL="0" indent="0" algn="just">
              <a:lnSpc>
                <a:spcPct val="100000"/>
              </a:lnSpc>
              <a:spcBef>
                <a:spcPts val="0"/>
              </a:spcBef>
              <a:buNone/>
            </a:pPr>
            <a:r>
              <a:rPr lang="it-IT" sz="2400" dirty="0">
                <a:latin typeface="Times New Roman" panose="02020603050405020304" pitchFamily="18" charset="0"/>
                <a:cs typeface="Times New Roman" panose="02020603050405020304" pitchFamily="18" charset="0"/>
              </a:rPr>
              <a:t>alla </a:t>
            </a:r>
            <a:r>
              <a:rPr lang="it-IT" sz="2400" u="sng" dirty="0">
                <a:latin typeface="Times New Roman" panose="02020603050405020304" pitchFamily="18" charset="0"/>
                <a:cs typeface="Times New Roman" panose="02020603050405020304" pitchFamily="18" charset="0"/>
              </a:rPr>
              <a:t>forma</a:t>
            </a:r>
            <a:r>
              <a:rPr lang="it-IT" sz="2400" dirty="0">
                <a:latin typeface="Times New Roman" panose="02020603050405020304" pitchFamily="18" charset="0"/>
                <a:cs typeface="Times New Roman" panose="02020603050405020304" pitchFamily="18" charset="0"/>
              </a:rPr>
              <a:t> (lessico, sintassi, figure retoriche, struttura del componimento) e alla contestualizzazione (in cui potrà essere richiesto il paragone con altri autori)</a:t>
            </a:r>
          </a:p>
          <a:p>
            <a:pPr marL="0" indent="0" algn="just">
              <a:buNone/>
            </a:pPr>
            <a:endParaRPr lang="it-IT" sz="2400" dirty="0">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it-IT" sz="2400" dirty="0">
                <a:latin typeface="Times New Roman" panose="02020603050405020304" pitchFamily="18" charset="0"/>
                <a:cs typeface="Times New Roman" panose="02020603050405020304" pitchFamily="18" charset="0"/>
              </a:rPr>
              <a:t>2) </a:t>
            </a:r>
            <a:r>
              <a:rPr lang="it-IT" sz="2400" b="1" dirty="0">
                <a:latin typeface="Times New Roman" panose="02020603050405020304" pitchFamily="18" charset="0"/>
                <a:cs typeface="Times New Roman" panose="02020603050405020304" pitchFamily="18" charset="0"/>
              </a:rPr>
              <a:t>Commento al testo </a:t>
            </a:r>
            <a:r>
              <a:rPr lang="it-IT" sz="2400" dirty="0">
                <a:latin typeface="Times New Roman" panose="02020603050405020304" pitchFamily="18" charset="0"/>
                <a:cs typeface="Times New Roman" panose="02020603050405020304" pitchFamily="18" charset="0"/>
              </a:rPr>
              <a:t>, in cui si chiederà di produrre un’analisi del contenuto, dove si metteranno in rilievo i temi, l’ideologia e la visione del mondo che emergono dal testo.</a:t>
            </a:r>
          </a:p>
        </p:txBody>
      </p:sp>
    </p:spTree>
    <p:extLst>
      <p:ext uri="{BB962C8B-B14F-4D97-AF65-F5344CB8AC3E}">
        <p14:creationId xmlns:p14="http://schemas.microsoft.com/office/powerpoint/2010/main" val="29162213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92562CE5-5472-476A-8CE2-74BF854D8D68}"/>
              </a:ext>
            </a:extLst>
          </p:cNvPr>
          <p:cNvSpPr>
            <a:spLocks noGrp="1"/>
          </p:cNvSpPr>
          <p:nvPr>
            <p:ph type="ctrTitle"/>
          </p:nvPr>
        </p:nvSpPr>
        <p:spPr>
          <a:xfrm>
            <a:off x="1033670" y="106017"/>
            <a:ext cx="9607827" cy="503583"/>
          </a:xfrm>
        </p:spPr>
        <p:txBody>
          <a:bodyPr>
            <a:noAutofit/>
          </a:bodyPr>
          <a:lstStyle/>
          <a:p>
            <a:r>
              <a:rPr lang="it-IT" sz="4000" dirty="0">
                <a:latin typeface="Times New Roman" panose="02020603050405020304" pitchFamily="18" charset="0"/>
                <a:cs typeface="Times New Roman" panose="02020603050405020304" pitchFamily="18" charset="0"/>
              </a:rPr>
              <a:t>Proposta operativa: tipologia A</a:t>
            </a:r>
          </a:p>
        </p:txBody>
      </p:sp>
      <p:pic>
        <p:nvPicPr>
          <p:cNvPr id="6" name="Immagine 5">
            <a:extLst>
              <a:ext uri="{FF2B5EF4-FFF2-40B4-BE49-F238E27FC236}">
                <a16:creationId xmlns:a16="http://schemas.microsoft.com/office/drawing/2014/main" xmlns="" id="{B8B06C07-7F53-4F54-B161-4B78089CB249}"/>
              </a:ext>
            </a:extLst>
          </p:cNvPr>
          <p:cNvPicPr>
            <a:picLocks noChangeAspect="1"/>
          </p:cNvPicPr>
          <p:nvPr/>
        </p:nvPicPr>
        <p:blipFill rotWithShape="1">
          <a:blip r:embed="rId2">
            <a:extLst>
              <a:ext uri="{28A0092B-C50C-407E-A947-70E740481C1C}">
                <a14:useLocalDpi xmlns:a14="http://schemas.microsoft.com/office/drawing/2010/main" val="0"/>
              </a:ext>
            </a:extLst>
          </a:blip>
          <a:srcRect l="1661" t="6278" r="1556" b="2364"/>
          <a:stretch/>
        </p:blipFill>
        <p:spPr>
          <a:xfrm>
            <a:off x="1649897" y="795172"/>
            <a:ext cx="9110870" cy="5687261"/>
          </a:xfrm>
          <a:prstGeom prst="rect">
            <a:avLst/>
          </a:prstGeom>
        </p:spPr>
      </p:pic>
    </p:spTree>
    <p:extLst>
      <p:ext uri="{BB962C8B-B14F-4D97-AF65-F5344CB8AC3E}">
        <p14:creationId xmlns:p14="http://schemas.microsoft.com/office/powerpoint/2010/main" val="69348450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xmlns="" id="{71095ED3-A50D-47B7-B316-8DDC56E1BAAD}"/>
              </a:ext>
            </a:extLst>
          </p:cNvPr>
          <p:cNvSpPr txBox="1"/>
          <p:nvPr/>
        </p:nvSpPr>
        <p:spPr>
          <a:xfrm>
            <a:off x="331304" y="132523"/>
            <a:ext cx="11519801" cy="7448193"/>
          </a:xfrm>
          <a:prstGeom prst="rect">
            <a:avLst/>
          </a:prstGeom>
          <a:noFill/>
        </p:spPr>
        <p:txBody>
          <a:bodyPr wrap="square" rtlCol="0">
            <a:spAutoFit/>
          </a:bodyPr>
          <a:lstStyle/>
          <a:p>
            <a:r>
              <a:rPr lang="it-IT" sz="2000" b="1" dirty="0">
                <a:latin typeface="Times New Roman" panose="02020603050405020304" pitchFamily="18" charset="0"/>
                <a:cs typeface="Times New Roman" panose="02020603050405020304" pitchFamily="18" charset="0"/>
              </a:rPr>
              <a:t>Analisi e comprensione</a:t>
            </a:r>
          </a:p>
          <a:p>
            <a:endParaRPr lang="it-IT" sz="2000" dirty="0">
              <a:latin typeface="Times New Roman" panose="02020603050405020304" pitchFamily="18" charset="0"/>
              <a:cs typeface="Times New Roman" panose="02020603050405020304" pitchFamily="18" charset="0"/>
            </a:endParaRPr>
          </a:p>
          <a:p>
            <a:r>
              <a:rPr lang="it-IT" sz="2000" dirty="0">
                <a:latin typeface="Times New Roman" panose="02020603050405020304" pitchFamily="18" charset="0"/>
                <a:cs typeface="Times New Roman" panose="02020603050405020304" pitchFamily="18" charset="0"/>
              </a:rPr>
              <a:t>• Dopo un’ attenta lettura, riassumi le principali caratteristiche della città descritta in questo racconto.</a:t>
            </a:r>
          </a:p>
          <a:p>
            <a:endParaRPr lang="it-IT" sz="2000" dirty="0">
              <a:latin typeface="Times New Roman" panose="02020603050405020304" pitchFamily="18" charset="0"/>
              <a:cs typeface="Times New Roman" panose="02020603050405020304" pitchFamily="18" charset="0"/>
            </a:endParaRPr>
          </a:p>
          <a:p>
            <a:r>
              <a:rPr lang="it-IT" sz="2000" dirty="0">
                <a:latin typeface="Times New Roman" panose="02020603050405020304" pitchFamily="18" charset="0"/>
                <a:cs typeface="Times New Roman" panose="02020603050405020304" pitchFamily="18" charset="0"/>
              </a:rPr>
              <a:t>1) La scelta del nome della città non è casuale: a quale sorte potrebbe essere destinata la città di Ottavia, se si considera che ad aver ispirato la scelta di Calvino possono essere state le vicende del personaggio di Ottavia del dramma «Antonio e Cleopatra» di Shakespeare, o quelle di Ottavia, la prima moglie di Nerone?</a:t>
            </a:r>
          </a:p>
          <a:p>
            <a:r>
              <a:rPr lang="it-IT" sz="2000" dirty="0">
                <a:latin typeface="Times New Roman" panose="02020603050405020304" pitchFamily="18" charset="0"/>
                <a:cs typeface="Times New Roman" panose="02020603050405020304" pitchFamily="18" charset="0"/>
              </a:rPr>
              <a:t>2) In quale parte del testo si evidenzia che tra il narratore e il destinatario si sviluppa una dimensione dialogica?</a:t>
            </a:r>
          </a:p>
          <a:p>
            <a:r>
              <a:rPr lang="it-IT" sz="2000" dirty="0">
                <a:latin typeface="Times New Roman" panose="02020603050405020304" pitchFamily="18" charset="0"/>
                <a:cs typeface="Times New Roman" panose="02020603050405020304" pitchFamily="18" charset="0"/>
              </a:rPr>
              <a:t>3) Quali parole o espressioni rimandano all’idea della sospensione e della precarietà?</a:t>
            </a:r>
          </a:p>
          <a:p>
            <a:r>
              <a:rPr lang="it-IT" sz="2000" dirty="0">
                <a:latin typeface="Times New Roman" panose="02020603050405020304" pitchFamily="18" charset="0"/>
                <a:cs typeface="Times New Roman" panose="02020603050405020304" pitchFamily="18" charset="0"/>
              </a:rPr>
              <a:t>4) Quali caratteristiche e funzioni hanno nel brano la sintassi e la punteggiatura?</a:t>
            </a:r>
          </a:p>
          <a:p>
            <a:r>
              <a:rPr lang="it-IT" sz="2000" dirty="0">
                <a:latin typeface="Times New Roman" panose="02020603050405020304" pitchFamily="18" charset="0"/>
                <a:cs typeface="Times New Roman" panose="02020603050405020304" pitchFamily="18" charset="0"/>
              </a:rPr>
              <a:t>5) Qual è il ruolo dell’elenco che precede la conclusione del racconto?</a:t>
            </a:r>
          </a:p>
          <a:p>
            <a:r>
              <a:rPr lang="it-IT" sz="2000" dirty="0">
                <a:latin typeface="Times New Roman" panose="02020603050405020304" pitchFamily="18" charset="0"/>
                <a:cs typeface="Times New Roman" panose="02020603050405020304" pitchFamily="18" charset="0"/>
              </a:rPr>
              <a:t>6) Ci sono aspetti che fanno di Ottavia il capovolgimento di una città normale?</a:t>
            </a:r>
          </a:p>
          <a:p>
            <a:r>
              <a:rPr lang="it-IT" sz="2000" dirty="0">
                <a:latin typeface="Times New Roman" panose="02020603050405020304" pitchFamily="18" charset="0"/>
                <a:cs typeface="Times New Roman" panose="02020603050405020304" pitchFamily="18" charset="0"/>
              </a:rPr>
              <a:t>7) Tra i valori che Calvino addita nelle sue Lezioni americane (leggerezza, rapidità, esattezza, visibilità, molteplicità), a quale o a quali è più legato questo racconto?</a:t>
            </a:r>
          </a:p>
          <a:p>
            <a:pPr marL="285750" indent="-285750">
              <a:buFontTx/>
              <a:buChar char="-"/>
            </a:pPr>
            <a:endParaRPr lang="it-IT" sz="2000" dirty="0">
              <a:latin typeface="Times New Roman" panose="02020603050405020304" pitchFamily="18" charset="0"/>
              <a:cs typeface="Times New Roman" panose="02020603050405020304" pitchFamily="18" charset="0"/>
            </a:endParaRPr>
          </a:p>
          <a:p>
            <a:pPr algn="just"/>
            <a:r>
              <a:rPr lang="it-IT" sz="2000" dirty="0">
                <a:latin typeface="Times New Roman" panose="02020603050405020304" pitchFamily="18" charset="0"/>
                <a:cs typeface="Times New Roman" panose="02020603050405020304" pitchFamily="18" charset="0"/>
              </a:rPr>
              <a:t>   </a:t>
            </a:r>
            <a:r>
              <a:rPr lang="it-IT" sz="2000" b="1" dirty="0">
                <a:latin typeface="Times New Roman" panose="02020603050405020304" pitchFamily="18" charset="0"/>
                <a:cs typeface="Times New Roman" panose="02020603050405020304" pitchFamily="18" charset="0"/>
              </a:rPr>
              <a:t>Commento</a:t>
            </a:r>
          </a:p>
          <a:p>
            <a:endParaRPr lang="it-IT" sz="2000" dirty="0">
              <a:latin typeface="Times New Roman" panose="02020603050405020304" pitchFamily="18" charset="0"/>
              <a:cs typeface="Times New Roman" panose="02020603050405020304" pitchFamily="18" charset="0"/>
            </a:endParaRPr>
          </a:p>
          <a:p>
            <a:r>
              <a:rPr lang="it-IT" sz="2000" dirty="0">
                <a:latin typeface="Times New Roman" panose="02020603050405020304" pitchFamily="18" charset="0"/>
                <a:cs typeface="Times New Roman" panose="02020603050405020304" pitchFamily="18" charset="0"/>
              </a:rPr>
              <a:t> </a:t>
            </a:r>
            <a:r>
              <a:rPr lang="it-IT" sz="2000" dirty="0">
                <a:solidFill>
                  <a:prstClr val="black"/>
                </a:solidFill>
                <a:latin typeface="Times New Roman" panose="02020603050405020304" pitchFamily="18" charset="0"/>
                <a:cs typeface="Times New Roman" panose="02020603050405020304" pitchFamily="18" charset="0"/>
              </a:rPr>
              <a:t>• </a:t>
            </a:r>
            <a:r>
              <a:rPr lang="it-IT" sz="2000" dirty="0">
                <a:latin typeface="Times New Roman" panose="02020603050405020304" pitchFamily="18" charset="0"/>
                <a:cs typeface="Times New Roman" panose="02020603050405020304" pitchFamily="18" charset="0"/>
              </a:rPr>
              <a:t>Il tema della precarietà e della dimensione sospesa in cui l’uomo si trova a vivere la propria esistenza è svolto  qui secondo i canoni del racconto fantastico; in questo testo, inoltre, Calvino anticipa anche l’idea della «rete» e gli straordinari sviluppi che quel concetto avrà nel quotidiano dell’ immaginario del nostro tempo.  Sviluppa questi due punti approfondendo meglio l’interpretazione del testo e arricchendo l’analisi con eventuali riferimenti letterari.</a:t>
            </a:r>
          </a:p>
          <a:p>
            <a:pPr marL="285750" indent="-285750">
              <a:buFontTx/>
              <a:buChar char="-"/>
            </a:pPr>
            <a:endParaRPr lang="it-IT" sz="2000" dirty="0">
              <a:latin typeface="Times New Roman" panose="02020603050405020304" pitchFamily="18" charset="0"/>
              <a:cs typeface="Times New Roman" panose="02020603050405020304" pitchFamily="18" charset="0"/>
            </a:endParaRPr>
          </a:p>
          <a:p>
            <a:pPr marL="285750" indent="-285750">
              <a:buFontTx/>
              <a:buChar char="-"/>
            </a:pPr>
            <a:endParaRPr lang="it-IT" dirty="0"/>
          </a:p>
        </p:txBody>
      </p:sp>
    </p:spTree>
    <p:extLst>
      <p:ext uri="{BB962C8B-B14F-4D97-AF65-F5344CB8AC3E}">
        <p14:creationId xmlns:p14="http://schemas.microsoft.com/office/powerpoint/2010/main" val="415608568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3424BB11-CC47-4E8F-ABFC-ED137E2ACC25}"/>
              </a:ext>
            </a:extLst>
          </p:cNvPr>
          <p:cNvSpPr>
            <a:spLocks noGrp="1"/>
          </p:cNvSpPr>
          <p:nvPr>
            <p:ph type="ctrTitle"/>
          </p:nvPr>
        </p:nvSpPr>
        <p:spPr>
          <a:xfrm>
            <a:off x="1682416" y="508752"/>
            <a:ext cx="8827167" cy="477837"/>
          </a:xfrm>
        </p:spPr>
        <p:txBody>
          <a:bodyPr>
            <a:noAutofit/>
          </a:bodyPr>
          <a:lstStyle/>
          <a:p>
            <a:r>
              <a:rPr lang="it-IT" sz="3200" dirty="0">
                <a:latin typeface="Times New Roman" panose="02020603050405020304" pitchFamily="18" charset="0"/>
                <a:cs typeface="Times New Roman" panose="02020603050405020304" pitchFamily="18" charset="0"/>
              </a:rPr>
              <a:t>Spunti di analisi guidata</a:t>
            </a:r>
          </a:p>
        </p:txBody>
      </p:sp>
      <p:sp>
        <p:nvSpPr>
          <p:cNvPr id="3" name="Sottotitolo 2">
            <a:extLst>
              <a:ext uri="{FF2B5EF4-FFF2-40B4-BE49-F238E27FC236}">
                <a16:creationId xmlns:a16="http://schemas.microsoft.com/office/drawing/2014/main" xmlns="" id="{237E2849-236A-4046-9DCD-0BECC334C369}"/>
              </a:ext>
            </a:extLst>
          </p:cNvPr>
          <p:cNvSpPr>
            <a:spLocks noGrp="1"/>
          </p:cNvSpPr>
          <p:nvPr>
            <p:ph type="subTitle" idx="1"/>
          </p:nvPr>
        </p:nvSpPr>
        <p:spPr>
          <a:xfrm>
            <a:off x="709863" y="1347536"/>
            <a:ext cx="10804357" cy="4644190"/>
          </a:xfrm>
        </p:spPr>
        <p:txBody>
          <a:bodyPr>
            <a:normAutofit fontScale="92500" lnSpcReduction="20000"/>
          </a:bodyPr>
          <a:lstStyle/>
          <a:p>
            <a:pPr marL="457200" indent="-457200" algn="just">
              <a:buAutoNum type="arabicParenR"/>
            </a:pPr>
            <a:r>
              <a:rPr lang="it-IT" dirty="0">
                <a:latin typeface="Times New Roman" panose="02020603050405020304" pitchFamily="18" charset="0"/>
                <a:cs typeface="Times New Roman" panose="02020603050405020304" pitchFamily="18" charset="0"/>
              </a:rPr>
              <a:t>Il nome di Ottavia evoca il destino sfortunato di due personaggi delicati e miti, ripudiati per altrettante donne fascinose e spregiudicate (Cleopatra e Poppea); analogamente, la stessa delicatezza della città fantastica potrebbe provocare la sua distruzione. </a:t>
            </a:r>
          </a:p>
          <a:p>
            <a:pPr marL="457200" indent="-457200" algn="just">
              <a:buAutoNum type="arabicParenR"/>
            </a:pPr>
            <a:r>
              <a:rPr lang="it-IT" dirty="0">
                <a:latin typeface="Times New Roman" panose="02020603050405020304" pitchFamily="18" charset="0"/>
                <a:cs typeface="Times New Roman" panose="02020603050405020304" pitchFamily="18" charset="0"/>
              </a:rPr>
              <a:t>L’allocuzione iniziale «Se volete credermi, bene» evidenzia la dimensione orale in cui si colloca il testo, immaginato come un resoconto di un viaggio di Marco Polo al </a:t>
            </a:r>
            <a:r>
              <a:rPr lang="it-IT" dirty="0" err="1">
                <a:latin typeface="Times New Roman" panose="02020603050405020304" pitchFamily="18" charset="0"/>
                <a:cs typeface="Times New Roman" panose="02020603050405020304" pitchFamily="18" charset="0"/>
              </a:rPr>
              <a:t>Kan</a:t>
            </a:r>
            <a:r>
              <a:rPr lang="it-IT" dirty="0">
                <a:latin typeface="Times New Roman" panose="02020603050405020304" pitchFamily="18" charset="0"/>
                <a:cs typeface="Times New Roman" panose="02020603050405020304" pitchFamily="18" charset="0"/>
              </a:rPr>
              <a:t>.</a:t>
            </a:r>
          </a:p>
          <a:p>
            <a:pPr marL="457200" indent="-457200" algn="just">
              <a:buAutoNum type="arabicParenR"/>
            </a:pPr>
            <a:r>
              <a:rPr lang="it-IT" dirty="0">
                <a:latin typeface="Times New Roman" panose="02020603050405020304" pitchFamily="18" charset="0"/>
                <a:cs typeface="Times New Roman" panose="02020603050405020304" pitchFamily="18" charset="0"/>
              </a:rPr>
              <a:t>Si può notare la preferenza per una sintassi paratattica e un uso preciso e razionale della punteggiatura: in più occasioni il periodo è articolato attraverso il segno dei due punti, mentre nelle due frasi finali il punto fermo dà maggiore rilievo alla frase di chiusura. </a:t>
            </a:r>
          </a:p>
          <a:p>
            <a:pPr marL="457200" indent="-457200" algn="just">
              <a:buAutoNum type="arabicParenR"/>
            </a:pPr>
            <a:r>
              <a:rPr lang="it-IT" i="1" dirty="0">
                <a:latin typeface="Times New Roman" panose="02020603050405020304" pitchFamily="18" charset="0"/>
                <a:cs typeface="Times New Roman" panose="02020603050405020304" pitchFamily="18" charset="0"/>
              </a:rPr>
              <a:t>Precipizio, burrone, abisso</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funi, passerelle, traversine di legno, scale di corda, amache </a:t>
            </a:r>
            <a:r>
              <a:rPr lang="it-IT" dirty="0">
                <a:latin typeface="Times New Roman" panose="02020603050405020304" pitchFamily="18" charset="0"/>
                <a:cs typeface="Times New Roman" panose="02020603050405020304" pitchFamily="18" charset="0"/>
              </a:rPr>
              <a:t>e </a:t>
            </a:r>
            <a:r>
              <a:rPr lang="it-IT" i="1" dirty="0">
                <a:latin typeface="Times New Roman" panose="02020603050405020304" pitchFamily="18" charset="0"/>
                <a:cs typeface="Times New Roman" panose="02020603050405020304" pitchFamily="18" charset="0"/>
              </a:rPr>
              <a:t>trapezi </a:t>
            </a:r>
            <a:r>
              <a:rPr lang="it-IT" dirty="0">
                <a:latin typeface="Times New Roman" panose="02020603050405020304" pitchFamily="18" charset="0"/>
                <a:cs typeface="Times New Roman" panose="02020603050405020304" pitchFamily="18" charset="0"/>
              </a:rPr>
              <a:t>fanno riferimento al campo semantico del vuoto e della sospensione.</a:t>
            </a:r>
          </a:p>
          <a:p>
            <a:pPr marL="457200" indent="-457200" algn="just">
              <a:buAutoNum type="arabicParenR"/>
            </a:pPr>
            <a:r>
              <a:rPr lang="it-IT" dirty="0">
                <a:latin typeface="Times New Roman" panose="02020603050405020304" pitchFamily="18" charset="0"/>
                <a:cs typeface="Times New Roman" panose="02020603050405020304" pitchFamily="18" charset="0"/>
              </a:rPr>
              <a:t>La struttura a elenco che precede la frase finale fa riferimento alla precarietà e alla </a:t>
            </a:r>
            <a:r>
              <a:rPr lang="it-IT" dirty="0" err="1">
                <a:latin typeface="Times New Roman" panose="02020603050405020304" pitchFamily="18" charset="0"/>
                <a:cs typeface="Times New Roman" panose="02020603050405020304" pitchFamily="18" charset="0"/>
              </a:rPr>
              <a:t>caoticità</a:t>
            </a:r>
            <a:r>
              <a:rPr lang="it-IT" dirty="0">
                <a:latin typeface="Times New Roman" panose="02020603050405020304" pitchFamily="18" charset="0"/>
                <a:cs typeface="Times New Roman" panose="02020603050405020304" pitchFamily="18" charset="0"/>
              </a:rPr>
              <a:t> di Ottavia. </a:t>
            </a:r>
          </a:p>
          <a:p>
            <a:pPr marL="457200" indent="-457200" algn="just">
              <a:buAutoNum type="arabicParenR"/>
            </a:pPr>
            <a:r>
              <a:rPr lang="it-IT" dirty="0">
                <a:latin typeface="Times New Roman" panose="02020603050405020304" pitchFamily="18" charset="0"/>
                <a:cs typeface="Times New Roman" panose="02020603050405020304" pitchFamily="18" charset="0"/>
              </a:rPr>
              <a:t>Rispetto a una città normale, Ottavia è priva di fondamenta e si sviluppa verso il basso e non verso l’alto, contro le leggi della gravità.</a:t>
            </a:r>
          </a:p>
          <a:p>
            <a:pPr marL="457200" indent="-457200" algn="just">
              <a:buAutoNum type="arabicParenR"/>
            </a:pPr>
            <a:r>
              <a:rPr lang="it-IT" dirty="0">
                <a:latin typeface="Times New Roman" panose="02020603050405020304" pitchFamily="18" charset="0"/>
                <a:cs typeface="Times New Roman" panose="02020603050405020304" pitchFamily="18" charset="0"/>
              </a:rPr>
              <a:t> Tra i valori citati nelle </a:t>
            </a:r>
            <a:r>
              <a:rPr lang="it-IT" i="1" dirty="0">
                <a:latin typeface="Times New Roman" panose="02020603050405020304" pitchFamily="18" charset="0"/>
                <a:cs typeface="Times New Roman" panose="02020603050405020304" pitchFamily="18" charset="0"/>
              </a:rPr>
              <a:t>Lezioni americane, </a:t>
            </a:r>
            <a:r>
              <a:rPr lang="it-IT" dirty="0">
                <a:latin typeface="Times New Roman" panose="02020603050405020304" pitchFamily="18" charset="0"/>
                <a:cs typeface="Times New Roman" panose="02020603050405020304" pitchFamily="18" charset="0"/>
              </a:rPr>
              <a:t>è sicuramente la leggerezza a caratterizzare Ottavia, in virtù della leggerezza fisica che contraddistingue la città stessa.</a:t>
            </a:r>
          </a:p>
        </p:txBody>
      </p:sp>
    </p:spTree>
    <p:extLst>
      <p:ext uri="{BB962C8B-B14F-4D97-AF65-F5344CB8AC3E}">
        <p14:creationId xmlns:p14="http://schemas.microsoft.com/office/powerpoint/2010/main" val="9501922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3DF1C874-4E13-463B-B5BF-B890DA24B120}"/>
              </a:ext>
            </a:extLst>
          </p:cNvPr>
          <p:cNvSpPr>
            <a:spLocks noGrp="1"/>
          </p:cNvSpPr>
          <p:nvPr>
            <p:ph type="title"/>
          </p:nvPr>
        </p:nvSpPr>
        <p:spPr>
          <a:xfrm>
            <a:off x="4081670" y="206101"/>
            <a:ext cx="7431154" cy="474936"/>
          </a:xfrm>
        </p:spPr>
        <p:txBody>
          <a:bodyPr>
            <a:normAutofit fontScale="90000"/>
          </a:bodyPr>
          <a:lstStyle/>
          <a:p>
            <a:r>
              <a:rPr lang="it-IT" dirty="0">
                <a:latin typeface="Times New Roman" panose="02020603050405020304" pitchFamily="18" charset="0"/>
                <a:cs typeface="Times New Roman" panose="02020603050405020304" pitchFamily="18" charset="0"/>
              </a:rPr>
              <a:t>Tipologia B</a:t>
            </a:r>
          </a:p>
        </p:txBody>
      </p:sp>
      <p:sp>
        <p:nvSpPr>
          <p:cNvPr id="3" name="Segnaposto contenuto 2">
            <a:extLst>
              <a:ext uri="{FF2B5EF4-FFF2-40B4-BE49-F238E27FC236}">
                <a16:creationId xmlns:a16="http://schemas.microsoft.com/office/drawing/2014/main" xmlns="" id="{03AA4A40-F2ED-424E-83F9-8AF8CBAA2C58}"/>
              </a:ext>
            </a:extLst>
          </p:cNvPr>
          <p:cNvSpPr>
            <a:spLocks noGrp="1"/>
          </p:cNvSpPr>
          <p:nvPr>
            <p:ph idx="1"/>
          </p:nvPr>
        </p:nvSpPr>
        <p:spPr>
          <a:xfrm>
            <a:off x="980662" y="1086678"/>
            <a:ext cx="10373138" cy="5090285"/>
          </a:xfrm>
        </p:spPr>
        <p:txBody>
          <a:bodyPr>
            <a:normAutofit/>
          </a:bodyPr>
          <a:lstStyle/>
          <a:p>
            <a:pPr marL="0" indent="0">
              <a:buNone/>
            </a:pPr>
            <a:r>
              <a:rPr lang="it-IT" sz="2400" dirty="0">
                <a:latin typeface="Times New Roman" panose="02020603050405020304" pitchFamily="18" charset="0"/>
                <a:cs typeface="Times New Roman" panose="02020603050405020304" pitchFamily="18" charset="0"/>
              </a:rPr>
              <a:t>In questa traccia, a differenza di quanto avveniva in passato, si propone un solo testo (un saggio o un editoriale) e la prova sarà strutturata e bipartita:</a:t>
            </a:r>
          </a:p>
          <a:p>
            <a:pPr marL="0" indent="0">
              <a:buNone/>
            </a:pPr>
            <a:endParaRPr lang="it-IT" sz="2400" dirty="0">
              <a:latin typeface="Times New Roman" panose="02020603050405020304" pitchFamily="18" charset="0"/>
              <a:cs typeface="Times New Roman" panose="02020603050405020304" pitchFamily="18" charset="0"/>
            </a:endParaRPr>
          </a:p>
          <a:p>
            <a:pPr marL="0" indent="0">
              <a:buNone/>
            </a:pPr>
            <a:r>
              <a:rPr lang="it-IT" sz="2400" dirty="0">
                <a:latin typeface="Times New Roman" panose="02020603050405020304" pitchFamily="18" charset="0"/>
                <a:cs typeface="Times New Roman" panose="02020603050405020304" pitchFamily="18" charset="0"/>
              </a:rPr>
              <a:t>2) </a:t>
            </a:r>
            <a:r>
              <a:rPr lang="it-IT" sz="2400" b="1" dirty="0">
                <a:latin typeface="Times New Roman" panose="02020603050405020304" pitchFamily="18" charset="0"/>
                <a:cs typeface="Times New Roman" panose="02020603050405020304" pitchFamily="18" charset="0"/>
              </a:rPr>
              <a:t>Interpretazione e comprensione</a:t>
            </a:r>
            <a:r>
              <a:rPr lang="it-IT" sz="2400" dirty="0">
                <a:latin typeface="Times New Roman" panose="02020603050405020304" pitchFamily="18" charset="0"/>
                <a:cs typeface="Times New Roman" panose="02020603050405020304" pitchFamily="18" charset="0"/>
              </a:rPr>
              <a:t>, in cui sarà necessario individuare la tesi sostenuta e le risorse utilizzate nel testo per avvalorare la tesi stessa;</a:t>
            </a:r>
          </a:p>
          <a:p>
            <a:pPr marL="0" indent="0">
              <a:buNone/>
            </a:pPr>
            <a:endParaRPr lang="it-IT" sz="2400" dirty="0">
              <a:latin typeface="Times New Roman" panose="02020603050405020304" pitchFamily="18" charset="0"/>
              <a:cs typeface="Times New Roman" panose="02020603050405020304" pitchFamily="18" charset="0"/>
            </a:endParaRPr>
          </a:p>
          <a:p>
            <a:pPr marL="0" indent="0">
              <a:buNone/>
            </a:pPr>
            <a:r>
              <a:rPr lang="it-IT" sz="2400" dirty="0">
                <a:latin typeface="Times New Roman" panose="02020603050405020304" pitchFamily="18" charset="0"/>
                <a:cs typeface="Times New Roman" panose="02020603050405020304" pitchFamily="18" charset="0"/>
              </a:rPr>
              <a:t>2) </a:t>
            </a:r>
            <a:r>
              <a:rPr lang="it-IT" sz="2400" b="1" dirty="0">
                <a:latin typeface="Times New Roman" panose="02020603050405020304" pitchFamily="18" charset="0"/>
                <a:cs typeface="Times New Roman" panose="02020603050405020304" pitchFamily="18" charset="0"/>
              </a:rPr>
              <a:t>Commento</a:t>
            </a:r>
            <a:r>
              <a:rPr lang="it-IT" sz="2400" dirty="0">
                <a:latin typeface="Times New Roman" panose="02020603050405020304" pitchFamily="18" charset="0"/>
                <a:cs typeface="Times New Roman" panose="02020603050405020304" pitchFamily="18" charset="0"/>
              </a:rPr>
              <a:t>, in forma discorsiva, in cui lo studente argomenterà le proprie riflessioni sulla base della tesi sostenuta dal testo di appoggio. </a:t>
            </a:r>
          </a:p>
          <a:p>
            <a:pPr marL="0" indent="0">
              <a:lnSpc>
                <a:spcPct val="100000"/>
              </a:lnSpc>
              <a:spcBef>
                <a:spcPts val="0"/>
              </a:spcBef>
              <a:buNone/>
            </a:pPr>
            <a:r>
              <a:rPr lang="it-IT" sz="2400" dirty="0">
                <a:latin typeface="Times New Roman" panose="02020603050405020304" pitchFamily="18" charset="0"/>
                <a:cs typeface="Times New Roman" panose="02020603050405020304" pitchFamily="18" charset="0"/>
              </a:rPr>
              <a:t>Un buon commento (nel caso in cui non sia già espressamente richiesto nelle domande) potrà partire da un’analisi dell’</a:t>
            </a:r>
            <a:r>
              <a:rPr lang="it-IT" sz="2400" u="sng" dirty="0">
                <a:latin typeface="Times New Roman" panose="02020603050405020304" pitchFamily="18" charset="0"/>
                <a:cs typeface="Times New Roman" panose="02020603050405020304" pitchFamily="18" charset="0"/>
              </a:rPr>
              <a:t>impalcatura interpuntiva</a:t>
            </a:r>
            <a:r>
              <a:rPr lang="it-IT" sz="2400" dirty="0">
                <a:latin typeface="Times New Roman" panose="02020603050405020304" pitchFamily="18" charset="0"/>
                <a:cs typeface="Times New Roman" panose="02020603050405020304" pitchFamily="18" charset="0"/>
              </a:rPr>
              <a:t>, della tipologia dei </a:t>
            </a:r>
            <a:r>
              <a:rPr lang="it-IT" sz="2400" u="sng" dirty="0">
                <a:latin typeface="Times New Roman" panose="02020603050405020304" pitchFamily="18" charset="0"/>
                <a:cs typeface="Times New Roman" panose="02020603050405020304" pitchFamily="18" charset="0"/>
              </a:rPr>
              <a:t>coesivi</a:t>
            </a:r>
            <a:r>
              <a:rPr lang="it-IT" sz="2400" dirty="0">
                <a:latin typeface="Times New Roman" panose="02020603050405020304" pitchFamily="18" charset="0"/>
                <a:cs typeface="Times New Roman" panose="02020603050405020304" pitchFamily="18" charset="0"/>
              </a:rPr>
              <a:t> utilizzati e dei </a:t>
            </a:r>
            <a:r>
              <a:rPr lang="it-IT" sz="2400" u="sng" dirty="0">
                <a:latin typeface="Times New Roman" panose="02020603050405020304" pitchFamily="18" charset="0"/>
                <a:cs typeface="Times New Roman" panose="02020603050405020304" pitchFamily="18" charset="0"/>
              </a:rPr>
              <a:t>connettivi</a:t>
            </a:r>
            <a:r>
              <a:rPr lang="it-IT" sz="2400" dirty="0">
                <a:latin typeface="Times New Roman" panose="02020603050405020304" pitchFamily="18" charset="0"/>
                <a:cs typeface="Times New Roman" panose="02020603050405020304" pitchFamily="18" charset="0"/>
              </a:rPr>
              <a:t> che richiamano i rapporti logici.</a:t>
            </a:r>
          </a:p>
        </p:txBody>
      </p:sp>
    </p:spTree>
    <p:extLst>
      <p:ext uri="{BB962C8B-B14F-4D97-AF65-F5344CB8AC3E}">
        <p14:creationId xmlns:p14="http://schemas.microsoft.com/office/powerpoint/2010/main" val="37332071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A8C317C3-1DAE-44FC-9E3D-C56EE1EB00A1}"/>
              </a:ext>
            </a:extLst>
          </p:cNvPr>
          <p:cNvSpPr>
            <a:spLocks noGrp="1"/>
          </p:cNvSpPr>
          <p:nvPr>
            <p:ph type="ctrTitle"/>
          </p:nvPr>
        </p:nvSpPr>
        <p:spPr>
          <a:xfrm>
            <a:off x="878305" y="380242"/>
            <a:ext cx="9789695" cy="587167"/>
          </a:xfrm>
        </p:spPr>
        <p:txBody>
          <a:bodyPr>
            <a:noAutofit/>
          </a:bodyPr>
          <a:lstStyle/>
          <a:p>
            <a:r>
              <a:rPr lang="it-IT" sz="4000" dirty="0">
                <a:latin typeface="Times New Roman" panose="02020603050405020304" pitchFamily="18" charset="0"/>
                <a:cs typeface="Times New Roman" panose="02020603050405020304" pitchFamily="18" charset="0"/>
              </a:rPr>
              <a:t>Proposte operative: tipologia B</a:t>
            </a:r>
            <a:br>
              <a:rPr lang="it-IT" sz="4000" dirty="0">
                <a:latin typeface="Times New Roman" panose="02020603050405020304" pitchFamily="18" charset="0"/>
                <a:cs typeface="Times New Roman" panose="02020603050405020304" pitchFamily="18" charset="0"/>
              </a:rPr>
            </a:br>
            <a:r>
              <a:rPr lang="it-IT" sz="2400" dirty="0">
                <a:latin typeface="Times New Roman" panose="02020603050405020304" pitchFamily="18" charset="0"/>
                <a:cs typeface="Times New Roman" panose="02020603050405020304" pitchFamily="18" charset="0"/>
              </a:rPr>
              <a:t> editoriale a cura di Michele Ainis, dal «Corriere della Sera» del 13/12/2014</a:t>
            </a:r>
          </a:p>
        </p:txBody>
      </p:sp>
      <p:pic>
        <p:nvPicPr>
          <p:cNvPr id="6" name="Immagine 5">
            <a:extLst>
              <a:ext uri="{FF2B5EF4-FFF2-40B4-BE49-F238E27FC236}">
                <a16:creationId xmlns:a16="http://schemas.microsoft.com/office/drawing/2014/main" xmlns="" id="{759D8726-79BF-4CD7-8C28-3F0A17B8FBAA}"/>
              </a:ext>
            </a:extLst>
          </p:cNvPr>
          <p:cNvPicPr>
            <a:picLocks noChangeAspect="1"/>
          </p:cNvPicPr>
          <p:nvPr/>
        </p:nvPicPr>
        <p:blipFill rotWithShape="1">
          <a:blip r:embed="rId2">
            <a:extLst>
              <a:ext uri="{28A0092B-C50C-407E-A947-70E740481C1C}">
                <a14:useLocalDpi xmlns:a14="http://schemas.microsoft.com/office/drawing/2010/main" val="0"/>
              </a:ext>
            </a:extLst>
          </a:blip>
          <a:srcRect l="9034" t="49198" r="15967" b="17795"/>
          <a:stretch/>
        </p:blipFill>
        <p:spPr>
          <a:xfrm>
            <a:off x="666428" y="1177871"/>
            <a:ext cx="10724826" cy="5299887"/>
          </a:xfrm>
          <a:prstGeom prst="rect">
            <a:avLst/>
          </a:prstGeom>
        </p:spPr>
      </p:pic>
    </p:spTree>
    <p:extLst>
      <p:ext uri="{BB962C8B-B14F-4D97-AF65-F5344CB8AC3E}">
        <p14:creationId xmlns:p14="http://schemas.microsoft.com/office/powerpoint/2010/main" val="16110228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A69E963B-53DD-424E-97F1-286292F485E0}"/>
              </a:ext>
            </a:extLst>
          </p:cNvPr>
          <p:cNvSpPr>
            <a:spLocks noGrp="1"/>
          </p:cNvSpPr>
          <p:nvPr>
            <p:ph type="title"/>
          </p:nvPr>
        </p:nvSpPr>
        <p:spPr>
          <a:xfrm>
            <a:off x="838200" y="365126"/>
            <a:ext cx="10515600" cy="761147"/>
          </a:xfrm>
        </p:spPr>
        <p:txBody>
          <a:bodyPr>
            <a:normAutofit/>
          </a:bodyPr>
          <a:lstStyle/>
          <a:p>
            <a:r>
              <a:rPr lang="it-IT" sz="4000" dirty="0">
                <a:latin typeface="Times New Roman" panose="02020603050405020304" pitchFamily="18" charset="0"/>
                <a:cs typeface="Times New Roman" panose="02020603050405020304" pitchFamily="18" charset="0"/>
              </a:rPr>
              <a:t>L’editoriale</a:t>
            </a:r>
          </a:p>
        </p:txBody>
      </p:sp>
      <p:sp>
        <p:nvSpPr>
          <p:cNvPr id="3" name="Segnaposto contenuto 2">
            <a:extLst>
              <a:ext uri="{FF2B5EF4-FFF2-40B4-BE49-F238E27FC236}">
                <a16:creationId xmlns:a16="http://schemas.microsoft.com/office/drawing/2014/main" xmlns="" id="{B3832C5E-EEF2-9549-9576-050A40824267}"/>
              </a:ext>
            </a:extLst>
          </p:cNvPr>
          <p:cNvSpPr>
            <a:spLocks noGrp="1"/>
          </p:cNvSpPr>
          <p:nvPr>
            <p:ph idx="1"/>
          </p:nvPr>
        </p:nvSpPr>
        <p:spPr>
          <a:xfrm>
            <a:off x="838200" y="1126273"/>
            <a:ext cx="10515600" cy="5050690"/>
          </a:xfrm>
        </p:spPr>
        <p:txBody>
          <a:bodyPr>
            <a:normAutofit fontScale="62500" lnSpcReduction="20000"/>
          </a:bodyPr>
          <a:lstStyle/>
          <a:p>
            <a:pPr marL="0" indent="0">
              <a:lnSpc>
                <a:spcPct val="120000"/>
              </a:lnSpc>
              <a:buNone/>
            </a:pPr>
            <a:r>
              <a:rPr lang="it-IT" sz="3000" b="1" dirty="0">
                <a:latin typeface="Times New Roman" panose="02020603050405020304" pitchFamily="18" charset="0"/>
                <a:cs typeface="Times New Roman" panose="02020603050405020304" pitchFamily="18" charset="0"/>
              </a:rPr>
              <a:t>I veleni in coda a una dittatura</a:t>
            </a:r>
          </a:p>
          <a:p>
            <a:pPr marL="0" indent="0">
              <a:lnSpc>
                <a:spcPct val="120000"/>
              </a:lnSpc>
              <a:buNone/>
            </a:pPr>
            <a:r>
              <a:rPr lang="it-IT" sz="3000" i="1" dirty="0">
                <a:latin typeface="Times New Roman" panose="02020603050405020304" pitchFamily="18" charset="0"/>
                <a:cs typeface="Times New Roman" panose="02020603050405020304" pitchFamily="18" charset="0"/>
              </a:rPr>
              <a:t>di Sergio Romano</a:t>
            </a:r>
            <a:endParaRPr lang="it-IT" sz="3000" dirty="0">
              <a:latin typeface="Times New Roman" panose="02020603050405020304" pitchFamily="18" charset="0"/>
              <a:cs typeface="Times New Roman" panose="02020603050405020304" pitchFamily="18" charset="0"/>
            </a:endParaRPr>
          </a:p>
          <a:p>
            <a:pPr marL="0" indent="0" algn="just">
              <a:lnSpc>
                <a:spcPct val="120000"/>
              </a:lnSpc>
              <a:buNone/>
            </a:pPr>
            <a:r>
              <a:rPr lang="it-IT" sz="3000" dirty="0">
                <a:latin typeface="Times New Roman" panose="02020603050405020304" pitchFamily="18" charset="0"/>
                <a:cs typeface="Times New Roman" panose="02020603050405020304" pitchFamily="18" charset="0"/>
              </a:rPr>
              <a:t>[</a:t>
            </a:r>
            <a:r>
              <a:rPr lang="it-IT" sz="3000" baseline="30000" dirty="0">
                <a:latin typeface="Times New Roman" panose="02020603050405020304" pitchFamily="18" charset="0"/>
                <a:cs typeface="Times New Roman" panose="02020603050405020304" pitchFamily="18" charset="0"/>
              </a:rPr>
              <a:t>1</a:t>
            </a:r>
            <a:r>
              <a:rPr lang="it-IT" sz="3000" dirty="0">
                <a:latin typeface="Times New Roman" panose="02020603050405020304" pitchFamily="18" charset="0"/>
                <a:cs typeface="Times New Roman" panose="02020603050405020304" pitchFamily="18" charset="0"/>
              </a:rPr>
              <a:t>] Il regime di Gheddafi è virtualmente morto, ma potrebbe riservarci ancora qualche sorpresa. Non commettiamo l'errore di pensare che il Colonnello sia stato sempre impopolare. [</a:t>
            </a:r>
            <a:r>
              <a:rPr lang="it-IT" sz="3000" baseline="30000" dirty="0">
                <a:latin typeface="Times New Roman" panose="02020603050405020304" pitchFamily="18" charset="0"/>
                <a:cs typeface="Times New Roman" panose="02020603050405020304" pitchFamily="18" charset="0"/>
              </a:rPr>
              <a:t>2</a:t>
            </a:r>
            <a:r>
              <a:rPr lang="it-IT" sz="3000" dirty="0">
                <a:latin typeface="Times New Roman" panose="02020603050405020304" pitchFamily="18" charset="0"/>
                <a:cs typeface="Times New Roman" panose="02020603050405020304" pitchFamily="18" charset="0"/>
              </a:rPr>
              <a:t>] Le sortite nazionaliste e anti-occidentali piacevano a una parte della società libica e dell'opinione pubblica africana. [</a:t>
            </a:r>
            <a:r>
              <a:rPr lang="it-IT" sz="3000" baseline="30000" dirty="0">
                <a:latin typeface="Times New Roman" panose="02020603050405020304" pitchFamily="18" charset="0"/>
                <a:cs typeface="Times New Roman" panose="02020603050405020304" pitchFamily="18" charset="0"/>
              </a:rPr>
              <a:t>3</a:t>
            </a:r>
            <a:r>
              <a:rPr lang="it-IT" sz="3000" dirty="0">
                <a:latin typeface="Times New Roman" panose="02020603050405020304" pitchFamily="18" charset="0"/>
                <a:cs typeface="Times New Roman" panose="02020603050405020304" pitchFamily="18" charset="0"/>
              </a:rPr>
              <a:t>] I laici e i musulmani moderati approvavano il rigore con cui aveva combattuto e spento i focolai dell'islamismo radicale. [</a:t>
            </a:r>
            <a:r>
              <a:rPr lang="it-IT" sz="3000" baseline="30000" dirty="0">
                <a:latin typeface="Times New Roman" panose="02020603050405020304" pitchFamily="18" charset="0"/>
                <a:cs typeface="Times New Roman" panose="02020603050405020304" pitchFamily="18" charset="0"/>
              </a:rPr>
              <a:t>4</a:t>
            </a:r>
            <a:r>
              <a:rPr lang="it-IT" sz="3000" dirty="0">
                <a:latin typeface="Times New Roman" panose="02020603050405020304" pitchFamily="18" charset="0"/>
                <a:cs typeface="Times New Roman" panose="02020603050405020304" pitchFamily="18" charset="0"/>
              </a:rPr>
              <a:t>] Le straordinarie risorse naturali del Paese hanno arricchito il clan familiare del leader e creato una larga cerchia di profittatori, ma hanno anche consentito la nascita di nuovi ceti sociali, soprattutto negli apparati della pubblica amministrazione e dell'economia statale. Accetteranno, senza opporre resistenza, di rinunciare a ciò che hanno conquistato? [</a:t>
            </a:r>
            <a:r>
              <a:rPr lang="it-IT" sz="3000" baseline="30000" dirty="0">
                <a:latin typeface="Times New Roman" panose="02020603050405020304" pitchFamily="18" charset="0"/>
                <a:cs typeface="Times New Roman" panose="02020603050405020304" pitchFamily="18" charset="0"/>
              </a:rPr>
              <a:t>5</a:t>
            </a:r>
            <a:r>
              <a:rPr lang="it-IT" sz="3000" dirty="0">
                <a:latin typeface="Times New Roman" panose="02020603050405020304" pitchFamily="18" charset="0"/>
                <a:cs typeface="Times New Roman" panose="02020603050405020304" pitchFamily="18" charset="0"/>
              </a:rPr>
              <a:t>] Non tutti coloro che hanno combattuto per lui negli scorsi mesi erano mercenari prezzolati o poveri soldati costretti dai loro ufficiali a morire per il capo. [</a:t>
            </a:r>
            <a:r>
              <a:rPr lang="it-IT" sz="3000" baseline="30000" dirty="0">
                <a:latin typeface="Times New Roman" panose="02020603050405020304" pitchFamily="18" charset="0"/>
                <a:cs typeface="Times New Roman" panose="02020603050405020304" pitchFamily="18" charset="0"/>
              </a:rPr>
              <a:t>6</a:t>
            </a:r>
            <a:r>
              <a:rPr lang="it-IT" sz="3000" dirty="0">
                <a:latin typeface="Times New Roman" panose="02020603050405020304" pitchFamily="18" charset="0"/>
                <a:cs typeface="Times New Roman" panose="02020603050405020304" pitchFamily="18" charset="0"/>
              </a:rPr>
              <a:t>] La guerra civile ha creato rancori che potrebbero riemergere nei prossimi mesi e minacciare la stabilità del Paese. Le tribù sono entità complesse e imprevedibili su cui abbiamo informazioni insufficienti. [</a:t>
            </a:r>
            <a:r>
              <a:rPr lang="it-IT" sz="3000" baseline="30000" dirty="0">
                <a:latin typeface="Times New Roman" panose="02020603050405020304" pitchFamily="18" charset="0"/>
                <a:cs typeface="Times New Roman" panose="02020603050405020304" pitchFamily="18" charset="0"/>
              </a:rPr>
              <a:t>7</a:t>
            </a:r>
            <a:r>
              <a:rPr lang="it-IT" sz="3000" dirty="0">
                <a:latin typeface="Times New Roman" panose="02020603050405020304" pitchFamily="18" charset="0"/>
                <a:cs typeface="Times New Roman" panose="02020603050405020304" pitchFamily="18" charset="0"/>
              </a:rPr>
              <a:t>] Quanto tempo sarà necessario perché la Libia possa considerarsi interamente pacificata? [</a:t>
            </a:r>
            <a:r>
              <a:rPr lang="it-IT" sz="3000" baseline="30000" dirty="0">
                <a:latin typeface="Times New Roman" panose="02020603050405020304" pitchFamily="18" charset="0"/>
                <a:cs typeface="Times New Roman" panose="02020603050405020304" pitchFamily="18" charset="0"/>
              </a:rPr>
              <a:t>8</a:t>
            </a:r>
            <a:r>
              <a:rPr lang="it-IT" sz="3000" dirty="0">
                <a:latin typeface="Times New Roman" panose="02020603050405020304" pitchFamily="18" charset="0"/>
                <a:cs typeface="Times New Roman" panose="02020603050405020304" pitchFamily="18" charset="0"/>
              </a:rPr>
              <a:t>] Dov'è, nelle file dei ribelli, la dirigenza che sarà in grado di assicurare la transizione?</a:t>
            </a:r>
          </a:p>
          <a:p>
            <a:endParaRPr lang="it-IT" dirty="0"/>
          </a:p>
        </p:txBody>
      </p:sp>
    </p:spTree>
    <p:extLst>
      <p:ext uri="{BB962C8B-B14F-4D97-AF65-F5344CB8AC3E}">
        <p14:creationId xmlns:p14="http://schemas.microsoft.com/office/powerpoint/2010/main" val="2943543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xmlns="" id="{F8B42B58-974C-4548-89D1-F32E208962C3}"/>
              </a:ext>
            </a:extLst>
          </p:cNvPr>
          <p:cNvPicPr>
            <a:picLocks noChangeAspect="1"/>
          </p:cNvPicPr>
          <p:nvPr/>
        </p:nvPicPr>
        <p:blipFill rotWithShape="1">
          <a:blip r:embed="rId2">
            <a:extLst>
              <a:ext uri="{28A0092B-C50C-407E-A947-70E740481C1C}">
                <a14:useLocalDpi xmlns:a14="http://schemas.microsoft.com/office/drawing/2010/main" val="0"/>
              </a:ext>
            </a:extLst>
          </a:blip>
          <a:srcRect l="13280" t="7514" r="12035" b="34239"/>
          <a:stretch/>
        </p:blipFill>
        <p:spPr>
          <a:xfrm>
            <a:off x="1040295" y="0"/>
            <a:ext cx="10111410" cy="6351189"/>
          </a:xfrm>
          <a:prstGeom prst="rect">
            <a:avLst/>
          </a:prstGeom>
        </p:spPr>
      </p:pic>
    </p:spTree>
    <p:extLst>
      <p:ext uri="{BB962C8B-B14F-4D97-AF65-F5344CB8AC3E}">
        <p14:creationId xmlns:p14="http://schemas.microsoft.com/office/powerpoint/2010/main" val="163453917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xmlns="" id="{9EF1A69B-9D5A-4CDF-9B0F-5F285CB9B785}"/>
              </a:ext>
            </a:extLst>
          </p:cNvPr>
          <p:cNvSpPr>
            <a:spLocks noGrp="1"/>
          </p:cNvSpPr>
          <p:nvPr>
            <p:ph type="subTitle" idx="1"/>
          </p:nvPr>
        </p:nvSpPr>
        <p:spPr>
          <a:xfrm>
            <a:off x="636103" y="185529"/>
            <a:ext cx="11290853" cy="6453809"/>
          </a:xfrm>
        </p:spPr>
        <p:txBody>
          <a:bodyPr>
            <a:normAutofit/>
          </a:bodyPr>
          <a:lstStyle/>
          <a:p>
            <a:pPr algn="just"/>
            <a:r>
              <a:rPr lang="it-IT" sz="2000" b="1" dirty="0">
                <a:latin typeface="Times New Roman" panose="02020603050405020304" pitchFamily="18" charset="0"/>
                <a:cs typeface="Times New Roman" panose="02020603050405020304" pitchFamily="18" charset="0"/>
              </a:rPr>
              <a:t>Analisi</a:t>
            </a:r>
          </a:p>
          <a:p>
            <a:pPr algn="just"/>
            <a:r>
              <a:rPr lang="it-IT" sz="2000" dirty="0">
                <a:solidFill>
                  <a:prstClr val="black"/>
                </a:solidFill>
                <a:latin typeface="Times New Roman" panose="02020603050405020304" pitchFamily="18" charset="0"/>
                <a:cs typeface="Times New Roman" panose="02020603050405020304" pitchFamily="18" charset="0"/>
              </a:rPr>
              <a:t>• </a:t>
            </a:r>
            <a:r>
              <a:rPr lang="it-IT" sz="2000" dirty="0">
                <a:latin typeface="Times New Roman" panose="02020603050405020304" pitchFamily="18" charset="0"/>
                <a:cs typeface="Times New Roman" panose="02020603050405020304" pitchFamily="18" charset="0"/>
              </a:rPr>
              <a:t>Riassumi i contenuti del testo, prestando attenzione alla gerarchizzazione delle informazioni.</a:t>
            </a:r>
          </a:p>
          <a:p>
            <a:pPr algn="just"/>
            <a:r>
              <a:rPr lang="it-IT" sz="2000" dirty="0">
                <a:latin typeface="Times New Roman" panose="02020603050405020304" pitchFamily="18" charset="0"/>
                <a:cs typeface="Times New Roman" panose="02020603050405020304" pitchFamily="18" charset="0"/>
              </a:rPr>
              <a:t>1) Evidenzia la tesi dell’autore sul tema della giustizia e individua gli argomenti portati a sostegno della tesi.</a:t>
            </a:r>
          </a:p>
          <a:p>
            <a:pPr algn="just"/>
            <a:r>
              <a:rPr lang="it-IT" sz="2000" dirty="0">
                <a:latin typeface="Times New Roman" panose="02020603050405020304" pitchFamily="18" charset="0"/>
                <a:cs typeface="Times New Roman" panose="02020603050405020304" pitchFamily="18" charset="0"/>
              </a:rPr>
              <a:t>2) Evidenzia i connettivi importanti per gli snodi del testo.</a:t>
            </a:r>
          </a:p>
          <a:p>
            <a:pPr algn="just"/>
            <a:r>
              <a:rPr lang="it-IT" sz="2000" dirty="0">
                <a:latin typeface="Times New Roman" panose="02020603050405020304" pitchFamily="18" charset="0"/>
                <a:cs typeface="Times New Roman" panose="02020603050405020304" pitchFamily="18" charset="0"/>
              </a:rPr>
              <a:t>3) Quale particolarità si riscontra nell’utilizzo della punteggiatura?</a:t>
            </a:r>
          </a:p>
          <a:p>
            <a:pPr algn="just"/>
            <a:r>
              <a:rPr lang="it-IT" sz="2000" dirty="0">
                <a:latin typeface="Times New Roman" panose="02020603050405020304" pitchFamily="18" charset="0"/>
                <a:cs typeface="Times New Roman" panose="02020603050405020304" pitchFamily="18" charset="0"/>
              </a:rPr>
              <a:t>4) Indica quali espressioni contribuiscono al mantenimento di un registro informale.</a:t>
            </a:r>
          </a:p>
          <a:p>
            <a:pPr algn="just"/>
            <a:r>
              <a:rPr lang="it-IT" sz="2000" dirty="0">
                <a:latin typeface="Times New Roman" panose="02020603050405020304" pitchFamily="18" charset="0"/>
                <a:cs typeface="Times New Roman" panose="02020603050405020304" pitchFamily="18" charset="0"/>
              </a:rPr>
              <a:t>5) Utilizza delle perifrasi per dare una definizione alle formule </a:t>
            </a:r>
            <a:r>
              <a:rPr lang="it-IT" sz="2000" i="1" dirty="0">
                <a:latin typeface="Times New Roman" panose="02020603050405020304" pitchFamily="18" charset="0"/>
                <a:cs typeface="Times New Roman" panose="02020603050405020304" pitchFamily="18" charset="0"/>
              </a:rPr>
              <a:t>giro di vite</a:t>
            </a:r>
            <a:r>
              <a:rPr lang="it-IT" sz="2000" dirty="0">
                <a:latin typeface="Times New Roman" panose="02020603050405020304" pitchFamily="18" charset="0"/>
                <a:cs typeface="Times New Roman" panose="02020603050405020304" pitchFamily="18" charset="0"/>
              </a:rPr>
              <a:t>, </a:t>
            </a:r>
            <a:r>
              <a:rPr lang="it-IT" sz="2000" i="1" dirty="0">
                <a:latin typeface="Times New Roman" panose="02020603050405020304" pitchFamily="18" charset="0"/>
                <a:cs typeface="Times New Roman" panose="02020603050405020304" pitchFamily="18" charset="0"/>
              </a:rPr>
              <a:t>l’uovo di colombo</a:t>
            </a:r>
            <a:r>
              <a:rPr lang="it-IT" sz="2000" dirty="0">
                <a:latin typeface="Times New Roman" panose="02020603050405020304" pitchFamily="18" charset="0"/>
                <a:cs typeface="Times New Roman" panose="02020603050405020304" pitchFamily="18" charset="0"/>
              </a:rPr>
              <a:t> e </a:t>
            </a:r>
            <a:r>
              <a:rPr lang="it-IT" sz="2000" i="1" dirty="0">
                <a:latin typeface="Times New Roman" panose="02020603050405020304" pitchFamily="18" charset="0"/>
                <a:cs typeface="Times New Roman" panose="02020603050405020304" pitchFamily="18" charset="0"/>
              </a:rPr>
              <a:t>fresco di stampa.</a:t>
            </a:r>
          </a:p>
          <a:p>
            <a:pPr marL="342900" indent="-342900" algn="just">
              <a:buFontTx/>
              <a:buChar char="-"/>
            </a:pPr>
            <a:endParaRPr lang="it-IT" sz="2000" i="1" dirty="0">
              <a:latin typeface="Times New Roman" panose="02020603050405020304" pitchFamily="18" charset="0"/>
              <a:cs typeface="Times New Roman" panose="02020603050405020304" pitchFamily="18" charset="0"/>
            </a:endParaRPr>
          </a:p>
          <a:p>
            <a:pPr algn="just"/>
            <a:r>
              <a:rPr lang="it-IT" sz="2000" b="1" dirty="0">
                <a:latin typeface="Times New Roman" panose="02020603050405020304" pitchFamily="18" charset="0"/>
                <a:cs typeface="Times New Roman" panose="02020603050405020304" pitchFamily="18" charset="0"/>
              </a:rPr>
              <a:t>Commento</a:t>
            </a:r>
          </a:p>
          <a:p>
            <a:pPr algn="just"/>
            <a:endParaRPr lang="it-IT" sz="2000" b="1" dirty="0">
              <a:latin typeface="Times New Roman" panose="02020603050405020304" pitchFamily="18" charset="0"/>
              <a:cs typeface="Times New Roman" panose="02020603050405020304" pitchFamily="18" charset="0"/>
            </a:endParaRPr>
          </a:p>
          <a:p>
            <a:pPr algn="just"/>
            <a:r>
              <a:rPr lang="it-IT" sz="2000" dirty="0">
                <a:solidFill>
                  <a:prstClr val="black"/>
                </a:solidFill>
                <a:latin typeface="Times New Roman" panose="02020603050405020304" pitchFamily="18" charset="0"/>
                <a:cs typeface="Times New Roman" panose="02020603050405020304" pitchFamily="18" charset="0"/>
              </a:rPr>
              <a:t>• </a:t>
            </a:r>
            <a:r>
              <a:rPr lang="it-IT" sz="2000" dirty="0">
                <a:latin typeface="Times New Roman" panose="02020603050405020304" pitchFamily="18" charset="0"/>
                <a:cs typeface="Times New Roman" panose="02020603050405020304" pitchFamily="18" charset="0"/>
              </a:rPr>
              <a:t>Esponi, in forma argomentativa, la tua tesi in relazione al rapporto tra l’opinione pubblica, la politica e i provvedimenti giudiziari, arricchendo l’esposizione con le conoscenze acquisite durante il percorso di studio.</a:t>
            </a:r>
          </a:p>
          <a:p>
            <a:pPr algn="just"/>
            <a:endParaRPr lang="it-IT"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8212362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EE1CBD6D-9003-4B8B-94A4-984E155FDDBC}"/>
              </a:ext>
            </a:extLst>
          </p:cNvPr>
          <p:cNvSpPr>
            <a:spLocks noGrp="1"/>
          </p:cNvSpPr>
          <p:nvPr>
            <p:ph type="title"/>
          </p:nvPr>
        </p:nvSpPr>
        <p:spPr>
          <a:xfrm>
            <a:off x="956602" y="72441"/>
            <a:ext cx="10397197" cy="335522"/>
          </a:xfrm>
        </p:spPr>
        <p:txBody>
          <a:bodyPr>
            <a:normAutofit fontScale="90000"/>
          </a:bodyPr>
          <a:lstStyle/>
          <a:p>
            <a:r>
              <a:rPr lang="it-IT" dirty="0">
                <a:latin typeface="Times New Roman" panose="02020603050405020304" pitchFamily="18" charset="0"/>
                <a:cs typeface="Times New Roman" panose="02020603050405020304" pitchFamily="18" charset="0"/>
              </a:rPr>
              <a:t>                 Spunti di analisi guidata</a:t>
            </a:r>
          </a:p>
        </p:txBody>
      </p:sp>
      <p:sp>
        <p:nvSpPr>
          <p:cNvPr id="3" name="Segnaposto contenuto 2">
            <a:extLst>
              <a:ext uri="{FF2B5EF4-FFF2-40B4-BE49-F238E27FC236}">
                <a16:creationId xmlns:a16="http://schemas.microsoft.com/office/drawing/2014/main" xmlns="" id="{E768A364-917D-461F-BEA1-91F556152DD5}"/>
              </a:ext>
            </a:extLst>
          </p:cNvPr>
          <p:cNvSpPr>
            <a:spLocks noGrp="1"/>
          </p:cNvSpPr>
          <p:nvPr>
            <p:ph idx="1"/>
          </p:nvPr>
        </p:nvSpPr>
        <p:spPr>
          <a:xfrm>
            <a:off x="0" y="590842"/>
            <a:ext cx="12192000" cy="6267158"/>
          </a:xfrm>
        </p:spPr>
        <p:txBody>
          <a:bodyPr>
            <a:normAutofit fontScale="47500" lnSpcReduction="20000"/>
          </a:bodyPr>
          <a:lstStyle/>
          <a:p>
            <a:pPr marL="0" indent="0">
              <a:buNone/>
            </a:pPr>
            <a:r>
              <a:rPr lang="it-IT" sz="3800" dirty="0">
                <a:latin typeface="Times New Roman" panose="02020603050405020304" pitchFamily="18" charset="0"/>
                <a:cs typeface="Times New Roman" panose="02020603050405020304" pitchFamily="18" charset="0"/>
              </a:rPr>
              <a:t>1) Michele Ainis, comparando la terza legge della dinamica alla politica, ritiene che l’amministrazione della giustizia italiana dipenda spesso dall’influenza dettata dall’onda emotiva dell’opinione pubblica; oltre ai dati numerici estrapolati dalla rete e che evidenziano come si possa essere «giustizialisti o garantisti a giorni alterni» (con 141 mila risultati per «aggravamento delle pene» e 143 mila per «diminuzione delle pene»), l’autore cita i provvedimenti di inasprimento delle pene dopo i casi di pedofilia (settembre 2012), disastro ambientale febbraio 2014) e corruzione e, invece,  quelli di riduzione delle condanne sulla base della scia emotiva suscitata dal sovraffollamento delle carceri.</a:t>
            </a:r>
          </a:p>
          <a:p>
            <a:pPr marL="0" indent="0">
              <a:buNone/>
            </a:pPr>
            <a:endParaRPr lang="it-IT" sz="3800" dirty="0">
              <a:latin typeface="Times New Roman" panose="02020603050405020304" pitchFamily="18" charset="0"/>
              <a:cs typeface="Times New Roman" panose="02020603050405020304" pitchFamily="18" charset="0"/>
            </a:endParaRPr>
          </a:p>
          <a:p>
            <a:pPr marL="0" indent="0">
              <a:buNone/>
            </a:pPr>
            <a:r>
              <a:rPr lang="it-IT" sz="3800" dirty="0">
                <a:latin typeface="Times New Roman" panose="02020603050405020304" pitchFamily="18" charset="0"/>
                <a:cs typeface="Times New Roman" panose="02020603050405020304" pitchFamily="18" charset="0"/>
              </a:rPr>
              <a:t>2) Si possono individuare molteplici </a:t>
            </a:r>
            <a:r>
              <a:rPr lang="it-IT" sz="3800" u="sng" dirty="0">
                <a:latin typeface="Times New Roman" panose="02020603050405020304" pitchFamily="18" charset="0"/>
                <a:cs typeface="Times New Roman" panose="02020603050405020304" pitchFamily="18" charset="0"/>
              </a:rPr>
              <a:t>connettivi testuali</a:t>
            </a:r>
            <a:r>
              <a:rPr lang="it-IT" sz="3800" dirty="0">
                <a:latin typeface="Times New Roman" panose="02020603050405020304" pitchFamily="18" charset="0"/>
                <a:cs typeface="Times New Roman" panose="02020603050405020304" pitchFamily="18" charset="0"/>
              </a:rPr>
              <a:t>, tra cui: </a:t>
            </a:r>
            <a:r>
              <a:rPr lang="it-IT" sz="3800" i="1" dirty="0">
                <a:latin typeface="Times New Roman" panose="02020603050405020304" pitchFamily="18" charset="0"/>
                <a:cs typeface="Times New Roman" panose="02020603050405020304" pitchFamily="18" charset="0"/>
              </a:rPr>
              <a:t>se </a:t>
            </a:r>
            <a:r>
              <a:rPr lang="it-IT" sz="3800" dirty="0">
                <a:latin typeface="Times New Roman" panose="02020603050405020304" pitchFamily="18" charset="0"/>
                <a:cs typeface="Times New Roman" panose="02020603050405020304" pitchFamily="18" charset="0"/>
              </a:rPr>
              <a:t>(III,V)</a:t>
            </a:r>
            <a:r>
              <a:rPr lang="it-IT" sz="3800" i="1" dirty="0">
                <a:latin typeface="Times New Roman" panose="02020603050405020304" pitchFamily="18" charset="0"/>
                <a:cs typeface="Times New Roman" panose="02020603050405020304" pitchFamily="18" charset="0"/>
              </a:rPr>
              <a:t>, ma </a:t>
            </a:r>
            <a:r>
              <a:rPr lang="it-IT" sz="3800" dirty="0">
                <a:latin typeface="Times New Roman" panose="02020603050405020304" pitchFamily="18" charset="0"/>
                <a:cs typeface="Times New Roman" panose="02020603050405020304" pitchFamily="18" charset="0"/>
              </a:rPr>
              <a:t>(I,II,II), </a:t>
            </a:r>
            <a:r>
              <a:rPr lang="it-IT" sz="3800" i="1" dirty="0">
                <a:latin typeface="Times New Roman" panose="02020603050405020304" pitchFamily="18" charset="0"/>
                <a:cs typeface="Times New Roman" panose="02020603050405020304" pitchFamily="18" charset="0"/>
              </a:rPr>
              <a:t>perché </a:t>
            </a:r>
            <a:r>
              <a:rPr lang="it-IT" sz="3800" dirty="0">
                <a:latin typeface="Times New Roman" panose="02020603050405020304" pitchFamily="18" charset="0"/>
                <a:cs typeface="Times New Roman" panose="02020603050405020304" pitchFamily="18" charset="0"/>
              </a:rPr>
              <a:t>(III). </a:t>
            </a:r>
            <a:r>
              <a:rPr lang="it-IT" sz="3800" i="1" dirty="0">
                <a:latin typeface="Times New Roman" panose="02020603050405020304" pitchFamily="18" charset="0"/>
                <a:cs typeface="Times New Roman" panose="02020603050405020304" pitchFamily="18" charset="0"/>
              </a:rPr>
              <a:t>Sicché </a:t>
            </a:r>
            <a:r>
              <a:rPr lang="it-IT" sz="3800" dirty="0">
                <a:latin typeface="Times New Roman" panose="02020603050405020304" pitchFamily="18" charset="0"/>
                <a:cs typeface="Times New Roman" panose="02020603050405020304" pitchFamily="18" charset="0"/>
              </a:rPr>
              <a:t>(I)</a:t>
            </a:r>
            <a:r>
              <a:rPr lang="it-IT" sz="3800" i="1" dirty="0">
                <a:latin typeface="Times New Roman" panose="02020603050405020304" pitchFamily="18" charset="0"/>
                <a:cs typeface="Times New Roman" panose="02020603050405020304" pitchFamily="18" charset="0"/>
              </a:rPr>
              <a:t>, per l’appunto </a:t>
            </a:r>
            <a:r>
              <a:rPr lang="it-IT" sz="3800" dirty="0">
                <a:latin typeface="Times New Roman" panose="02020603050405020304" pitchFamily="18" charset="0"/>
                <a:cs typeface="Times New Roman" panose="02020603050405020304" pitchFamily="18" charset="0"/>
              </a:rPr>
              <a:t>(II), </a:t>
            </a:r>
            <a:r>
              <a:rPr lang="it-IT" sz="3800" i="1" dirty="0">
                <a:latin typeface="Times New Roman" panose="02020603050405020304" pitchFamily="18" charset="0"/>
                <a:cs typeface="Times New Roman" panose="02020603050405020304" pitchFamily="18" charset="0"/>
              </a:rPr>
              <a:t>tuttavia </a:t>
            </a:r>
            <a:r>
              <a:rPr lang="it-IT" sz="3800" dirty="0">
                <a:latin typeface="Times New Roman" panose="02020603050405020304" pitchFamily="18" charset="0"/>
                <a:cs typeface="Times New Roman" panose="02020603050405020304" pitchFamily="18" charset="0"/>
              </a:rPr>
              <a:t>(IV), </a:t>
            </a:r>
            <a:r>
              <a:rPr lang="it-IT" sz="3800" i="1" dirty="0">
                <a:latin typeface="Times New Roman" panose="02020603050405020304" pitchFamily="18" charset="0"/>
                <a:cs typeface="Times New Roman" panose="02020603050405020304" pitchFamily="18" charset="0"/>
              </a:rPr>
              <a:t>eppure </a:t>
            </a:r>
            <a:r>
              <a:rPr lang="it-IT" sz="3800" dirty="0">
                <a:latin typeface="Times New Roman" panose="02020603050405020304" pitchFamily="18" charset="0"/>
                <a:cs typeface="Times New Roman" panose="02020603050405020304" pitchFamily="18" charset="0"/>
              </a:rPr>
              <a:t>(IV), </a:t>
            </a:r>
            <a:r>
              <a:rPr lang="it-IT" sz="3800" i="1" dirty="0">
                <a:latin typeface="Times New Roman" panose="02020603050405020304" pitchFamily="18" charset="0"/>
                <a:cs typeface="Times New Roman" panose="02020603050405020304" pitchFamily="18" charset="0"/>
              </a:rPr>
              <a:t>quantomeno </a:t>
            </a:r>
            <a:r>
              <a:rPr lang="it-IT" sz="3800" dirty="0">
                <a:latin typeface="Times New Roman" panose="02020603050405020304" pitchFamily="18" charset="0"/>
                <a:cs typeface="Times New Roman" panose="02020603050405020304" pitchFamily="18" charset="0"/>
              </a:rPr>
              <a:t>(IV), </a:t>
            </a:r>
            <a:r>
              <a:rPr lang="it-IT" sz="3800" i="1" dirty="0">
                <a:latin typeface="Times New Roman" panose="02020603050405020304" pitchFamily="18" charset="0"/>
                <a:cs typeface="Times New Roman" panose="02020603050405020304" pitchFamily="18" charset="0"/>
              </a:rPr>
              <a:t>dopotutto </a:t>
            </a:r>
            <a:r>
              <a:rPr lang="it-IT" sz="3800" dirty="0">
                <a:latin typeface="Times New Roman" panose="02020603050405020304" pitchFamily="18" charset="0"/>
                <a:cs typeface="Times New Roman" panose="02020603050405020304" pitchFamily="18" charset="0"/>
              </a:rPr>
              <a:t>(V), </a:t>
            </a:r>
            <a:r>
              <a:rPr lang="it-IT" sz="3800" i="1" dirty="0">
                <a:latin typeface="Times New Roman" panose="02020603050405020304" pitchFamily="18" charset="0"/>
                <a:cs typeface="Times New Roman" panose="02020603050405020304" pitchFamily="18" charset="0"/>
              </a:rPr>
              <a:t>comunque </a:t>
            </a:r>
            <a:r>
              <a:rPr lang="it-IT" sz="3800" dirty="0">
                <a:latin typeface="Times New Roman" panose="02020603050405020304" pitchFamily="18" charset="0"/>
                <a:cs typeface="Times New Roman" panose="02020603050405020304" pitchFamily="18" charset="0"/>
              </a:rPr>
              <a:t>(V)</a:t>
            </a:r>
            <a:r>
              <a:rPr lang="it-IT" sz="3800" i="1" dirty="0">
                <a:latin typeface="Times New Roman" panose="02020603050405020304" pitchFamily="18" charset="0"/>
                <a:cs typeface="Times New Roman" panose="02020603050405020304" pitchFamily="18" charset="0"/>
              </a:rPr>
              <a:t>. </a:t>
            </a:r>
          </a:p>
          <a:p>
            <a:pPr marL="0" indent="0">
              <a:buNone/>
            </a:pPr>
            <a:endParaRPr lang="it-IT" sz="3800" dirty="0">
              <a:latin typeface="Times New Roman" panose="02020603050405020304" pitchFamily="18" charset="0"/>
              <a:cs typeface="Times New Roman" panose="02020603050405020304" pitchFamily="18" charset="0"/>
            </a:endParaRPr>
          </a:p>
          <a:p>
            <a:pPr marL="0" indent="0">
              <a:buNone/>
            </a:pPr>
            <a:r>
              <a:rPr lang="it-IT" sz="3800" dirty="0">
                <a:latin typeface="Times New Roman" panose="02020603050405020304" pitchFamily="18" charset="0"/>
                <a:cs typeface="Times New Roman" panose="02020603050405020304" pitchFamily="18" charset="0"/>
              </a:rPr>
              <a:t>3) Nella </a:t>
            </a:r>
            <a:r>
              <a:rPr lang="it-IT" sz="3800" u="sng" dirty="0">
                <a:latin typeface="Times New Roman" panose="02020603050405020304" pitchFamily="18" charset="0"/>
                <a:cs typeface="Times New Roman" panose="02020603050405020304" pitchFamily="18" charset="0"/>
              </a:rPr>
              <a:t>punteggiatura</a:t>
            </a:r>
            <a:r>
              <a:rPr lang="it-IT" sz="3800" dirty="0">
                <a:latin typeface="Times New Roman" panose="02020603050405020304" pitchFamily="18" charset="0"/>
                <a:cs typeface="Times New Roman" panose="02020603050405020304" pitchFamily="18" charset="0"/>
              </a:rPr>
              <a:t> si evidenzia l’uso del punto fermo in luogo dei segni di interpunzione più deboli, caratteristica tipica dello «stile giornalistico».</a:t>
            </a:r>
          </a:p>
          <a:p>
            <a:pPr marL="0" indent="0">
              <a:buNone/>
            </a:pPr>
            <a:endParaRPr lang="it-IT" sz="3800" dirty="0">
              <a:latin typeface="Times New Roman" panose="02020603050405020304" pitchFamily="18" charset="0"/>
              <a:cs typeface="Times New Roman" panose="02020603050405020304" pitchFamily="18" charset="0"/>
            </a:endParaRPr>
          </a:p>
          <a:p>
            <a:pPr marL="0" indent="0">
              <a:buNone/>
            </a:pPr>
            <a:r>
              <a:rPr lang="it-IT" sz="3800" dirty="0">
                <a:latin typeface="Times New Roman" panose="02020603050405020304" pitchFamily="18" charset="0"/>
                <a:cs typeface="Times New Roman" panose="02020603050405020304" pitchFamily="18" charset="0"/>
              </a:rPr>
              <a:t>4) Una delle caratteristiche che permette di mantenere un tono colloquiale, adottando soluzioni vicine alla lingua parlata è quella della ridondanza, attraverso cui l’autore preferisce ripetere parole, locuzioni o intere frasi ([I]: «è la terza </a:t>
            </a:r>
            <a:r>
              <a:rPr lang="it-IT" sz="3800" i="1" dirty="0">
                <a:latin typeface="Times New Roman" panose="02020603050405020304" pitchFamily="18" charset="0"/>
                <a:cs typeface="Times New Roman" panose="02020603050405020304" pitchFamily="18" charset="0"/>
              </a:rPr>
              <a:t>legge</a:t>
            </a:r>
            <a:r>
              <a:rPr lang="it-IT" sz="3800" dirty="0">
                <a:latin typeface="Times New Roman" panose="02020603050405020304" pitchFamily="18" charset="0"/>
                <a:cs typeface="Times New Roman" panose="02020603050405020304" pitchFamily="18" charset="0"/>
              </a:rPr>
              <a:t> della dinamica, ma è anche la prima </a:t>
            </a:r>
            <a:r>
              <a:rPr lang="it-IT" sz="3800" i="1" dirty="0">
                <a:latin typeface="Times New Roman" panose="02020603050405020304" pitchFamily="18" charset="0"/>
                <a:cs typeface="Times New Roman" panose="02020603050405020304" pitchFamily="18" charset="0"/>
              </a:rPr>
              <a:t>legge</a:t>
            </a:r>
            <a:r>
              <a:rPr lang="it-IT" sz="3800" dirty="0">
                <a:latin typeface="Times New Roman" panose="02020603050405020304" pitchFamily="18" charset="0"/>
                <a:cs typeface="Times New Roman" panose="02020603050405020304" pitchFamily="18" charset="0"/>
              </a:rPr>
              <a:t> della politica»; [II]: «un </a:t>
            </a:r>
            <a:r>
              <a:rPr lang="it-IT" sz="3800" i="1" dirty="0">
                <a:latin typeface="Times New Roman" panose="02020603050405020304" pitchFamily="18" charset="0"/>
                <a:cs typeface="Times New Roman" panose="02020603050405020304" pitchFamily="18" charset="0"/>
              </a:rPr>
              <a:t>testo</a:t>
            </a:r>
            <a:r>
              <a:rPr lang="it-IT" sz="3800" dirty="0">
                <a:latin typeface="Times New Roman" panose="02020603050405020304" pitchFamily="18" charset="0"/>
                <a:cs typeface="Times New Roman" panose="02020603050405020304" pitchFamily="18" charset="0"/>
              </a:rPr>
              <a:t>… e quel </a:t>
            </a:r>
            <a:r>
              <a:rPr lang="it-IT" sz="3800" i="1" dirty="0">
                <a:latin typeface="Times New Roman" panose="02020603050405020304" pitchFamily="18" charset="0"/>
                <a:cs typeface="Times New Roman" panose="02020603050405020304" pitchFamily="18" charset="0"/>
              </a:rPr>
              <a:t>testo</a:t>
            </a:r>
            <a:r>
              <a:rPr lang="it-IT" sz="3800" dirty="0">
                <a:latin typeface="Times New Roman" panose="02020603050405020304" pitchFamily="18" charset="0"/>
                <a:cs typeface="Times New Roman" panose="02020603050405020304" pitchFamily="18" charset="0"/>
              </a:rPr>
              <a:t>», «urgente benché non tanto urgente…»; [III]: «Perché chi ruba e chi intrallazza non </a:t>
            </a:r>
            <a:r>
              <a:rPr lang="it-IT" sz="3800" i="1" dirty="0">
                <a:latin typeface="Times New Roman" panose="02020603050405020304" pitchFamily="18" charset="0"/>
                <a:cs typeface="Times New Roman" panose="02020603050405020304" pitchFamily="18" charset="0"/>
              </a:rPr>
              <a:t>pensa</a:t>
            </a:r>
            <a:r>
              <a:rPr lang="it-IT" sz="3800" dirty="0">
                <a:latin typeface="Times New Roman" panose="02020603050405020304" pitchFamily="18" charset="0"/>
                <a:cs typeface="Times New Roman" panose="02020603050405020304" pitchFamily="18" charset="0"/>
              </a:rPr>
              <a:t> al codice penale, pensa di farla franca: E se ci pensa…»).</a:t>
            </a:r>
          </a:p>
          <a:p>
            <a:pPr marL="0" indent="0">
              <a:buNone/>
            </a:pPr>
            <a:r>
              <a:rPr lang="it-IT" sz="3800" dirty="0">
                <a:latin typeface="Times New Roman" panose="02020603050405020304" pitchFamily="18" charset="0"/>
                <a:cs typeface="Times New Roman" panose="02020603050405020304" pitchFamily="18" charset="0"/>
              </a:rPr>
              <a:t>Il </a:t>
            </a:r>
            <a:r>
              <a:rPr lang="it-IT" sz="3800" u="sng" dirty="0">
                <a:latin typeface="Times New Roman" panose="02020603050405020304" pitchFamily="18" charset="0"/>
                <a:cs typeface="Times New Roman" panose="02020603050405020304" pitchFamily="18" charset="0"/>
              </a:rPr>
              <a:t>registro informale </a:t>
            </a:r>
            <a:r>
              <a:rPr lang="it-IT" sz="3800" dirty="0">
                <a:latin typeface="Times New Roman" panose="02020603050405020304" pitchFamily="18" charset="0"/>
                <a:cs typeface="Times New Roman" panose="02020603050405020304" pitchFamily="18" charset="0"/>
              </a:rPr>
              <a:t>è conservato anche attraverso l’utilizzo di parole e locuzioni proprie del parlato («Dice, ma così diminuirà la competenza», «Vallo a raccontare agli italiani», «intrallazza», «sbilenco», «grattacapi»), modi di dire  (a giorni alterni, giro di vite, farla franca, via d’uscita, cambierà faccia, cavino mai un ragno dal buco, fresca di stampa) e metonimie (con i termini concreti codice penale e poltrona per indicare, rispettivamente, legge e potere) .</a:t>
            </a:r>
          </a:p>
          <a:p>
            <a:pPr marL="0" indent="0">
              <a:buNone/>
            </a:pPr>
            <a:endParaRPr lang="it-IT" sz="3800" dirty="0">
              <a:latin typeface="Times New Roman" panose="02020603050405020304" pitchFamily="18" charset="0"/>
              <a:cs typeface="Times New Roman" panose="02020603050405020304" pitchFamily="18" charset="0"/>
            </a:endParaRPr>
          </a:p>
          <a:p>
            <a:pPr marL="0" indent="0">
              <a:buNone/>
            </a:pPr>
            <a:r>
              <a:rPr lang="it-IT" sz="3800" dirty="0">
                <a:latin typeface="Times New Roman" panose="02020603050405020304" pitchFamily="18" charset="0"/>
                <a:cs typeface="Times New Roman" panose="02020603050405020304" pitchFamily="18" charset="0"/>
              </a:rPr>
              <a:t>5) L’espressione </a:t>
            </a:r>
            <a:r>
              <a:rPr lang="it-IT" sz="3800" i="1" dirty="0">
                <a:latin typeface="Times New Roman" panose="02020603050405020304" pitchFamily="18" charset="0"/>
                <a:cs typeface="Times New Roman" panose="02020603050405020304" pitchFamily="18" charset="0"/>
              </a:rPr>
              <a:t>Giro di vite indica </a:t>
            </a:r>
            <a:r>
              <a:rPr lang="it-IT" sz="3800" dirty="0">
                <a:latin typeface="Times New Roman" panose="02020603050405020304" pitchFamily="18" charset="0"/>
                <a:cs typeface="Times New Roman" panose="02020603050405020304" pitchFamily="18" charset="0"/>
              </a:rPr>
              <a:t>l’inasprimento di una pena  in riferimento a un determinato reato</a:t>
            </a:r>
            <a:r>
              <a:rPr lang="it-IT" sz="3800" i="1" dirty="0">
                <a:latin typeface="Times New Roman" panose="02020603050405020304" pitchFamily="18" charset="0"/>
                <a:cs typeface="Times New Roman" panose="02020603050405020304" pitchFamily="18" charset="0"/>
              </a:rPr>
              <a:t>; </a:t>
            </a:r>
          </a:p>
          <a:p>
            <a:pPr marL="0" indent="0">
              <a:buNone/>
            </a:pPr>
            <a:r>
              <a:rPr lang="it-IT" sz="3800" dirty="0">
                <a:latin typeface="Times New Roman" panose="02020603050405020304" pitchFamily="18" charset="0"/>
                <a:cs typeface="Times New Roman" panose="02020603050405020304" pitchFamily="18" charset="0"/>
              </a:rPr>
              <a:t>con</a:t>
            </a:r>
            <a:r>
              <a:rPr lang="it-IT" sz="3800" i="1" dirty="0">
                <a:latin typeface="Times New Roman" panose="02020603050405020304" pitchFamily="18" charset="0"/>
                <a:cs typeface="Times New Roman" panose="02020603050405020304" pitchFamily="18" charset="0"/>
              </a:rPr>
              <a:t> uovo di colombo, </a:t>
            </a:r>
            <a:r>
              <a:rPr lang="it-IT" sz="3800" dirty="0">
                <a:latin typeface="Times New Roman" panose="02020603050405020304" pitchFamily="18" charset="0"/>
                <a:cs typeface="Times New Roman" panose="02020603050405020304" pitchFamily="18" charset="0"/>
              </a:rPr>
              <a:t>si intende, invece, una soluzione semplice a un problema che nessuno è mai riuscito a risolvere; l’espressione</a:t>
            </a:r>
            <a:r>
              <a:rPr lang="it-IT" sz="3800" i="1" dirty="0">
                <a:latin typeface="Times New Roman" panose="02020603050405020304" pitchFamily="18" charset="0"/>
                <a:cs typeface="Times New Roman" panose="02020603050405020304" pitchFamily="18" charset="0"/>
              </a:rPr>
              <a:t> fresco di stampa </a:t>
            </a:r>
            <a:r>
              <a:rPr lang="it-IT" sz="3800" dirty="0">
                <a:latin typeface="Times New Roman" panose="02020603050405020304" pitchFamily="18" charset="0"/>
                <a:cs typeface="Times New Roman" panose="02020603050405020304" pitchFamily="18" charset="0"/>
              </a:rPr>
              <a:t>fa riferimento, in questo contesto, a chi è nuovo e senza esperienza.</a:t>
            </a:r>
          </a:p>
          <a:p>
            <a:pPr marL="0" indent="0">
              <a:buNone/>
            </a:pPr>
            <a:endParaRPr lang="it-IT" dirty="0"/>
          </a:p>
        </p:txBody>
      </p:sp>
    </p:spTree>
    <p:extLst>
      <p:ext uri="{BB962C8B-B14F-4D97-AF65-F5344CB8AC3E}">
        <p14:creationId xmlns:p14="http://schemas.microsoft.com/office/powerpoint/2010/main" val="183648657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88BA9BC0-B52D-4180-8E71-D9965CD5FD88}"/>
              </a:ext>
            </a:extLst>
          </p:cNvPr>
          <p:cNvSpPr>
            <a:spLocks noGrp="1"/>
          </p:cNvSpPr>
          <p:nvPr>
            <p:ph type="title"/>
          </p:nvPr>
        </p:nvSpPr>
        <p:spPr>
          <a:xfrm>
            <a:off x="3670852" y="179595"/>
            <a:ext cx="7739269" cy="549275"/>
          </a:xfrm>
        </p:spPr>
        <p:txBody>
          <a:bodyPr>
            <a:noAutofit/>
          </a:bodyPr>
          <a:lstStyle/>
          <a:p>
            <a:r>
              <a:rPr lang="it-IT" dirty="0">
                <a:latin typeface="Times New Roman" panose="02020603050405020304" pitchFamily="18" charset="0"/>
                <a:cs typeface="Times New Roman" panose="02020603050405020304" pitchFamily="18" charset="0"/>
              </a:rPr>
              <a:t>Tipologia C</a:t>
            </a:r>
          </a:p>
        </p:txBody>
      </p:sp>
      <p:sp>
        <p:nvSpPr>
          <p:cNvPr id="3" name="Segnaposto contenuto 2">
            <a:extLst>
              <a:ext uri="{FF2B5EF4-FFF2-40B4-BE49-F238E27FC236}">
                <a16:creationId xmlns:a16="http://schemas.microsoft.com/office/drawing/2014/main" xmlns="" id="{10E34484-F565-4040-B080-04706E628349}"/>
              </a:ext>
            </a:extLst>
          </p:cNvPr>
          <p:cNvSpPr>
            <a:spLocks noGrp="1"/>
          </p:cNvSpPr>
          <p:nvPr>
            <p:ph idx="1"/>
          </p:nvPr>
        </p:nvSpPr>
        <p:spPr>
          <a:xfrm>
            <a:off x="397565" y="967409"/>
            <a:ext cx="10691192" cy="5565912"/>
          </a:xfrm>
        </p:spPr>
        <p:txBody>
          <a:bodyPr>
            <a:normAutofit/>
          </a:bodyPr>
          <a:lstStyle/>
          <a:p>
            <a:pPr marL="0" indent="0">
              <a:buNone/>
            </a:pPr>
            <a:r>
              <a:rPr lang="it-IT" sz="2400" dirty="0">
                <a:latin typeface="Times New Roman" panose="02020603050405020304" pitchFamily="18" charset="0"/>
                <a:cs typeface="Times New Roman" panose="02020603050405020304" pitchFamily="18" charset="0"/>
              </a:rPr>
              <a:t>La tipologia C fa riferimento alla produzione di un tema, sulla base di un argomento che propone tematiche vicine all’orizzonte degli studenti.</a:t>
            </a:r>
          </a:p>
          <a:p>
            <a:pPr marL="0" indent="0">
              <a:buNone/>
            </a:pPr>
            <a:r>
              <a:rPr lang="it-IT" sz="2400" dirty="0">
                <a:latin typeface="Times New Roman" panose="02020603050405020304" pitchFamily="18" charset="0"/>
                <a:cs typeface="Times New Roman" panose="02020603050405020304" pitchFamily="18" charset="0"/>
              </a:rPr>
              <a:t>Per agevolare la stesura del tema, potrebbe esserci un breve testo d’appoggio e al candidato si potrà chiedere di inserire un titolo e di attuare una scansione interna in paragrafi.</a:t>
            </a:r>
          </a:p>
          <a:p>
            <a:pPr marL="0" indent="0">
              <a:buNone/>
            </a:pPr>
            <a:endParaRPr lang="it-IT" sz="2400" dirty="0">
              <a:latin typeface="Times New Roman" panose="02020603050405020304" pitchFamily="18" charset="0"/>
              <a:cs typeface="Times New Roman" panose="02020603050405020304" pitchFamily="18" charset="0"/>
            </a:endParaRPr>
          </a:p>
          <a:p>
            <a:pPr marL="0" indent="0">
              <a:buNone/>
            </a:pPr>
            <a:r>
              <a:rPr lang="it-IT" sz="2400" dirty="0">
                <a:latin typeface="Times New Roman" panose="02020603050405020304" pitchFamily="18" charset="0"/>
                <a:cs typeface="Times New Roman" panose="02020603050405020304" pitchFamily="18" charset="0"/>
              </a:rPr>
              <a:t>In questa traccia, la parte relativa alla </a:t>
            </a:r>
            <a:r>
              <a:rPr lang="it-IT" sz="2400" u="sng" dirty="0">
                <a:latin typeface="Times New Roman" panose="02020603050405020304" pitchFamily="18" charset="0"/>
                <a:cs typeface="Times New Roman" panose="02020603050405020304" pitchFamily="18" charset="0"/>
              </a:rPr>
              <a:t>produzione</a:t>
            </a:r>
            <a:r>
              <a:rPr lang="it-IT" sz="2400" dirty="0">
                <a:latin typeface="Times New Roman" panose="02020603050405020304" pitchFamily="18" charset="0"/>
                <a:cs typeface="Times New Roman" panose="02020603050405020304" pitchFamily="18" charset="0"/>
              </a:rPr>
              <a:t> riveste il ruolo principale, perciò sarà necessario, nel periodo precedente alla prova, affinare le proprie </a:t>
            </a:r>
            <a:r>
              <a:rPr lang="it-IT" sz="2400" b="1" dirty="0">
                <a:latin typeface="Times New Roman" panose="02020603050405020304" pitchFamily="18" charset="0"/>
                <a:cs typeface="Times New Roman" panose="02020603050405020304" pitchFamily="18" charset="0"/>
              </a:rPr>
              <a:t>competenze di base: </a:t>
            </a:r>
          </a:p>
          <a:p>
            <a:pPr marL="0" indent="0">
              <a:buNone/>
            </a:pPr>
            <a:r>
              <a:rPr lang="it-IT" sz="2400" dirty="0">
                <a:latin typeface="Times New Roman" panose="02020603050405020304" pitchFamily="18" charset="0"/>
                <a:cs typeface="Times New Roman" panose="02020603050405020304" pitchFamily="18" charset="0"/>
              </a:rPr>
              <a:t>- ottima padronanza grammaticale,</a:t>
            </a:r>
          </a:p>
          <a:p>
            <a:pPr>
              <a:buFontTx/>
              <a:buChar char="-"/>
            </a:pPr>
            <a:r>
              <a:rPr lang="it-IT" sz="2400" dirty="0">
                <a:latin typeface="Times New Roman" panose="02020603050405020304" pitchFamily="18" charset="0"/>
                <a:cs typeface="Times New Roman" panose="02020603050405020304" pitchFamily="18" charset="0"/>
              </a:rPr>
              <a:t>capacità di utilizzare i segni interpuntivi in maniera pertinente, </a:t>
            </a:r>
          </a:p>
          <a:p>
            <a:pPr>
              <a:buFontTx/>
              <a:buChar char="-"/>
            </a:pPr>
            <a:r>
              <a:rPr lang="it-IT" sz="2400" dirty="0">
                <a:latin typeface="Times New Roman" panose="02020603050405020304" pitchFamily="18" charset="0"/>
                <a:cs typeface="Times New Roman" panose="02020603050405020304" pitchFamily="18" charset="0"/>
              </a:rPr>
              <a:t>capacità di costruire un testo che rispetti la coesione e la coerenza del testo </a:t>
            </a:r>
          </a:p>
          <a:p>
            <a:pPr marL="0" indent="0">
              <a:buNone/>
            </a:pPr>
            <a:r>
              <a:rPr lang="it-IT" sz="2400" dirty="0">
                <a:latin typeface="Times New Roman" panose="02020603050405020304" pitchFamily="18" charset="0"/>
                <a:cs typeface="Times New Roman" panose="02020603050405020304" pitchFamily="18" charset="0"/>
              </a:rPr>
              <a:t>- buon dominio lessicale.</a:t>
            </a:r>
          </a:p>
          <a:p>
            <a:pPr marL="0" indent="0">
              <a:lnSpc>
                <a:spcPct val="100000"/>
              </a:lnSpc>
              <a:spcBef>
                <a:spcPts val="0"/>
              </a:spcBef>
              <a:buNone/>
            </a:pPr>
            <a:endParaRPr lang="it-IT"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4131656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F211655-8C12-437F-B52C-C82D0D5D0C1A}"/>
              </a:ext>
            </a:extLst>
          </p:cNvPr>
          <p:cNvSpPr>
            <a:spLocks noGrp="1"/>
          </p:cNvSpPr>
          <p:nvPr>
            <p:ph type="ctrTitle"/>
          </p:nvPr>
        </p:nvSpPr>
        <p:spPr>
          <a:xfrm>
            <a:off x="960894" y="1"/>
            <a:ext cx="11231105" cy="712922"/>
          </a:xfrm>
        </p:spPr>
        <p:txBody>
          <a:bodyPr>
            <a:normAutofit fontScale="90000"/>
          </a:bodyPr>
          <a:lstStyle/>
          <a:p>
            <a:pPr algn="l" fontAlgn="base"/>
            <a:r>
              <a:rPr lang="it-IT" sz="2000" b="1" dirty="0">
                <a:latin typeface="Times New Roman" panose="02020603050405020304" pitchFamily="18" charset="0"/>
                <a:cs typeface="Times New Roman" panose="02020603050405020304" pitchFamily="18" charset="0"/>
              </a:rPr>
              <a:t>                                              </a:t>
            </a:r>
            <a:r>
              <a:rPr lang="it-IT" i="1" dirty="0"/>
              <a:t/>
            </a:r>
            <a:br>
              <a:rPr lang="it-IT" i="1" dirty="0"/>
            </a:br>
            <a:endParaRPr lang="it-IT" dirty="0"/>
          </a:p>
        </p:txBody>
      </p:sp>
      <p:sp>
        <p:nvSpPr>
          <p:cNvPr id="6" name="Sottotitolo 5">
            <a:extLst>
              <a:ext uri="{FF2B5EF4-FFF2-40B4-BE49-F238E27FC236}">
                <a16:creationId xmlns:a16="http://schemas.microsoft.com/office/drawing/2014/main" xmlns="" id="{D26069B2-1CFA-45D0-B418-F6B2D8F1AB99}"/>
              </a:ext>
            </a:extLst>
          </p:cNvPr>
          <p:cNvSpPr>
            <a:spLocks noGrp="1"/>
          </p:cNvSpPr>
          <p:nvPr>
            <p:ph type="subTitle" idx="1"/>
          </p:nvPr>
        </p:nvSpPr>
        <p:spPr>
          <a:xfrm>
            <a:off x="387459" y="1472340"/>
            <a:ext cx="11670222" cy="5385660"/>
          </a:xfrm>
        </p:spPr>
        <p:txBody>
          <a:bodyPr>
            <a:normAutofit/>
          </a:bodyPr>
          <a:lstStyle/>
          <a:p>
            <a:pPr algn="just" fontAlgn="base"/>
            <a:endParaRPr lang="it-IT" sz="1900" dirty="0">
              <a:latin typeface="Times New Roman" panose="02020603050405020304" pitchFamily="18" charset="0"/>
              <a:cs typeface="Times New Roman" panose="02020603050405020304" pitchFamily="18" charset="0"/>
            </a:endParaRPr>
          </a:p>
          <a:p>
            <a:pPr algn="just" fontAlgn="base"/>
            <a:r>
              <a:rPr lang="it-IT" sz="1800" dirty="0">
                <a:latin typeface="Times New Roman" panose="02020603050405020304" pitchFamily="18" charset="0"/>
                <a:cs typeface="Times New Roman" panose="02020603050405020304" pitchFamily="18" charset="0"/>
              </a:rPr>
              <a:t>Sui grandi media italiani il rapporto Oxfam sulla diseguaglianza nella distribuzione della ricchezza nel mondo – presentato al Forum di Davos – ha fatto titolo per il dato macro-globale: 26 “paperoni” (quasi tutti statunitensi, un pugno di cinesi e altri asiatici e tre europei) assommano patrimoni individuali a due o tre cifre in miliardi di dollari che superano la ricchezza posseduta da 3,8 miliardi di abitanti del pianeta, i più poveri. Nel corso del 2018 i primi sono diventati ancora più ricchi (nel 2017 ci volevano 43 iper-miliardari per pareggiare il patrimonio aggregato della metà più povera della popolazione globale). Oppure: la metà più povera è diventata complessivamente più povera (-11% di ricchezza netta). Il rapporto raccoglie e rilancia un’infinità di cifre e tenta alcuni spunti di analisi: fra questi spicca una vasta e articolata “diseguaglianza fiscale” in cui si mescolano evasione, elusione, politiche ultra-liberiste, cronica inefficienza dei welfare statali nello spendere le risorse. […] </a:t>
            </a:r>
          </a:p>
          <a:p>
            <a:pPr algn="just" fontAlgn="base"/>
            <a:r>
              <a:rPr lang="it-IT" sz="1800" dirty="0">
                <a:latin typeface="Times New Roman" panose="02020603050405020304" pitchFamily="18" charset="0"/>
                <a:cs typeface="Times New Roman" panose="02020603050405020304" pitchFamily="18" charset="0"/>
              </a:rPr>
              <a:t>[Gianni Credit, «Se le diseguaglianze frenano la ripresa», Il Sussidiario.net, 23.01.2019]</a:t>
            </a:r>
          </a:p>
          <a:p>
            <a:pPr algn="just" fontAlgn="base"/>
            <a:endParaRPr lang="it-IT" sz="1800" dirty="0">
              <a:latin typeface="Times New Roman" panose="02020603050405020304" pitchFamily="18" charset="0"/>
              <a:cs typeface="Times New Roman" panose="02020603050405020304" pitchFamily="18" charset="0"/>
            </a:endParaRPr>
          </a:p>
          <a:p>
            <a:pPr algn="just" fontAlgn="base"/>
            <a:r>
              <a:rPr lang="it-IT" sz="2000" dirty="0">
                <a:solidFill>
                  <a:prstClr val="black"/>
                </a:solidFill>
                <a:latin typeface="Times New Roman" panose="02020603050405020304" pitchFamily="18" charset="0"/>
                <a:cs typeface="Times New Roman" panose="02020603050405020304" pitchFamily="18" charset="0"/>
              </a:rPr>
              <a:t>• </a:t>
            </a:r>
            <a:r>
              <a:rPr lang="it-IT" sz="2200" dirty="0">
                <a:latin typeface="Times New Roman" panose="02020603050405020304" pitchFamily="18" charset="0"/>
                <a:cs typeface="Times New Roman" panose="02020603050405020304" pitchFamily="18" charset="0"/>
              </a:rPr>
              <a:t>Sulla base del testo d’appoggio, elabora una riflessione critica sulle disparità che interessano i Paesi occidentali e quelli del Terzo Mondo. Rifletti sulle cause storiche di questa sproporzione e sulle sue conseguenze a livello globale (migrazioni, guerre civili etc.), provando a ipotizzare se sia possibile, in futuro, modificare questa situazione.</a:t>
            </a:r>
          </a:p>
          <a:p>
            <a:pPr algn="just" fontAlgn="base"/>
            <a:r>
              <a:rPr lang="it-IT" sz="2200" dirty="0">
                <a:latin typeface="Times New Roman" panose="02020603050405020304" pitchFamily="18" charset="0"/>
                <a:cs typeface="Times New Roman" panose="02020603050405020304" pitchFamily="18" charset="0"/>
              </a:rPr>
              <a:t>Suddividi il testo in paragrafi e attribuisci loro un titolo.</a:t>
            </a:r>
          </a:p>
          <a:p>
            <a:endParaRPr lang="it-IT" sz="1800" dirty="0">
              <a:latin typeface="Times New Roman" panose="02020603050405020304" pitchFamily="18" charset="0"/>
              <a:cs typeface="Times New Roman" panose="02020603050405020304" pitchFamily="18" charset="0"/>
            </a:endParaRPr>
          </a:p>
        </p:txBody>
      </p:sp>
      <p:sp>
        <p:nvSpPr>
          <p:cNvPr id="7" name="CasellaDiTesto 6">
            <a:extLst>
              <a:ext uri="{FF2B5EF4-FFF2-40B4-BE49-F238E27FC236}">
                <a16:creationId xmlns:a16="http://schemas.microsoft.com/office/drawing/2014/main" xmlns="" id="{BECFB7C0-5654-4DBF-B69B-A3B5D9E01E29}"/>
              </a:ext>
            </a:extLst>
          </p:cNvPr>
          <p:cNvSpPr txBox="1"/>
          <p:nvPr/>
        </p:nvSpPr>
        <p:spPr>
          <a:xfrm>
            <a:off x="736395" y="323190"/>
            <a:ext cx="10972350" cy="769441"/>
          </a:xfrm>
          <a:prstGeom prst="rect">
            <a:avLst/>
          </a:prstGeom>
          <a:noFill/>
        </p:spPr>
        <p:txBody>
          <a:bodyPr wrap="square" rtlCol="0">
            <a:spAutoFit/>
          </a:bodyPr>
          <a:lstStyle/>
          <a:p>
            <a:r>
              <a:rPr lang="it-IT" sz="4400" dirty="0">
                <a:latin typeface="Times New Roman" panose="02020603050405020304" pitchFamily="18" charset="0"/>
                <a:cs typeface="Times New Roman" panose="02020603050405020304" pitchFamily="18" charset="0"/>
              </a:rPr>
              <a:t>             Proposte operative: tipologia C</a:t>
            </a:r>
          </a:p>
        </p:txBody>
      </p:sp>
    </p:spTree>
    <p:extLst>
      <p:ext uri="{BB962C8B-B14F-4D97-AF65-F5344CB8AC3E}">
        <p14:creationId xmlns:p14="http://schemas.microsoft.com/office/powerpoint/2010/main" val="343733028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43E753E9-6587-8D47-A4F9-FEB5B1F4D7A8}"/>
              </a:ext>
            </a:extLst>
          </p:cNvPr>
          <p:cNvSpPr>
            <a:spLocks noGrp="1"/>
          </p:cNvSpPr>
          <p:nvPr>
            <p:ph type="title"/>
          </p:nvPr>
        </p:nvSpPr>
        <p:spPr>
          <a:xfrm>
            <a:off x="838200" y="365125"/>
            <a:ext cx="10515600" cy="213995"/>
          </a:xfrm>
        </p:spPr>
        <p:txBody>
          <a:bodyPr>
            <a:normAutofit fontScale="90000"/>
          </a:bodyPr>
          <a:lstStyle/>
          <a:p>
            <a:r>
              <a:rPr lang="it-IT" dirty="0">
                <a:latin typeface="Times New Roman" panose="02020603050405020304" pitchFamily="18" charset="0"/>
                <a:cs typeface="Times New Roman" panose="02020603050405020304" pitchFamily="18" charset="0"/>
              </a:rPr>
              <a:t>Bibliografia </a:t>
            </a:r>
          </a:p>
        </p:txBody>
      </p:sp>
      <p:sp>
        <p:nvSpPr>
          <p:cNvPr id="3" name="Segnaposto contenuto 2">
            <a:extLst>
              <a:ext uri="{FF2B5EF4-FFF2-40B4-BE49-F238E27FC236}">
                <a16:creationId xmlns:a16="http://schemas.microsoft.com/office/drawing/2014/main" xmlns="" id="{7A635DD1-4E26-B741-9172-8201A0D07D76}"/>
              </a:ext>
            </a:extLst>
          </p:cNvPr>
          <p:cNvSpPr>
            <a:spLocks noGrp="1"/>
          </p:cNvSpPr>
          <p:nvPr>
            <p:ph idx="1"/>
          </p:nvPr>
        </p:nvSpPr>
        <p:spPr>
          <a:xfrm>
            <a:off x="558800" y="853440"/>
            <a:ext cx="10795000" cy="5323523"/>
          </a:xfrm>
        </p:spPr>
        <p:txBody>
          <a:bodyPr>
            <a:normAutofit fontScale="70000" lnSpcReduction="20000"/>
          </a:bodyPr>
          <a:lstStyle/>
          <a:p>
            <a:pPr marL="0" indent="0">
              <a:lnSpc>
                <a:spcPct val="120000"/>
              </a:lnSpc>
              <a:buNone/>
            </a:pPr>
            <a:r>
              <a:rPr lang="it-IT" dirty="0">
                <a:latin typeface="Times New Roman" panose="02020603050405020304" pitchFamily="18" charset="0"/>
                <a:cs typeface="Times New Roman" panose="02020603050405020304" pitchFamily="18" charset="0"/>
              </a:rPr>
              <a:t>Antonelli G., Emiliano </a:t>
            </a:r>
            <a:r>
              <a:rPr lang="it-IT" dirty="0" err="1">
                <a:latin typeface="Times New Roman" panose="02020603050405020304" pitchFamily="18" charset="0"/>
                <a:cs typeface="Times New Roman" panose="02020603050405020304" pitchFamily="18" charset="0"/>
              </a:rPr>
              <a:t>Picchiorri</a:t>
            </a:r>
            <a:r>
              <a:rPr lang="it-IT" dirty="0">
                <a:latin typeface="Times New Roman" panose="02020603050405020304" pitchFamily="18" charset="0"/>
                <a:cs typeface="Times New Roman" panose="02020603050405020304" pitchFamily="18" charset="0"/>
              </a:rPr>
              <a:t> E., </a:t>
            </a:r>
            <a:r>
              <a:rPr lang="it-IT" i="1" dirty="0">
                <a:latin typeface="Times New Roman" panose="02020603050405020304" pitchFamily="18" charset="0"/>
                <a:cs typeface="Times New Roman" panose="02020603050405020304" pitchFamily="18" charset="0"/>
              </a:rPr>
              <a:t>L’italiano, gli italiani</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Norma, usi, strategie testuali</a:t>
            </a:r>
            <a:r>
              <a:rPr lang="it-IT" dirty="0">
                <a:latin typeface="Times New Roman" panose="02020603050405020304" pitchFamily="18" charset="0"/>
                <a:cs typeface="Times New Roman" panose="02020603050405020304" pitchFamily="18" charset="0"/>
              </a:rPr>
              <a:t>, Milano, Mondadori </a:t>
            </a:r>
            <a:r>
              <a:rPr lang="it-IT" dirty="0" err="1">
                <a:latin typeface="Times New Roman" panose="02020603050405020304" pitchFamily="18" charset="0"/>
                <a:cs typeface="Times New Roman" panose="02020603050405020304" pitchFamily="18" charset="0"/>
              </a:rPr>
              <a:t>education</a:t>
            </a:r>
            <a:r>
              <a:rPr lang="it-IT" dirty="0">
                <a:latin typeface="Times New Roman" panose="02020603050405020304" pitchFamily="18" charset="0"/>
                <a:cs typeface="Times New Roman" panose="02020603050405020304" pitchFamily="18" charset="0"/>
              </a:rPr>
              <a:t>, 2016.</a:t>
            </a:r>
          </a:p>
          <a:p>
            <a:pPr marL="0" indent="0">
              <a:lnSpc>
                <a:spcPct val="120000"/>
              </a:lnSpc>
              <a:buNone/>
            </a:pPr>
            <a:r>
              <a:rPr lang="it-IT" dirty="0" err="1">
                <a:latin typeface="Times New Roman" panose="02020603050405020304" pitchFamily="18" charset="0"/>
                <a:cs typeface="Times New Roman" panose="02020603050405020304" pitchFamily="18" charset="0"/>
              </a:rPr>
              <a:t>Berruto</a:t>
            </a:r>
            <a:r>
              <a:rPr lang="it-IT" dirty="0">
                <a:latin typeface="Times New Roman" panose="02020603050405020304" pitchFamily="18" charset="0"/>
                <a:cs typeface="Times New Roman" panose="02020603050405020304" pitchFamily="18" charset="0"/>
              </a:rPr>
              <a:t> G., </a:t>
            </a:r>
            <a:r>
              <a:rPr lang="it-IT" i="1" dirty="0">
                <a:latin typeface="Times New Roman" panose="02020603050405020304" pitchFamily="18" charset="0"/>
                <a:cs typeface="Times New Roman" panose="02020603050405020304" pitchFamily="18" charset="0"/>
              </a:rPr>
              <a:t>Sociolinguistica dell’italiano contemporaneo</a:t>
            </a:r>
            <a:r>
              <a:rPr lang="it-IT" dirty="0">
                <a:latin typeface="Times New Roman" panose="02020603050405020304" pitchFamily="18" charset="0"/>
                <a:cs typeface="Times New Roman" panose="02020603050405020304" pitchFamily="18" charset="0"/>
              </a:rPr>
              <a:t>, Roma, Carocci, 1987. </a:t>
            </a:r>
          </a:p>
          <a:p>
            <a:pPr marL="0" indent="0">
              <a:lnSpc>
                <a:spcPct val="120000"/>
              </a:lnSpc>
              <a:buNone/>
            </a:pPr>
            <a:r>
              <a:rPr lang="it-IT" dirty="0">
                <a:latin typeface="Times New Roman" panose="02020603050405020304" pitchFamily="18" charset="0"/>
                <a:cs typeface="Times New Roman" panose="02020603050405020304" pitchFamily="18" charset="0"/>
              </a:rPr>
              <a:t>De Mauro T., </a:t>
            </a:r>
            <a:r>
              <a:rPr lang="it-IT" i="1" dirty="0">
                <a:latin typeface="Times New Roman" panose="02020603050405020304" pitchFamily="18" charset="0"/>
                <a:cs typeface="Times New Roman" panose="02020603050405020304" pitchFamily="18" charset="0"/>
              </a:rPr>
              <a:t>Guida all’uso delle parole</a:t>
            </a:r>
            <a:r>
              <a:rPr lang="it-IT" dirty="0">
                <a:latin typeface="Times New Roman" panose="02020603050405020304" pitchFamily="18" charset="0"/>
                <a:cs typeface="Times New Roman" panose="02020603050405020304" pitchFamily="18" charset="0"/>
              </a:rPr>
              <a:t>, n.3 dei “Libri di base”, Roma, Editori Riuniti, 1980. </a:t>
            </a:r>
          </a:p>
          <a:p>
            <a:pPr marL="0" indent="0">
              <a:lnSpc>
                <a:spcPct val="120000"/>
              </a:lnSpc>
              <a:buNone/>
            </a:pPr>
            <a:r>
              <a:rPr lang="it-IT" dirty="0">
                <a:latin typeface="Times New Roman" panose="02020603050405020304" pitchFamily="18" charset="0"/>
                <a:cs typeface="Times New Roman" panose="02020603050405020304" pitchFamily="18" charset="0"/>
              </a:rPr>
              <a:t>Giunta C., </a:t>
            </a:r>
            <a:r>
              <a:rPr lang="it-IT" i="1" dirty="0">
                <a:latin typeface="Times New Roman" panose="02020603050405020304" pitchFamily="18" charset="0"/>
                <a:cs typeface="Times New Roman" panose="02020603050405020304" pitchFamily="18" charset="0"/>
              </a:rPr>
              <a:t>Come non scrivere</a:t>
            </a:r>
            <a:r>
              <a:rPr lang="it-IT" dirty="0">
                <a:latin typeface="Times New Roman" panose="02020603050405020304" pitchFamily="18" charset="0"/>
                <a:cs typeface="Times New Roman" panose="02020603050405020304" pitchFamily="18" charset="0"/>
              </a:rPr>
              <a:t>, Milano, UTET, 2018. </a:t>
            </a:r>
          </a:p>
          <a:p>
            <a:pPr marL="0" indent="0">
              <a:lnSpc>
                <a:spcPct val="120000"/>
              </a:lnSpc>
              <a:buNone/>
            </a:pPr>
            <a:r>
              <a:rPr lang="it-IT" dirty="0">
                <a:latin typeface="Times New Roman" panose="02020603050405020304" pitchFamily="18" charset="0"/>
                <a:cs typeface="Times New Roman" panose="02020603050405020304" pitchFamily="18" charset="0"/>
              </a:rPr>
              <a:t>Lo Duca M. G., </a:t>
            </a:r>
            <a:r>
              <a:rPr lang="it-IT" i="1" dirty="0">
                <a:latin typeface="Times New Roman" panose="02020603050405020304" pitchFamily="18" charset="0"/>
                <a:cs typeface="Times New Roman" panose="02020603050405020304" pitchFamily="18" charset="0"/>
              </a:rPr>
              <a:t>Lingua italiana ed educazione linguistica</a:t>
            </a:r>
            <a:r>
              <a:rPr lang="it-IT" dirty="0">
                <a:latin typeface="Times New Roman" panose="02020603050405020304" pitchFamily="18" charset="0"/>
                <a:cs typeface="Times New Roman" panose="02020603050405020304" pitchFamily="18" charset="0"/>
              </a:rPr>
              <a:t>, Roma, Carocci, 2013. </a:t>
            </a:r>
          </a:p>
          <a:p>
            <a:pPr marL="0" indent="0">
              <a:lnSpc>
                <a:spcPct val="120000"/>
              </a:lnSpc>
              <a:buNone/>
            </a:pPr>
            <a:r>
              <a:rPr lang="it-IT" dirty="0">
                <a:latin typeface="Times New Roman" panose="02020603050405020304" pitchFamily="18" charset="0"/>
                <a:cs typeface="Times New Roman" panose="02020603050405020304" pitchFamily="18" charset="0"/>
              </a:rPr>
              <a:t>Mortara </a:t>
            </a:r>
            <a:r>
              <a:rPr lang="it-IT" dirty="0" err="1">
                <a:latin typeface="Times New Roman" panose="02020603050405020304" pitchFamily="18" charset="0"/>
                <a:cs typeface="Times New Roman" panose="02020603050405020304" pitchFamily="18" charset="0"/>
              </a:rPr>
              <a:t>Garavelli</a:t>
            </a:r>
            <a:r>
              <a:rPr lang="it-IT" dirty="0">
                <a:latin typeface="Times New Roman" panose="02020603050405020304" pitchFamily="18" charset="0"/>
                <a:cs typeface="Times New Roman" panose="02020603050405020304" pitchFamily="18" charset="0"/>
              </a:rPr>
              <a:t> B., </a:t>
            </a:r>
            <a:r>
              <a:rPr lang="it-IT" i="1" dirty="0">
                <a:latin typeface="Times New Roman" panose="02020603050405020304" pitchFamily="18" charset="0"/>
                <a:cs typeface="Times New Roman" panose="02020603050405020304" pitchFamily="18" charset="0"/>
              </a:rPr>
              <a:t>Prontuario di punteggiatura</a:t>
            </a:r>
            <a:r>
              <a:rPr lang="it-IT" dirty="0">
                <a:latin typeface="Times New Roman" panose="02020603050405020304" pitchFamily="18" charset="0"/>
                <a:cs typeface="Times New Roman" panose="02020603050405020304" pitchFamily="18" charset="0"/>
              </a:rPr>
              <a:t>, Roma-Bari, Laterza, 2003.  </a:t>
            </a:r>
          </a:p>
          <a:p>
            <a:pPr marL="0" indent="0">
              <a:lnSpc>
                <a:spcPct val="120000"/>
              </a:lnSpc>
              <a:buNone/>
            </a:pPr>
            <a:r>
              <a:rPr lang="it-IT" dirty="0">
                <a:latin typeface="Times New Roman" panose="02020603050405020304" pitchFamily="18" charset="0"/>
                <a:cs typeface="Times New Roman" panose="02020603050405020304" pitchFamily="18" charset="0"/>
              </a:rPr>
              <a:t>Palermo M., Linguistica testuale dell’italiano, Bologna, Il Mulino, 2013. </a:t>
            </a:r>
          </a:p>
          <a:p>
            <a:pPr marL="0" indent="0">
              <a:lnSpc>
                <a:spcPct val="120000"/>
              </a:lnSpc>
              <a:buNone/>
            </a:pPr>
            <a:r>
              <a:rPr lang="it-IT" dirty="0" err="1">
                <a:latin typeface="Times New Roman" panose="02020603050405020304" pitchFamily="18" charset="0"/>
                <a:cs typeface="Times New Roman" panose="02020603050405020304" pitchFamily="18" charset="0"/>
              </a:rPr>
              <a:t>Serianni</a:t>
            </a:r>
            <a:r>
              <a:rPr lang="it-IT" dirty="0">
                <a:latin typeface="Times New Roman" panose="02020603050405020304" pitchFamily="18" charset="0"/>
                <a:cs typeface="Times New Roman" panose="02020603050405020304" pitchFamily="18" charset="0"/>
              </a:rPr>
              <a:t> L., </a:t>
            </a:r>
            <a:r>
              <a:rPr lang="it-IT" i="1" dirty="0">
                <a:latin typeface="Times New Roman" panose="02020603050405020304" pitchFamily="18" charset="0"/>
                <a:cs typeface="Times New Roman" panose="02020603050405020304" pitchFamily="18" charset="0"/>
              </a:rPr>
              <a:t>Italiani scritti</a:t>
            </a:r>
            <a:r>
              <a:rPr lang="it-IT" dirty="0">
                <a:latin typeface="Times New Roman" panose="02020603050405020304" pitchFamily="18" charset="0"/>
                <a:cs typeface="Times New Roman" panose="02020603050405020304" pitchFamily="18" charset="0"/>
              </a:rPr>
              <a:t>, Bologna, Il Mulino, 2012.</a:t>
            </a:r>
          </a:p>
          <a:p>
            <a:pPr marL="0" indent="0">
              <a:lnSpc>
                <a:spcPct val="120000"/>
              </a:lnSpc>
              <a:buNone/>
            </a:pPr>
            <a:r>
              <a:rPr lang="it-IT" dirty="0" err="1">
                <a:latin typeface="Times New Roman" panose="02020603050405020304" pitchFamily="18" charset="0"/>
                <a:cs typeface="Times New Roman" panose="02020603050405020304" pitchFamily="18" charset="0"/>
              </a:rPr>
              <a:t>Serianni</a:t>
            </a:r>
            <a:r>
              <a:rPr lang="it-IT" dirty="0">
                <a:latin typeface="Times New Roman" panose="02020603050405020304" pitchFamily="18" charset="0"/>
                <a:cs typeface="Times New Roman" panose="02020603050405020304" pitchFamily="18" charset="0"/>
              </a:rPr>
              <a:t> L., Giuseppe Benedetti, </a:t>
            </a:r>
            <a:r>
              <a:rPr lang="it-IT" i="1" dirty="0">
                <a:latin typeface="Times New Roman" panose="02020603050405020304" pitchFamily="18" charset="0"/>
                <a:cs typeface="Times New Roman" panose="02020603050405020304" pitchFamily="18" charset="0"/>
              </a:rPr>
              <a:t>Scritti sui banchi. L’italiano a scuola tra alunni e insegnanti</a:t>
            </a:r>
            <a:r>
              <a:rPr lang="it-IT" dirty="0">
                <a:latin typeface="Times New Roman" panose="02020603050405020304" pitchFamily="18" charset="0"/>
                <a:cs typeface="Times New Roman" panose="02020603050405020304" pitchFamily="18" charset="0"/>
              </a:rPr>
              <a:t>, Roma, Carocci, 2009.</a:t>
            </a:r>
          </a:p>
          <a:p>
            <a:pPr marL="0" indent="0">
              <a:lnSpc>
                <a:spcPct val="120000"/>
              </a:lnSpc>
              <a:buNone/>
            </a:pPr>
            <a:r>
              <a:rPr lang="it-IT" dirty="0" err="1">
                <a:latin typeface="Times New Roman" panose="02020603050405020304" pitchFamily="18" charset="0"/>
                <a:cs typeface="Times New Roman" panose="02020603050405020304" pitchFamily="18" charset="0"/>
              </a:rPr>
              <a:t>Serianni</a:t>
            </a:r>
            <a:r>
              <a:rPr lang="it-IT" dirty="0">
                <a:latin typeface="Times New Roman" panose="02020603050405020304" pitchFamily="18" charset="0"/>
                <a:cs typeface="Times New Roman" panose="02020603050405020304" pitchFamily="18" charset="0"/>
              </a:rPr>
              <a:t> L.</a:t>
            </a:r>
            <a:r>
              <a:rPr lang="it-IT" i="1" dirty="0">
                <a:latin typeface="Times New Roman" panose="02020603050405020304" pitchFamily="18" charset="0"/>
                <a:cs typeface="Times New Roman" panose="02020603050405020304" pitchFamily="18" charset="0"/>
              </a:rPr>
              <a:t>, Leggere scrivere argomentare. Prove ragionate di scrittura, </a:t>
            </a:r>
            <a:r>
              <a:rPr lang="it-IT" dirty="0">
                <a:latin typeface="Times New Roman" panose="02020603050405020304" pitchFamily="18" charset="0"/>
                <a:cs typeface="Times New Roman" panose="02020603050405020304" pitchFamily="18" charset="0"/>
              </a:rPr>
              <a:t>Roma-Bari, Laterza, 2013.</a:t>
            </a:r>
          </a:p>
          <a:p>
            <a:pPr marL="0" indent="0">
              <a:buNone/>
            </a:pPr>
            <a:endParaRPr lang="it-IT" dirty="0"/>
          </a:p>
        </p:txBody>
      </p:sp>
    </p:spTree>
    <p:extLst>
      <p:ext uri="{BB962C8B-B14F-4D97-AF65-F5344CB8AC3E}">
        <p14:creationId xmlns:p14="http://schemas.microsoft.com/office/powerpoint/2010/main" val="22808658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0B7822AA-D691-2342-A052-45EBC3057CC0}"/>
              </a:ext>
            </a:extLst>
          </p:cNvPr>
          <p:cNvSpPr>
            <a:spLocks noGrp="1"/>
          </p:cNvSpPr>
          <p:nvPr>
            <p:ph idx="1"/>
          </p:nvPr>
        </p:nvSpPr>
        <p:spPr>
          <a:xfrm>
            <a:off x="838200" y="1115122"/>
            <a:ext cx="10515600" cy="5061841"/>
          </a:xfrm>
        </p:spPr>
        <p:txBody>
          <a:bodyPr>
            <a:normAutofit fontScale="85000" lnSpcReduction="10000"/>
          </a:bodyPr>
          <a:lstStyle/>
          <a:p>
            <a:pPr marL="0" indent="0" algn="just">
              <a:lnSpc>
                <a:spcPct val="110000"/>
              </a:lnSpc>
              <a:buNone/>
            </a:pPr>
            <a:r>
              <a:rPr lang="it-IT" dirty="0">
                <a:latin typeface="Times New Roman" panose="02020603050405020304" pitchFamily="18" charset="0"/>
                <a:cs typeface="Times New Roman" panose="02020603050405020304" pitchFamily="18" charset="0"/>
              </a:rPr>
              <a:t>[</a:t>
            </a:r>
            <a:r>
              <a:rPr lang="it-IT" baseline="30000" dirty="0">
                <a:latin typeface="Times New Roman" panose="02020603050405020304" pitchFamily="18" charset="0"/>
                <a:cs typeface="Times New Roman" panose="02020603050405020304" pitchFamily="18" charset="0"/>
              </a:rPr>
              <a:t>9</a:t>
            </a:r>
            <a:r>
              <a:rPr lang="it-IT" dirty="0">
                <a:latin typeface="Times New Roman" panose="02020603050405020304" pitchFamily="18" charset="0"/>
                <a:cs typeface="Times New Roman" panose="02020603050405020304" pitchFamily="18" charset="0"/>
              </a:rPr>
              <a:t>] Fra coloro che andranno al potere dopo il crollo del regime, molti chiederanno giustizia. Il Tribunale penale internazionale, in particolare, sarà felice di affermare la propria competenza e sembra pronto a processare sia Gheddafi, se la sua vita non terminerà in un altro modo, sia i figli e gli altri membri del suo clan familiare. [</a:t>
            </a:r>
            <a:r>
              <a:rPr lang="it-IT" baseline="30000" dirty="0">
                <a:latin typeface="Times New Roman" panose="02020603050405020304" pitchFamily="18" charset="0"/>
                <a:cs typeface="Times New Roman" panose="02020603050405020304" pitchFamily="18" charset="0"/>
              </a:rPr>
              <a:t>10</a:t>
            </a:r>
            <a:r>
              <a:rPr lang="it-IT" dirty="0">
                <a:latin typeface="Times New Roman" panose="02020603050405020304" pitchFamily="18" charset="0"/>
                <a:cs typeface="Times New Roman" panose="02020603050405020304" pitchFamily="18" charset="0"/>
              </a:rPr>
              <a:t>] Un processo a Gheddafi sarebbe una pietra miliare nella lunga strada verso la giustizia internazionale. [</a:t>
            </a:r>
            <a:r>
              <a:rPr lang="it-IT" baseline="30000" dirty="0">
                <a:latin typeface="Times New Roman" panose="02020603050405020304" pitchFamily="18" charset="0"/>
                <a:cs typeface="Times New Roman" panose="02020603050405020304" pitchFamily="18" charset="0"/>
              </a:rPr>
              <a:t>11</a:t>
            </a:r>
            <a:r>
              <a:rPr lang="it-IT" dirty="0">
                <a:latin typeface="Times New Roman" panose="02020603050405020304" pitchFamily="18" charset="0"/>
                <a:cs typeface="Times New Roman" panose="02020603050405020304" pitchFamily="18" charset="0"/>
              </a:rPr>
              <a:t>] Ma qualcuno ricorderà un brillante testo teatrale, pubblicato a Londra durante la seconda guerra mondiale, in cui un uomo politico laburista, Michael </a:t>
            </a:r>
            <a:r>
              <a:rPr lang="it-IT" dirty="0" err="1">
                <a:latin typeface="Times New Roman" panose="02020603050405020304" pitchFamily="18" charset="0"/>
                <a:cs typeface="Times New Roman" panose="02020603050405020304" pitchFamily="18" charset="0"/>
              </a:rPr>
              <a:t>Foot</a:t>
            </a:r>
            <a:r>
              <a:rPr lang="it-IT" dirty="0">
                <a:latin typeface="Times New Roman" panose="02020603050405020304" pitchFamily="18" charset="0"/>
                <a:cs typeface="Times New Roman" panose="02020603050405020304" pitchFamily="18" charset="0"/>
              </a:rPr>
              <a:t>, mascherato sotto lo pseudonimo di Cassius, immaginava un processo a Mussolini dopo la fine del conflitto. Nel brillante </a:t>
            </a:r>
            <a:r>
              <a:rPr lang="it-IT" i="1" dirty="0">
                <a:latin typeface="Times New Roman" panose="02020603050405020304" pitchFamily="18" charset="0"/>
                <a:cs typeface="Times New Roman" panose="02020603050405020304" pitchFamily="18" charset="0"/>
              </a:rPr>
              <a:t>pamphlet </a:t>
            </a:r>
            <a:r>
              <a:rPr lang="it-IT" dirty="0">
                <a:latin typeface="Times New Roman" panose="02020603050405020304" pitchFamily="18" charset="0"/>
                <a:cs typeface="Times New Roman" panose="02020603050405020304" pitchFamily="18" charset="0"/>
              </a:rPr>
              <a:t>dell'autore la prima mossa dell'imputato era quella di chiamare sul banco dei testimoni tutti gli uomini politici britannici che lo avevano elogiato e adulato. [</a:t>
            </a:r>
            <a:r>
              <a:rPr lang="it-IT" baseline="30000" dirty="0">
                <a:latin typeface="Times New Roman" panose="02020603050405020304" pitchFamily="18" charset="0"/>
                <a:cs typeface="Times New Roman" panose="02020603050405020304" pitchFamily="18" charset="0"/>
              </a:rPr>
              <a:t>12</a:t>
            </a:r>
            <a:r>
              <a:rPr lang="it-IT" dirty="0">
                <a:latin typeface="Times New Roman" panose="02020603050405020304" pitchFamily="18" charset="0"/>
                <a:cs typeface="Times New Roman" panose="02020603050405020304" pitchFamily="18" charset="0"/>
              </a:rPr>
              <a:t>] Quanti uomini politici, soprattutto europei, verrebbero convocati all'</a:t>
            </a:r>
            <a:r>
              <a:rPr lang="it-IT" dirty="0" err="1">
                <a:latin typeface="Times New Roman" panose="02020603050405020304" pitchFamily="18" charset="0"/>
                <a:cs typeface="Times New Roman" panose="02020603050405020304" pitchFamily="18" charset="0"/>
              </a:rPr>
              <a:t>Aja</a:t>
            </a:r>
            <a:r>
              <a:rPr lang="it-IT" dirty="0">
                <a:latin typeface="Times New Roman" panose="02020603050405020304" pitchFamily="18" charset="0"/>
                <a:cs typeface="Times New Roman" panose="02020603050405020304" pitchFamily="18" charset="0"/>
              </a:rPr>
              <a:t> per rendere conto dei loro rapporti con il leader libico?</a:t>
            </a:r>
          </a:p>
          <a:p>
            <a:pPr marL="0" indent="0">
              <a:buNone/>
            </a:pPr>
            <a:endParaRPr lang="it-IT" dirty="0"/>
          </a:p>
        </p:txBody>
      </p:sp>
    </p:spTree>
    <p:extLst>
      <p:ext uri="{BB962C8B-B14F-4D97-AF65-F5344CB8AC3E}">
        <p14:creationId xmlns:p14="http://schemas.microsoft.com/office/powerpoint/2010/main" val="1514894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34FADB3E-2607-0248-B86F-93C518492620}"/>
              </a:ext>
            </a:extLst>
          </p:cNvPr>
          <p:cNvSpPr>
            <a:spLocks noGrp="1"/>
          </p:cNvSpPr>
          <p:nvPr>
            <p:ph idx="1"/>
          </p:nvPr>
        </p:nvSpPr>
        <p:spPr>
          <a:xfrm>
            <a:off x="838200" y="1148576"/>
            <a:ext cx="10515600" cy="5028387"/>
          </a:xfrm>
        </p:spPr>
        <p:txBody>
          <a:bodyPr>
            <a:normAutofit fontScale="77500" lnSpcReduction="20000"/>
          </a:bodyPr>
          <a:lstStyle/>
          <a:p>
            <a:pPr marL="0" indent="0" algn="just">
              <a:lnSpc>
                <a:spcPct val="110000"/>
              </a:lnSpc>
              <a:buNone/>
            </a:pPr>
            <a:r>
              <a:rPr lang="it-IT" dirty="0">
                <a:latin typeface="Times New Roman" panose="02020603050405020304" pitchFamily="18" charset="0"/>
                <a:cs typeface="Times New Roman" panose="02020603050405020304" pitchFamily="18" charset="0"/>
              </a:rPr>
              <a:t>[</a:t>
            </a:r>
            <a:r>
              <a:rPr lang="it-IT" baseline="30000" dirty="0">
                <a:latin typeface="Times New Roman" panose="02020603050405020304" pitchFamily="18" charset="0"/>
                <a:cs typeface="Times New Roman" panose="02020603050405020304" pitchFamily="18" charset="0"/>
              </a:rPr>
              <a:t>13</a:t>
            </a:r>
            <a:r>
              <a:rPr lang="it-IT" dirty="0">
                <a:latin typeface="Times New Roman" panose="02020603050405020304" pitchFamily="18" charset="0"/>
                <a:cs typeface="Times New Roman" panose="02020603050405020304" pitchFamily="18" charset="0"/>
              </a:rPr>
              <a:t>] La fine del regime di Gheddafi è una buona notizia. Ma se vogliamo che sia utile al futuro della Libia e più generalmente a quello dei Paesi dell'Africa del Nord, nessuna di queste domande può essere ignorata o sottovalutata. [</a:t>
            </a:r>
            <a:r>
              <a:rPr lang="it-IT" baseline="30000" dirty="0">
                <a:latin typeface="Times New Roman" panose="02020603050405020304" pitchFamily="18" charset="0"/>
                <a:cs typeface="Times New Roman" panose="02020603050405020304" pitchFamily="18" charset="0"/>
              </a:rPr>
              <a:t>14</a:t>
            </a:r>
            <a:r>
              <a:rPr lang="it-IT" dirty="0">
                <a:latin typeface="Times New Roman" panose="02020603050405020304" pitchFamily="18" charset="0"/>
                <a:cs typeface="Times New Roman" panose="02020603050405020304" pitchFamily="18" charset="0"/>
              </a:rPr>
              <a:t>] Non basta salutare la fine del tiranno, la vittoria del popolo, il trionfo della democrazia. Occorre aiutare i libici a superare questa fase, a dotarsi di un governo credibile, a impegnarsi il più rapidamente possibile nella ricostruzione politica ed economica del Paese. [</a:t>
            </a:r>
            <a:r>
              <a:rPr lang="it-IT" baseline="30000" dirty="0">
                <a:latin typeface="Times New Roman" panose="02020603050405020304" pitchFamily="18" charset="0"/>
                <a:cs typeface="Times New Roman" panose="02020603050405020304" pitchFamily="18" charset="0"/>
              </a:rPr>
              <a:t>15</a:t>
            </a:r>
            <a:r>
              <a:rPr lang="it-IT" dirty="0">
                <a:latin typeface="Times New Roman" panose="02020603050405020304" pitchFamily="18" charset="0"/>
                <a:cs typeface="Times New Roman" panose="02020603050405020304" pitchFamily="18" charset="0"/>
              </a:rPr>
              <a:t>] La Nato ha fatto la guerra e dovrebbe dare un contributo alla pace. Ma dubito che abbia i mezzi e le competenze necessarie per un lavoro estraneo alla sua cultura e alle sue esperienze. [</a:t>
            </a:r>
            <a:r>
              <a:rPr lang="it-IT" baseline="30000" dirty="0">
                <a:latin typeface="Times New Roman" panose="02020603050405020304" pitchFamily="18" charset="0"/>
                <a:cs typeface="Times New Roman" panose="02020603050405020304" pitchFamily="18" charset="0"/>
              </a:rPr>
              <a:t>16</a:t>
            </a:r>
            <a:r>
              <a:rPr lang="it-IT" dirty="0">
                <a:latin typeface="Times New Roman" panose="02020603050405020304" pitchFamily="18" charset="0"/>
                <a:cs typeface="Times New Roman" panose="02020603050405020304" pitchFamily="18" charset="0"/>
              </a:rPr>
              <a:t>] Il compito quindi è dell'Europa e in particolare dei Paesi della regione, fra cui, in prima linea, l'Italia e la Francia. [</a:t>
            </a:r>
            <a:r>
              <a:rPr lang="it-IT" baseline="30000" dirty="0">
                <a:latin typeface="Times New Roman" panose="02020603050405020304" pitchFamily="18" charset="0"/>
                <a:cs typeface="Times New Roman" panose="02020603050405020304" pitchFamily="18" charset="0"/>
              </a:rPr>
              <a:t>17</a:t>
            </a:r>
            <a:r>
              <a:rPr lang="it-IT" dirty="0">
                <a:latin typeface="Times New Roman" panose="02020603050405020304" pitchFamily="18" charset="0"/>
                <a:cs typeface="Times New Roman" panose="02020603050405020304" pitchFamily="18" charset="0"/>
              </a:rPr>
              <a:t>] Ma saremo tanto più efficaci quanto più eviteremo di perseguire, come in passato, obiettivi e interessi individuali di corto respiro. [</a:t>
            </a:r>
            <a:r>
              <a:rPr lang="it-IT" baseline="30000" dirty="0">
                <a:latin typeface="Times New Roman" panose="02020603050405020304" pitchFamily="18" charset="0"/>
                <a:cs typeface="Times New Roman" panose="02020603050405020304" pitchFamily="18" charset="0"/>
              </a:rPr>
              <a:t>18</a:t>
            </a:r>
            <a:r>
              <a:rPr lang="it-IT" dirty="0">
                <a:latin typeface="Times New Roman" panose="02020603050405020304" pitchFamily="18" charset="0"/>
                <a:cs typeface="Times New Roman" panose="02020603050405020304" pitchFamily="18" charset="0"/>
              </a:rPr>
              <a:t>] Dall'unità dell'Europa dipende oggi il futuro della Libia.</a:t>
            </a:r>
          </a:p>
          <a:p>
            <a:pPr marL="0" indent="0" algn="just">
              <a:lnSpc>
                <a:spcPct val="110000"/>
              </a:lnSpc>
              <a:buNone/>
            </a:pPr>
            <a:endParaRPr lang="it-IT" dirty="0">
              <a:latin typeface="Times New Roman" panose="02020603050405020304" pitchFamily="18" charset="0"/>
              <a:cs typeface="Times New Roman" panose="02020603050405020304" pitchFamily="18" charset="0"/>
            </a:endParaRPr>
          </a:p>
          <a:p>
            <a:pPr marL="0" indent="0">
              <a:buNone/>
            </a:pPr>
            <a:r>
              <a:rPr lang="it-IT" dirty="0">
                <a:latin typeface="Times New Roman" panose="02020603050405020304" pitchFamily="18" charset="0"/>
                <a:cs typeface="Times New Roman" panose="02020603050405020304" pitchFamily="18" charset="0"/>
              </a:rPr>
              <a:t>[«Corriere della Sera», 24.8.2011]</a:t>
            </a:r>
          </a:p>
          <a:p>
            <a:pPr marL="0" indent="0" algn="just">
              <a:lnSpc>
                <a:spcPct val="110000"/>
              </a:lnSpc>
              <a:buNone/>
            </a:pPr>
            <a:endParaRPr lang="it-IT" dirty="0">
              <a:latin typeface="Times New Roman" panose="02020603050405020304" pitchFamily="18" charset="0"/>
              <a:cs typeface="Times New Roman" panose="02020603050405020304" pitchFamily="18" charset="0"/>
            </a:endParaRPr>
          </a:p>
          <a:p>
            <a:pPr marL="0" indent="0">
              <a:buNone/>
            </a:pPr>
            <a:endParaRPr lang="it-IT" dirty="0"/>
          </a:p>
        </p:txBody>
      </p:sp>
    </p:spTree>
    <p:extLst>
      <p:ext uri="{BB962C8B-B14F-4D97-AF65-F5344CB8AC3E}">
        <p14:creationId xmlns:p14="http://schemas.microsoft.com/office/powerpoint/2010/main" val="3684727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A5554C9F-1BC1-8140-93A4-AB7F263033CF}"/>
              </a:ext>
            </a:extLst>
          </p:cNvPr>
          <p:cNvSpPr>
            <a:spLocks noGrp="1"/>
          </p:cNvSpPr>
          <p:nvPr>
            <p:ph type="title"/>
          </p:nvPr>
        </p:nvSpPr>
        <p:spPr>
          <a:xfrm>
            <a:off x="838200" y="365125"/>
            <a:ext cx="9451848" cy="605031"/>
          </a:xfrm>
        </p:spPr>
        <p:txBody>
          <a:bodyPr>
            <a:normAutofit fontScale="90000"/>
          </a:bodyPr>
          <a:lstStyle/>
          <a:p>
            <a:r>
              <a:rPr lang="it-IT" dirty="0">
                <a:latin typeface="Times New Roman" panose="02020603050405020304" pitchFamily="18" charset="0"/>
                <a:cs typeface="Times New Roman" panose="02020603050405020304" pitchFamily="18" charset="0"/>
              </a:rPr>
              <a:t>L’impalcatura del testo </a:t>
            </a:r>
          </a:p>
        </p:txBody>
      </p:sp>
      <p:sp>
        <p:nvSpPr>
          <p:cNvPr id="3" name="Segnaposto contenuto 2">
            <a:extLst>
              <a:ext uri="{FF2B5EF4-FFF2-40B4-BE49-F238E27FC236}">
                <a16:creationId xmlns:a16="http://schemas.microsoft.com/office/drawing/2014/main" xmlns="" id="{EFC12219-79E7-7A42-9FC8-BCD3405216D2}"/>
              </a:ext>
            </a:extLst>
          </p:cNvPr>
          <p:cNvSpPr>
            <a:spLocks noGrp="1"/>
          </p:cNvSpPr>
          <p:nvPr>
            <p:ph idx="1"/>
          </p:nvPr>
        </p:nvSpPr>
        <p:spPr>
          <a:xfrm>
            <a:off x="838200" y="1126273"/>
            <a:ext cx="10515600" cy="4438186"/>
          </a:xfrm>
        </p:spPr>
        <p:txBody>
          <a:bodyPr>
            <a:normAutofit fontScale="92500"/>
          </a:bodyPr>
          <a:lstStyle/>
          <a:p>
            <a:pPr marL="0" indent="0">
              <a:buNone/>
            </a:pPr>
            <a:r>
              <a:rPr lang="it-IT" dirty="0">
                <a:latin typeface="Times New Roman" panose="02020603050405020304" pitchFamily="18" charset="0"/>
                <a:cs typeface="Times New Roman" panose="02020603050405020304" pitchFamily="18" charset="0"/>
              </a:rPr>
              <a:t>Il testo è qui scandito in tre </a:t>
            </a:r>
            <a:r>
              <a:rPr lang="it-IT" b="1" dirty="0">
                <a:latin typeface="Times New Roman" panose="02020603050405020304" pitchFamily="18" charset="0"/>
                <a:cs typeface="Times New Roman" panose="02020603050405020304" pitchFamily="18" charset="0"/>
              </a:rPr>
              <a:t>capoversi</a:t>
            </a:r>
            <a:r>
              <a:rPr lang="it-IT" dirty="0">
                <a:latin typeface="Times New Roman" panose="02020603050405020304" pitchFamily="18" charset="0"/>
                <a:cs typeface="Times New Roman" panose="02020603050405020304" pitchFamily="18" charset="0"/>
              </a:rPr>
              <a:t> (così definiamo le porzioni di testo comprese tra due accapo) che condensano i punti salienti del discorso: </a:t>
            </a:r>
          </a:p>
          <a:p>
            <a:pPr marL="514350" indent="-514350">
              <a:buAutoNum type="arabicParenR"/>
            </a:pPr>
            <a:r>
              <a:rPr lang="it-IT" dirty="0">
                <a:latin typeface="Times New Roman" panose="02020603050405020304" pitchFamily="18" charset="0"/>
                <a:cs typeface="Times New Roman" panose="02020603050405020304" pitchFamily="18" charset="0"/>
              </a:rPr>
              <a:t>[1-8] mette in rilievo i persistenti punti di forza di Gheddafi, o almeno del suo clan, di là dalla sensazione che la guerra sia stata vinta dai ribelli, senza residui;</a:t>
            </a:r>
          </a:p>
          <a:p>
            <a:pPr marL="514350" indent="-514350" algn="just">
              <a:buAutoNum type="arabicParenR"/>
            </a:pPr>
            <a:r>
              <a:rPr lang="it-IT" dirty="0">
                <a:latin typeface="Times New Roman" panose="02020603050405020304" pitchFamily="18" charset="0"/>
                <a:cs typeface="Times New Roman" panose="02020603050405020304" pitchFamily="18" charset="0"/>
              </a:rPr>
              <a:t>[9-12] tratteggia un possibile scenario futuro, in relazione all'accertamento internazionale delle responsabilità penali di Gheddafi (e inserisce l'aneddoto fantapolitico su Mussolini [11] per una riflessione sull'attualità);</a:t>
            </a:r>
          </a:p>
          <a:p>
            <a:pPr marL="514350" indent="-514350">
              <a:buAutoNum type="arabicParenR"/>
            </a:pPr>
            <a:r>
              <a:rPr lang="it-IT" dirty="0">
                <a:latin typeface="Times New Roman" panose="02020603050405020304" pitchFamily="18" charset="0"/>
                <a:cs typeface="Times New Roman" panose="02020603050405020304" pitchFamily="18" charset="0"/>
              </a:rPr>
              <a:t> il terzo [13-18] passa in rassegna le prospettive concrete che si aprono per gli Stati europei.</a:t>
            </a:r>
          </a:p>
          <a:p>
            <a:pPr marL="0" indent="0">
              <a:buNone/>
            </a:pPr>
            <a:endParaRPr lang="it-IT" dirty="0"/>
          </a:p>
        </p:txBody>
      </p:sp>
    </p:spTree>
    <p:extLst>
      <p:ext uri="{BB962C8B-B14F-4D97-AF65-F5344CB8AC3E}">
        <p14:creationId xmlns:p14="http://schemas.microsoft.com/office/powerpoint/2010/main" val="3266750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7855A964-EFA2-6041-92AD-90055252A847}"/>
              </a:ext>
            </a:extLst>
          </p:cNvPr>
          <p:cNvSpPr>
            <a:spLocks noGrp="1"/>
          </p:cNvSpPr>
          <p:nvPr>
            <p:ph type="title"/>
          </p:nvPr>
        </p:nvSpPr>
        <p:spPr>
          <a:xfrm>
            <a:off x="838200" y="365126"/>
            <a:ext cx="10515600" cy="1039928"/>
          </a:xfrm>
        </p:spPr>
        <p:txBody>
          <a:bodyPr>
            <a:normAutofit/>
          </a:bodyPr>
          <a:lstStyle/>
          <a:p>
            <a:r>
              <a:rPr lang="it-IT" dirty="0">
                <a:latin typeface="Times New Roman" panose="02020603050405020304" pitchFamily="18" charset="0"/>
                <a:cs typeface="Times New Roman" panose="02020603050405020304" pitchFamily="18" charset="0"/>
              </a:rPr>
              <a:t>Sintassi e interpunzione</a:t>
            </a:r>
          </a:p>
        </p:txBody>
      </p:sp>
      <p:sp>
        <p:nvSpPr>
          <p:cNvPr id="3" name="Segnaposto contenuto 2">
            <a:extLst>
              <a:ext uri="{FF2B5EF4-FFF2-40B4-BE49-F238E27FC236}">
                <a16:creationId xmlns:a16="http://schemas.microsoft.com/office/drawing/2014/main" xmlns="" id="{82687AE5-45F0-B749-869E-A168FAA595AF}"/>
              </a:ext>
            </a:extLst>
          </p:cNvPr>
          <p:cNvSpPr>
            <a:spLocks noGrp="1"/>
          </p:cNvSpPr>
          <p:nvPr>
            <p:ph idx="1"/>
          </p:nvPr>
        </p:nvSpPr>
        <p:spPr>
          <a:xfrm>
            <a:off x="838200" y="1405054"/>
            <a:ext cx="10515600" cy="4771909"/>
          </a:xfrm>
        </p:spPr>
        <p:txBody>
          <a:bodyPr>
            <a:normAutofit/>
          </a:bodyPr>
          <a:lstStyle/>
          <a:p>
            <a:pPr marL="0" indent="0">
              <a:buNone/>
            </a:pPr>
            <a:endParaRPr lang="it-IT" dirty="0"/>
          </a:p>
          <a:p>
            <a:pPr marL="0" indent="0" algn="just">
              <a:buNone/>
            </a:pPr>
            <a:r>
              <a:rPr lang="it-IT" sz="3200" dirty="0">
                <a:latin typeface="Times New Roman" panose="02020603050405020304" pitchFamily="18" charset="0"/>
                <a:cs typeface="Times New Roman" panose="02020603050405020304" pitchFamily="18" charset="0"/>
              </a:rPr>
              <a:t>Nella sintassi, e quindi nella conseguente impalcatura interpuntiva, Romano presenta alcuni tratti di quello che correntemente si chiama "</a:t>
            </a:r>
            <a:r>
              <a:rPr lang="it-IT" sz="3200" b="1" dirty="0">
                <a:latin typeface="Times New Roman" panose="02020603050405020304" pitchFamily="18" charset="0"/>
                <a:cs typeface="Times New Roman" panose="02020603050405020304" pitchFamily="18" charset="0"/>
              </a:rPr>
              <a:t>stile giornalistico</a:t>
            </a:r>
            <a:r>
              <a:rPr lang="it-IT" sz="3200" dirty="0">
                <a:latin typeface="Times New Roman" panose="02020603050405020304" pitchFamily="18" charset="0"/>
                <a:cs typeface="Times New Roman" panose="02020603050405020304" pitchFamily="18" charset="0"/>
              </a:rPr>
              <a:t>": </a:t>
            </a:r>
          </a:p>
          <a:p>
            <a:pPr marL="0" indent="0" algn="just">
              <a:buNone/>
            </a:pPr>
            <a:r>
              <a:rPr lang="it-IT" sz="3200" dirty="0">
                <a:latin typeface="Times New Roman" panose="02020603050405020304" pitchFamily="18" charset="0"/>
                <a:cs typeface="Times New Roman" panose="02020603050405020304" pitchFamily="18" charset="0"/>
              </a:rPr>
              <a:t>- frasi brevi, separate da punti fermi o da punti interrogativi (nell'articolo non figurano né il punto e virgola né i due punti);</a:t>
            </a:r>
          </a:p>
          <a:p>
            <a:pPr marL="0" indent="0" algn="just">
              <a:buNone/>
            </a:pPr>
            <a:r>
              <a:rPr lang="it-IT" sz="3200" dirty="0">
                <a:latin typeface="Times New Roman" panose="02020603050405020304" pitchFamily="18" charset="0"/>
                <a:cs typeface="Times New Roman" panose="02020603050405020304" pitchFamily="18" charset="0"/>
              </a:rPr>
              <a:t>- ridotto uso di connettivi iniziali per richiamare i rapporti logici. </a:t>
            </a:r>
          </a:p>
          <a:p>
            <a:pPr marL="0" indent="0">
              <a:buNone/>
            </a:pPr>
            <a:endParaRPr lang="it-IT" dirty="0"/>
          </a:p>
          <a:p>
            <a:pPr marL="0" indent="0">
              <a:buNone/>
            </a:pPr>
            <a:endParaRPr lang="it-IT" dirty="0"/>
          </a:p>
        </p:txBody>
      </p:sp>
    </p:spTree>
    <p:extLst>
      <p:ext uri="{BB962C8B-B14F-4D97-AF65-F5344CB8AC3E}">
        <p14:creationId xmlns:p14="http://schemas.microsoft.com/office/powerpoint/2010/main" val="2686428384"/>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8961</Words>
  <Application>Microsoft Office PowerPoint</Application>
  <PresentationFormat>Personalizzato</PresentationFormat>
  <Paragraphs>360</Paragraphs>
  <Slides>55</Slides>
  <Notes>0</Notes>
  <HiddenSlides>0</HiddenSlides>
  <MMClips>0</MMClips>
  <ScaleCrop>false</ScaleCrop>
  <HeadingPairs>
    <vt:vector size="4" baseType="variant">
      <vt:variant>
        <vt:lpstr>Tema</vt:lpstr>
      </vt:variant>
      <vt:variant>
        <vt:i4>1</vt:i4>
      </vt:variant>
      <vt:variant>
        <vt:lpstr>Titoli diapositive</vt:lpstr>
      </vt:variant>
      <vt:variant>
        <vt:i4>55</vt:i4>
      </vt:variant>
    </vt:vector>
  </HeadingPairs>
  <TitlesOfParts>
    <vt:vector size="56" baseType="lpstr">
      <vt:lpstr>Tema di Office</vt:lpstr>
      <vt:lpstr>     La prima prova dell’Esame di Stato 2018/19: riflessioni, proposte operative, esercitazioni </vt:lpstr>
      <vt:lpstr>Presentazione standard di PowerPoint</vt:lpstr>
      <vt:lpstr>La prima prova presuppone: </vt:lpstr>
      <vt:lpstr>Presentazione standard di PowerPoint</vt:lpstr>
      <vt:lpstr>L’editoriale</vt:lpstr>
      <vt:lpstr>Presentazione standard di PowerPoint</vt:lpstr>
      <vt:lpstr>Presentazione standard di PowerPoint</vt:lpstr>
      <vt:lpstr>L’impalcatura del testo </vt:lpstr>
      <vt:lpstr>Sintassi e interpunzione</vt:lpstr>
      <vt:lpstr>Connettivi</vt:lpstr>
      <vt:lpstr>Coesivi</vt:lpstr>
      <vt:lpstr>Le strategie retoriche</vt:lpstr>
      <vt:lpstr>Applicazioni didattiche</vt:lpstr>
      <vt:lpstr>La scrittura giornalistica: tra cronaca e commento</vt:lpstr>
      <vt:lpstr>Presentazione standard di PowerPoint</vt:lpstr>
      <vt:lpstr>Presentazione standard di PowerPoint</vt:lpstr>
      <vt:lpstr>Presentazione standard di PowerPoint</vt:lpstr>
      <vt:lpstr>Lo stile: tratti colloquiali</vt:lpstr>
      <vt:lpstr>Lo stile: tratti letterari</vt:lpstr>
      <vt:lpstr>Presentazione standard di PowerPoint</vt:lpstr>
      <vt:lpstr>Presentazione standard di PowerPoint</vt:lpstr>
      <vt:lpstr>La saggistica </vt:lpstr>
      <vt:lpstr>Presentazione standard di PowerPoint</vt:lpstr>
      <vt:lpstr>Presentazione standard di PowerPoint</vt:lpstr>
      <vt:lpstr>Presentazione standard di PowerPoint</vt:lpstr>
      <vt:lpstr>Il testo</vt:lpstr>
      <vt:lpstr>La struttura argomentativa</vt:lpstr>
      <vt:lpstr>Presentazione standard di PowerPoint</vt:lpstr>
      <vt:lpstr>Presentazione standard di PowerPoint</vt:lpstr>
      <vt:lpstr>Presentazione standard di PowerPoint</vt:lpstr>
      <vt:lpstr>Considerazioni sullo stile </vt:lpstr>
      <vt:lpstr>Analisi di un testo argomentativo </vt:lpstr>
      <vt:lpstr>Individuare e gerarchizzare le unità informative è un’operazione necessaria e utile per</vt:lpstr>
      <vt:lpstr>Per riflettere sulla struttura argomentativa è necessario valutare  </vt:lpstr>
      <vt:lpstr>L’uso della punteggiatura ci informa su </vt:lpstr>
      <vt:lpstr>Ragionare sul lessico:</vt:lpstr>
      <vt:lpstr>Osservazioni di stile </vt:lpstr>
      <vt:lpstr>Produzione del testo</vt:lpstr>
      <vt:lpstr>Presentazione standard di PowerPoint</vt:lpstr>
      <vt:lpstr>Progettazione: lista delle idee</vt:lpstr>
      <vt:lpstr>  Progettazione: mappa concettuale</vt:lpstr>
      <vt:lpstr>Progettazione: scaletta</vt:lpstr>
      <vt:lpstr>Fasi della stesura e della revisione del testo, esempio</vt:lpstr>
      <vt:lpstr>Tipologia A: l’analisi del testo</vt:lpstr>
      <vt:lpstr>Proposta operativa: tipologia A</vt:lpstr>
      <vt:lpstr>Presentazione standard di PowerPoint</vt:lpstr>
      <vt:lpstr>Spunti di analisi guidata</vt:lpstr>
      <vt:lpstr>Tipologia B</vt:lpstr>
      <vt:lpstr>Proposte operative: tipologia B  editoriale a cura di Michele Ainis, dal «Corriere della Sera» del 13/12/2014</vt:lpstr>
      <vt:lpstr>Presentazione standard di PowerPoint</vt:lpstr>
      <vt:lpstr>Presentazione standard di PowerPoint</vt:lpstr>
      <vt:lpstr>                 Spunti di analisi guidata</vt:lpstr>
      <vt:lpstr>Tipologia C</vt:lpstr>
      <vt:lpstr>                                               </vt:lpstr>
      <vt:lpstr>Bibliografia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Nicoletta Della Penna</dc:creator>
  <cp:lastModifiedBy>Aula Magna</cp:lastModifiedBy>
  <cp:revision>74</cp:revision>
  <dcterms:created xsi:type="dcterms:W3CDTF">2019-01-21T14:43:58Z</dcterms:created>
  <dcterms:modified xsi:type="dcterms:W3CDTF">2002-01-01T02:09:49Z</dcterms:modified>
</cp:coreProperties>
</file>